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95" r:id="rId7"/>
    <p:sldId id="261" r:id="rId8"/>
    <p:sldId id="262" r:id="rId9"/>
    <p:sldId id="291" r:id="rId10"/>
    <p:sldId id="263" r:id="rId11"/>
    <p:sldId id="264" r:id="rId12"/>
    <p:sldId id="265" r:id="rId13"/>
    <p:sldId id="266" r:id="rId14"/>
    <p:sldId id="292" r:id="rId15"/>
    <p:sldId id="267" r:id="rId16"/>
    <p:sldId id="268" r:id="rId17"/>
    <p:sldId id="296" r:id="rId18"/>
    <p:sldId id="269" r:id="rId19"/>
    <p:sldId id="297" r:id="rId20"/>
    <p:sldId id="293" r:id="rId21"/>
    <p:sldId id="270" r:id="rId22"/>
    <p:sldId id="271" r:id="rId23"/>
    <p:sldId id="272" r:id="rId24"/>
    <p:sldId id="273" r:id="rId25"/>
    <p:sldId id="294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89" r:id="rId42"/>
    <p:sldId id="290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53340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Schizophrenia &amp; other psychotic disorders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5105400" cy="1752600"/>
          </a:xfrm>
        </p:spPr>
        <p:txBody>
          <a:bodyPr/>
          <a:lstStyle/>
          <a:p>
            <a:r>
              <a:rPr lang="en-US" dirty="0" smtClean="0"/>
              <a:t>Psychiatry department</a:t>
            </a:r>
          </a:p>
          <a:p>
            <a:r>
              <a:rPr lang="en-US" dirty="0" err="1" smtClean="0"/>
              <a:t>Beni</a:t>
            </a:r>
            <a:r>
              <a:rPr lang="en-US" dirty="0" smtClean="0"/>
              <a:t> </a:t>
            </a:r>
            <a:r>
              <a:rPr lang="en-US" dirty="0" err="1" smtClean="0"/>
              <a:t>Suef</a:t>
            </a:r>
            <a:r>
              <a:rPr lang="en-US" dirty="0" smtClean="0"/>
              <a:t> University</a:t>
            </a:r>
          </a:p>
          <a:p>
            <a:endParaRPr lang="en-US" dirty="0"/>
          </a:p>
        </p:txBody>
      </p:sp>
      <p:pic>
        <p:nvPicPr>
          <p:cNvPr id="4" name="il_fi" descr="http://1.bp.blogspot.com/_bEhhS7fgtX0/SkTASxV3QRI/AAAAAAAAA3k/ptlFV1TVYTA/s400/%D8%A7%D9%84%D9%81%D8%B5%D8%A7%D9%85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8945" y="0"/>
            <a:ext cx="3615055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Psychosocial Factors: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ar-SA" b="1" dirty="0" smtClean="0"/>
              <a:t>•</a:t>
            </a:r>
            <a:r>
              <a:rPr lang="en-US" b="1" dirty="0" smtClean="0"/>
              <a:t> Role of family:</a:t>
            </a:r>
            <a:r>
              <a:rPr lang="en-US" dirty="0" smtClean="0"/>
              <a:t> types of abnormal relations between family members share in abnormal psychological upbringing.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ar-SA" b="1" dirty="0" smtClean="0"/>
              <a:t>•</a:t>
            </a:r>
            <a:r>
              <a:rPr lang="en-US" b="1" dirty="0" smtClean="0"/>
              <a:t>  Learning theories:</a:t>
            </a:r>
            <a:r>
              <a:rPr lang="en-US" dirty="0" smtClean="0"/>
              <a:t> the patient learns irrational reactions and ways of thinking by imitating parents with significant emotional problems.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ar-SA" dirty="0" smtClean="0"/>
              <a:t>•</a:t>
            </a:r>
            <a:r>
              <a:rPr lang="en-US" b="1" dirty="0" smtClean="0"/>
              <a:t>  Social   theories:</a:t>
            </a:r>
            <a:r>
              <a:rPr lang="en-US" dirty="0" smtClean="0"/>
              <a:t>   immigration, industrialization   and urbanization are involved in the etiology of schizophrenia.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Diagnosis and clinical picture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The following symptoms are highly suggestive of schizophrenia, if they are fixed and prominent in the course of the illness:</a:t>
            </a:r>
          </a:p>
          <a:p>
            <a:pPr>
              <a:buNone/>
            </a:pPr>
            <a:r>
              <a:rPr lang="ar-SA" dirty="0" smtClean="0"/>
              <a:t>•</a:t>
            </a:r>
            <a:r>
              <a:rPr lang="ar-EG" dirty="0" smtClean="0"/>
              <a:t>  </a:t>
            </a:r>
            <a:r>
              <a:rPr lang="en-US" dirty="0" smtClean="0"/>
              <a:t>  Disorders in the form of thinking (formal thought disorders):</a:t>
            </a:r>
          </a:p>
          <a:p>
            <a:pPr>
              <a:buNone/>
            </a:pPr>
            <a:r>
              <a:rPr lang="en-US" dirty="0" smtClean="0"/>
              <a:t>loosening of association, derailment, and incoherence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ar-EG" b="1" dirty="0" smtClean="0"/>
              <a:t>  </a:t>
            </a:r>
            <a:r>
              <a:rPr lang="ar-SA" b="1" dirty="0" smtClean="0"/>
              <a:t>•</a:t>
            </a:r>
            <a:r>
              <a:rPr lang="ar-EG" b="1" dirty="0" smtClean="0"/>
              <a:t>  </a:t>
            </a:r>
            <a:r>
              <a:rPr lang="en-US" dirty="0" smtClean="0"/>
              <a:t>Delusion of control, thought insertion, thought withdrawal and thought broadcasting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ar-SA" b="1" dirty="0" smtClean="0"/>
              <a:t>•</a:t>
            </a:r>
            <a:r>
              <a:rPr lang="en-US" dirty="0" smtClean="0"/>
              <a:t> Bizarre delusions and behavior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Diagnosis and clinical picture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•</a:t>
            </a:r>
            <a:r>
              <a:rPr lang="en-US" dirty="0" smtClean="0"/>
              <a:t>Third person auditory hallucinations</a:t>
            </a:r>
          </a:p>
          <a:p>
            <a:pPr>
              <a:buNone/>
            </a:pPr>
            <a:r>
              <a:rPr lang="ar-SA" dirty="0" smtClean="0"/>
              <a:t>•</a:t>
            </a:r>
            <a:r>
              <a:rPr lang="en-US" dirty="0" smtClean="0"/>
              <a:t> Commanding auditory hallucinations with the patient obeying those commands even if absurd, irrational or dangerous</a:t>
            </a:r>
          </a:p>
          <a:p>
            <a:r>
              <a:rPr lang="en-US" dirty="0" smtClean="0"/>
              <a:t> Flattening of affect, inappropriate affect and marked ambivalence</a:t>
            </a:r>
          </a:p>
          <a:p>
            <a:pPr>
              <a:buNone/>
            </a:pPr>
            <a:r>
              <a:rPr lang="ar-SA" dirty="0" smtClean="0"/>
              <a:t>•</a:t>
            </a:r>
            <a:r>
              <a:rPr lang="en-US" dirty="0" smtClean="0"/>
              <a:t> Marked social withdrawal, not secondary to a delusion or a depressed mood.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Diagnosis and clinical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Symptoms of schizophrenia are generally divided into positive symptoms and negative symptoms.</a:t>
            </a:r>
          </a:p>
          <a:p>
            <a:r>
              <a:rPr lang="en-US" b="1" dirty="0" smtClean="0"/>
              <a:t>a. Positive symptoms</a:t>
            </a:r>
            <a:r>
              <a:rPr lang="en-US" dirty="0" smtClean="0"/>
              <a:t> include all manifestations related to delusions and hallucinations. </a:t>
            </a:r>
          </a:p>
          <a:p>
            <a:r>
              <a:rPr lang="en-US" dirty="0" smtClean="0"/>
              <a:t>They usually respond to typical antipsychotics.</a:t>
            </a:r>
          </a:p>
          <a:p>
            <a:r>
              <a:rPr lang="en-US" b="1" dirty="0" smtClean="0"/>
              <a:t>b. Negative symptoms</a:t>
            </a:r>
            <a:r>
              <a:rPr lang="en-US" dirty="0" smtClean="0"/>
              <a:t> include flat affect, social withdrawal and </a:t>
            </a:r>
            <a:r>
              <a:rPr lang="en-US" dirty="0" err="1" smtClean="0"/>
              <a:t>avolition</a:t>
            </a:r>
            <a:r>
              <a:rPr lang="en-US" dirty="0" smtClean="0"/>
              <a:t>. They are usually handicapping. </a:t>
            </a:r>
          </a:p>
          <a:p>
            <a:r>
              <a:rPr lang="en-US" dirty="0" smtClean="0"/>
              <a:t>They respond to atypical antipsychotics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l_fi" descr="http://alhiwar.net/lib_photos/photos/Karikatur/schizophrenia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Types of Schizophrenia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Disorganized Schizophrenia</a:t>
            </a:r>
            <a:endParaRPr lang="en-US" dirty="0" smtClean="0"/>
          </a:p>
          <a:p>
            <a:pPr lvl="0"/>
            <a:r>
              <a:rPr lang="en-US" b="1" dirty="0" smtClean="0"/>
              <a:t>Paranoid Schizophrenia</a:t>
            </a:r>
            <a:endParaRPr lang="en-US" dirty="0" smtClean="0"/>
          </a:p>
          <a:p>
            <a:pPr lvl="0"/>
            <a:r>
              <a:rPr lang="en-US" b="1" dirty="0" smtClean="0"/>
              <a:t>Catatonic Schizophrenia</a:t>
            </a:r>
            <a:endParaRPr lang="en-US" dirty="0" smtClean="0"/>
          </a:p>
          <a:p>
            <a:pPr lvl="0"/>
            <a:r>
              <a:rPr lang="en-US" b="1" dirty="0" smtClean="0"/>
              <a:t>Undifferentiated Schizophrenia</a:t>
            </a:r>
            <a:endParaRPr lang="en-US" dirty="0" smtClean="0"/>
          </a:p>
          <a:p>
            <a:pPr lvl="0"/>
            <a:r>
              <a:rPr lang="en-US" b="1" dirty="0" smtClean="0"/>
              <a:t>Residual Schizophrenia</a:t>
            </a:r>
            <a:endParaRPr lang="en-US" dirty="0" smtClean="0"/>
          </a:p>
          <a:p>
            <a:pPr lvl="0"/>
            <a:r>
              <a:rPr lang="en-US" b="1" dirty="0" smtClean="0"/>
              <a:t>Schizoaffective Disorder</a:t>
            </a:r>
            <a:endParaRPr lang="en-US" dirty="0" smtClean="0"/>
          </a:p>
          <a:p>
            <a:r>
              <a:rPr lang="en-US" b="1" dirty="0" smtClean="0"/>
              <a:t>Simple Schizophrenia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Disorganized Schizophrenia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•</a:t>
            </a:r>
            <a:r>
              <a:rPr lang="en-US" dirty="0" smtClean="0"/>
              <a:t> All symptoms of schizophrenia are present</a:t>
            </a:r>
          </a:p>
          <a:p>
            <a:pPr>
              <a:buNone/>
            </a:pPr>
            <a:r>
              <a:rPr lang="ar-SA" dirty="0" smtClean="0"/>
              <a:t>•</a:t>
            </a:r>
            <a:r>
              <a:rPr lang="en-US" dirty="0" smtClean="0"/>
              <a:t> Delusions are bizarre, fragmented and </a:t>
            </a:r>
            <a:r>
              <a:rPr lang="en-US" dirty="0" err="1" smtClean="0"/>
              <a:t>malsystematized</a:t>
            </a:r>
            <a:endParaRPr lang="en-US" dirty="0" smtClean="0"/>
          </a:p>
          <a:p>
            <a:pPr>
              <a:buNone/>
            </a:pPr>
            <a:r>
              <a:rPr lang="ar-SA" dirty="0" smtClean="0"/>
              <a:t>•</a:t>
            </a:r>
            <a:r>
              <a:rPr lang="en-US" dirty="0" smtClean="0"/>
              <a:t>  Speech and behavior are grossly disorganized</a:t>
            </a:r>
          </a:p>
          <a:p>
            <a:pPr>
              <a:buNone/>
            </a:pPr>
            <a:r>
              <a:rPr lang="ar-SA" dirty="0" smtClean="0"/>
              <a:t>•</a:t>
            </a:r>
            <a:r>
              <a:rPr lang="en-US" dirty="0" smtClean="0"/>
              <a:t> There is marked social and occupational deterioration</a:t>
            </a:r>
            <a:endParaRPr lang="en-US" dirty="0"/>
          </a:p>
        </p:txBody>
      </p:sp>
      <p:pic>
        <p:nvPicPr>
          <p:cNvPr id="4" name="Picture 3" descr="http://upload.wikimedia.org/wikipedia/commons/thumb/b/b2/Cloth_embroidered_by_a_schizophrenia_sufferer.jpg/250px-Cloth_embroidered_by_a_schizophrenia_sufferer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799" y="4952999"/>
            <a:ext cx="6172201" cy="1905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www.globalpost.com/sites/default/files/imagecache/medium/indonesia-mental-health-schizophrenia-2011-09-1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2- Paranoid Schizophrenia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•</a:t>
            </a:r>
            <a:r>
              <a:rPr lang="en-US" dirty="0" smtClean="0"/>
              <a:t> There is preoccupation with one or more delusions, or frequent hallucinations.</a:t>
            </a:r>
          </a:p>
          <a:p>
            <a:pPr>
              <a:buNone/>
            </a:pPr>
            <a:r>
              <a:rPr lang="ar-SA" dirty="0" smtClean="0"/>
              <a:t>•</a:t>
            </a:r>
            <a:r>
              <a:rPr lang="en-US" dirty="0" smtClean="0"/>
              <a:t> None of the following is prominent: disorganized speech; disorganized or catatonic behavior; flat or inappropriate affect.</a:t>
            </a:r>
          </a:p>
          <a:p>
            <a:pPr>
              <a:buNone/>
            </a:pPr>
            <a:r>
              <a:rPr lang="ar-SA" dirty="0" smtClean="0"/>
              <a:t>•</a:t>
            </a:r>
            <a:r>
              <a:rPr lang="en-US" dirty="0" smtClean="0"/>
              <a:t>  Social dysfunction and occupational deterioration is less than all the other types.</a:t>
            </a:r>
          </a:p>
          <a:p>
            <a:endParaRPr lang="en-US" dirty="0"/>
          </a:p>
        </p:txBody>
      </p:sp>
      <p:pic>
        <p:nvPicPr>
          <p:cNvPr id="4" name="Picture 3" descr="http://www.westcoastdrugs.net/blog/wp-content/uploads/2011/10/schizophrenia-a-beautiful-mind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5334000"/>
            <a:ext cx="3200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Prof. Nash; Mathematician</a:t>
            </a:r>
            <a:br>
              <a:rPr lang="en-US" dirty="0" smtClean="0"/>
            </a:br>
            <a:r>
              <a:rPr lang="en-US" smtClean="0"/>
              <a:t>a beautiful mind</a:t>
            </a:r>
            <a:endParaRPr lang="en-US"/>
          </a:p>
        </p:txBody>
      </p:sp>
      <p:pic>
        <p:nvPicPr>
          <p:cNvPr id="4" name="Content Placeholder 3" descr="http://www.news-medical.net/image.axd?picture=John_f_nash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405827" y="1609725"/>
            <a:ext cx="3341746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Schizophrenia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described as "a disturbance that lasts for </a:t>
            </a:r>
            <a:r>
              <a:rPr lang="en-US" i="1" u="sng" dirty="0" smtClean="0"/>
              <a:t>at least 6 months </a:t>
            </a:r>
            <a:r>
              <a:rPr lang="en-US" dirty="0" smtClean="0"/>
              <a:t>and includes at least a month of active phase symptoms; that is, two or more of the following: </a:t>
            </a:r>
          </a:p>
          <a:p>
            <a:r>
              <a:rPr lang="en-US" dirty="0" smtClean="0"/>
              <a:t>delusions, hallucinations, disorganized speech, grossly disorganized or catatonic behavior, and negative symptoms (i.e.. affective flattening or </a:t>
            </a:r>
            <a:r>
              <a:rPr lang="en-US" dirty="0" err="1" smtClean="0"/>
              <a:t>avolition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l_fi" descr="http://www.drgrantmullen.com/the_pathway_questions_answers/cartoons/schiz.gif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3- Catatonic Schizophrenia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  </a:t>
            </a:r>
            <a:r>
              <a:rPr lang="en-US" dirty="0" smtClean="0"/>
              <a:t>This is a type of schizophrenia where catatonic features dominate   the   clinical   picture   (see   chapter   on </a:t>
            </a:r>
            <a:r>
              <a:rPr lang="en-US" dirty="0" err="1" smtClean="0"/>
              <a:t>symptomatology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ar-SA" b="1" dirty="0" smtClean="0"/>
              <a:t>•</a:t>
            </a:r>
            <a:r>
              <a:rPr lang="en-US" dirty="0" smtClean="0"/>
              <a:t> Other symptoms of schizophrenia are present as well</a:t>
            </a:r>
          </a:p>
          <a:p>
            <a:pPr>
              <a:buNone/>
            </a:pPr>
            <a:r>
              <a:rPr lang="ar-SA" dirty="0" smtClean="0"/>
              <a:t>•</a:t>
            </a:r>
            <a:r>
              <a:rPr lang="en-US" dirty="0" smtClean="0"/>
              <a:t>  Social and occupational deterioration is profound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4- Undifferentiated Schizophrenia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•</a:t>
            </a:r>
            <a:r>
              <a:rPr lang="en-US" dirty="0" smtClean="0"/>
              <a:t> It is an intermediate form between paranoid and</a:t>
            </a:r>
          </a:p>
          <a:p>
            <a:pPr>
              <a:buNone/>
            </a:pPr>
            <a:r>
              <a:rPr lang="en-US" dirty="0" smtClean="0"/>
              <a:t>disorganized types</a:t>
            </a:r>
          </a:p>
          <a:p>
            <a:pPr>
              <a:buNone/>
            </a:pPr>
            <a:r>
              <a:rPr lang="ar-SA" dirty="0" smtClean="0"/>
              <a:t>•</a:t>
            </a:r>
            <a:r>
              <a:rPr lang="en-US" dirty="0" smtClean="0"/>
              <a:t>  Delusions  and  hallucinations  are less than those</a:t>
            </a:r>
          </a:p>
          <a:p>
            <a:pPr>
              <a:buNone/>
            </a:pPr>
            <a:r>
              <a:rPr lang="en-US" dirty="0" smtClean="0"/>
              <a:t>encountered in paranoid schizophrenia</a:t>
            </a:r>
          </a:p>
          <a:p>
            <a:pPr>
              <a:buNone/>
            </a:pPr>
            <a:r>
              <a:rPr lang="ar-SA" dirty="0" smtClean="0"/>
              <a:t>•</a:t>
            </a:r>
            <a:r>
              <a:rPr lang="en-US" dirty="0" smtClean="0"/>
              <a:t>  Disorganization is less than that seen in the disorganized type</a:t>
            </a:r>
          </a:p>
          <a:p>
            <a:pPr>
              <a:buNone/>
            </a:pPr>
            <a:r>
              <a:rPr lang="ar-SA" dirty="0" smtClean="0"/>
              <a:t>•</a:t>
            </a:r>
            <a:r>
              <a:rPr lang="en-US" dirty="0" smtClean="0"/>
              <a:t>  Social dysfunction and occupational deterioration is intermediate  between  the  paranoid type  and the disorganized type.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5- Residual Schizophrenia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•</a:t>
            </a:r>
            <a:r>
              <a:rPr lang="en-US" dirty="0" smtClean="0"/>
              <a:t>  Symptoms and deterioration in functioning are even less than that seen in the undifferentiated type.</a:t>
            </a:r>
          </a:p>
          <a:p>
            <a:pPr>
              <a:buNone/>
            </a:pPr>
            <a:r>
              <a:rPr lang="ar-SA" dirty="0" smtClean="0"/>
              <a:t>•</a:t>
            </a:r>
            <a:r>
              <a:rPr lang="en-US" dirty="0" smtClean="0"/>
              <a:t> It is usually the result of partial improvement on treatment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Simple Schizophrenia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•</a:t>
            </a:r>
            <a:r>
              <a:rPr lang="en-US" dirty="0" smtClean="0"/>
              <a:t> There are no positive symptoms. " There is only vague thinking, flat affect and social withdrawal.</a:t>
            </a:r>
          </a:p>
          <a:p>
            <a:pPr>
              <a:buNone/>
            </a:pPr>
            <a:r>
              <a:rPr lang="ar-SA" dirty="0" smtClean="0"/>
              <a:t>•</a:t>
            </a:r>
            <a:r>
              <a:rPr lang="en-US" dirty="0" smtClean="0"/>
              <a:t> Occupational deterioration is very gradual but profound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ar-SA" b="1" dirty="0" smtClean="0"/>
              <a:t>•</a:t>
            </a:r>
            <a:r>
              <a:rPr lang="en-US" dirty="0" smtClean="0"/>
              <a:t> Onset is usually in early adolescence. It is very gradual over many years. Course is slowly progressive.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ar-SA" b="1" dirty="0" smtClean="0"/>
              <a:t>• </a:t>
            </a:r>
            <a:r>
              <a:rPr lang="en-US" dirty="0" smtClean="0"/>
              <a:t>The family usually recognizes the change in personality after many years of deterioration.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ar-SA" b="1" dirty="0" smtClean="0"/>
              <a:t>• </a:t>
            </a:r>
            <a:r>
              <a:rPr lang="en-US" dirty="0" smtClean="0"/>
              <a:t>It is one of the most malignant types of schizophrenia.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l_fi" descr="http://ww1.cpa-apc.org/Publications/Archives/CJP/2005/april/Frame4_(2)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- Schizoaffective Disorder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ar-SA" sz="3600" dirty="0" smtClean="0"/>
              <a:t>•</a:t>
            </a:r>
            <a:r>
              <a:rPr lang="en-US" sz="3600" dirty="0" smtClean="0"/>
              <a:t> There is a prominent and persistent mood disturbance in the form of depression or elation, in the presence of schizophrenic symptoms.</a:t>
            </a:r>
          </a:p>
          <a:p>
            <a:r>
              <a:rPr lang="ar-SA" sz="3600" dirty="0" smtClean="0"/>
              <a:t>•</a:t>
            </a:r>
            <a:r>
              <a:rPr lang="en-US" sz="3600" dirty="0" smtClean="0"/>
              <a:t> The diagnosis is given to cases when neither a mood disorder nor a frank schizophrenia can be diagnosed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Schizoaffective Disorder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/>
          <a:lstStyle/>
          <a:p>
            <a:pPr rtl="1"/>
            <a:r>
              <a:rPr lang="ar-SA" dirty="0" smtClean="0"/>
              <a:t>•</a:t>
            </a:r>
            <a:r>
              <a:rPr lang="en-US" dirty="0" smtClean="0"/>
              <a:t> Two types are recognized:</a:t>
            </a:r>
          </a:p>
          <a:p>
            <a:r>
              <a:rPr lang="en-US" dirty="0" smtClean="0"/>
              <a:t>- Schizoaffective disorder - depressive type</a:t>
            </a:r>
          </a:p>
          <a:p>
            <a:r>
              <a:rPr lang="en-US" dirty="0" smtClean="0"/>
              <a:t>- Schizoaffective disorder - bipolar type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" Some authors do not consider this disorder as a type of schizophrenia. </a:t>
            </a:r>
          </a:p>
          <a:p>
            <a:r>
              <a:rPr lang="en-US" dirty="0" smtClean="0"/>
              <a:t>It is an intermediate disorder between mood disorders and schizophrenia.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Course and Prognosis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Schizophrenia usually runs a chronic course with remissions and exacerbations.</a:t>
            </a:r>
          </a:p>
          <a:p>
            <a:r>
              <a:rPr lang="en-US" dirty="0" smtClean="0"/>
              <a:t>Exacerbations are usually related to psycho-social stresses (family environment, unemployment) and non-compliance to medications.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Course and Prognosis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30 % of all schizophrenic patients are able to lead a normal life.</a:t>
            </a:r>
          </a:p>
          <a:p>
            <a:r>
              <a:rPr lang="en-US" dirty="0" smtClean="0"/>
              <a:t> 30 % of patients continue to experience moderate symptoms with variable degrees of social adaptation.</a:t>
            </a:r>
          </a:p>
          <a:p>
            <a:r>
              <a:rPr lang="en-US" dirty="0" smtClean="0"/>
              <a:t> 40 % of patients are significantly impaired. In most cases, this is caused by non-compliance to treatment.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Epidemiology of Schizophrenia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* Lifetime prevalence: 1 %.</a:t>
            </a:r>
          </a:p>
          <a:p>
            <a:r>
              <a:rPr lang="en-US" dirty="0" smtClean="0"/>
              <a:t>* Equally prevalent in men and women.</a:t>
            </a:r>
          </a:p>
          <a:p>
            <a:r>
              <a:rPr lang="en-US" dirty="0" smtClean="0"/>
              <a:t>* Peak age at onset : 15-25 years for males, and 25 - 33 years for  females.</a:t>
            </a:r>
          </a:p>
          <a:p>
            <a:r>
              <a:rPr lang="en-US" dirty="0" smtClean="0"/>
              <a:t>* Rare before 10 years and above 50 years.</a:t>
            </a:r>
          </a:p>
          <a:p>
            <a:r>
              <a:rPr lang="en-US" dirty="0" smtClean="0"/>
              <a:t>* Equal incidence among social classes, but prevalence is more in lower socioeconomic groups.</a:t>
            </a:r>
          </a:p>
          <a:p>
            <a:r>
              <a:rPr lang="en-US" dirty="0" smtClean="0"/>
              <a:t>* Increased prevalence in high density population in and with immigration.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Course and Prognosis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introduction of atypical antipsychotics in the last decade has changed dramatically the prognosis of schizophrenia.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quality of life and cognitive functions of patients are much better with the atypical antipsychotics.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Treatment of Schizophrenia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Treatment of schizophrenia necessitates a </a:t>
            </a:r>
            <a:r>
              <a:rPr lang="en-US" b="1" i="1" u="sng" dirty="0" smtClean="0"/>
              <a:t>multi-modal approach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 It is </a:t>
            </a:r>
            <a:r>
              <a:rPr lang="en-US" b="1" i="1" u="sng" dirty="0" smtClean="0"/>
              <a:t>tailored </a:t>
            </a:r>
            <a:r>
              <a:rPr lang="en-US" dirty="0" smtClean="0"/>
              <a:t>according to the patient's clinical picture, social support system, education, </a:t>
            </a:r>
            <a:r>
              <a:rPr lang="en-US" dirty="0" err="1" smtClean="0"/>
              <a:t>premorbid</a:t>
            </a:r>
            <a:r>
              <a:rPr lang="en-US" dirty="0" smtClean="0"/>
              <a:t> functioning, previous therapeutic efforts, and his special problems with reintegration into the society.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Treatment of Schizophrenia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(A) Hospitalization</a:t>
            </a:r>
            <a:endParaRPr lang="en-US" dirty="0" smtClean="0"/>
          </a:p>
          <a:p>
            <a:r>
              <a:rPr lang="en-US" b="1" dirty="0" smtClean="0"/>
              <a:t> (B) Pharmacotherapy</a:t>
            </a:r>
            <a:endParaRPr lang="en-US" dirty="0" smtClean="0"/>
          </a:p>
          <a:p>
            <a:r>
              <a:rPr lang="en-US" b="1" dirty="0" smtClean="0"/>
              <a:t>(C) Psychotherapy</a:t>
            </a:r>
            <a:endParaRPr lang="en-US" dirty="0" smtClean="0"/>
          </a:p>
          <a:p>
            <a:r>
              <a:rPr lang="en-US" dirty="0" smtClean="0"/>
              <a:t> (D)</a:t>
            </a:r>
            <a:r>
              <a:rPr lang="en-US" b="1" dirty="0" smtClean="0"/>
              <a:t> Electro-Convulsive Therapy</a:t>
            </a:r>
            <a:r>
              <a:rPr lang="en-US" dirty="0" smtClean="0"/>
              <a:t> (ECT)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(B) Pharmacotherapy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r>
              <a:rPr lang="ar-SA" b="1" dirty="0" smtClean="0"/>
              <a:t>•</a:t>
            </a:r>
            <a:r>
              <a:rPr lang="en-US" b="1" dirty="0" smtClean="0"/>
              <a:t> Typical antipsychotic:</a:t>
            </a:r>
            <a:r>
              <a:rPr lang="en-US" dirty="0" smtClean="0"/>
              <a:t> for positive symptoms, they show 60-70% response. </a:t>
            </a:r>
          </a:p>
          <a:p>
            <a:r>
              <a:rPr lang="en-US" dirty="0" smtClean="0"/>
              <a:t>They have a high side-effect profile.</a:t>
            </a:r>
          </a:p>
          <a:p>
            <a:r>
              <a:rPr lang="en-US" dirty="0" smtClean="0"/>
              <a:t>Examples: haloperidol, </a:t>
            </a:r>
            <a:r>
              <a:rPr lang="en-US" dirty="0" err="1" smtClean="0"/>
              <a:t>trifluoperazine</a:t>
            </a:r>
            <a:r>
              <a:rPr lang="en-US" dirty="0" smtClean="0"/>
              <a:t>, and chlorpromazine.</a:t>
            </a:r>
          </a:p>
          <a:p>
            <a:r>
              <a:rPr lang="ar-SA" b="1" dirty="0" smtClean="0"/>
              <a:t>•</a:t>
            </a:r>
            <a:r>
              <a:rPr lang="en-US" b="1" dirty="0" smtClean="0"/>
              <a:t> Atypical antipsychotic:</a:t>
            </a:r>
            <a:r>
              <a:rPr lang="en-US" dirty="0" smtClean="0"/>
              <a:t> for both positive </a:t>
            </a:r>
            <a:r>
              <a:rPr lang="en-US" smtClean="0"/>
              <a:t>and negative symptoms</a:t>
            </a:r>
            <a:r>
              <a:rPr lang="en-US" dirty="0" smtClean="0"/>
              <a:t>; with resistant cases; or intolerant cases for side-effects. </a:t>
            </a:r>
          </a:p>
          <a:p>
            <a:r>
              <a:rPr lang="en-US" dirty="0" smtClean="0"/>
              <a:t>Examples: </a:t>
            </a:r>
            <a:r>
              <a:rPr lang="en-US" dirty="0" err="1" smtClean="0"/>
              <a:t>clozapine</a:t>
            </a:r>
            <a:r>
              <a:rPr lang="en-US" dirty="0" smtClean="0"/>
              <a:t>, </a:t>
            </a:r>
            <a:r>
              <a:rPr lang="en-US" dirty="0" err="1" smtClean="0"/>
              <a:t>risperidone</a:t>
            </a:r>
            <a:r>
              <a:rPr lang="en-US" dirty="0" smtClean="0"/>
              <a:t>, and </a:t>
            </a:r>
            <a:r>
              <a:rPr lang="en-US" dirty="0" err="1" smtClean="0"/>
              <a:t>olanzapine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DELUSIONAL DISORDERS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Definition</a:t>
            </a:r>
            <a:endParaRPr lang="en-US" dirty="0" smtClean="0"/>
          </a:p>
          <a:p>
            <a:r>
              <a:rPr lang="en-US" dirty="0" smtClean="0"/>
              <a:t>Delusional Disorders are defined as psychiatric disorders in which the predominant symptoms are delusions.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DELUSIONAL DISORDERS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Epidemiology</a:t>
            </a:r>
            <a:endParaRPr lang="en-US" dirty="0" smtClean="0"/>
          </a:p>
          <a:p>
            <a:r>
              <a:rPr lang="en-US" dirty="0" smtClean="0"/>
              <a:t>Delusional disorder may be underreported because delusional</a:t>
            </a:r>
          </a:p>
          <a:p>
            <a:r>
              <a:rPr lang="en-US" dirty="0" smtClean="0"/>
              <a:t>patients rarely seek psychiatric help unless forced to do so. The</a:t>
            </a:r>
          </a:p>
          <a:p>
            <a:r>
              <a:rPr lang="en-US" dirty="0" smtClean="0"/>
              <a:t>prevalence of delusional disorder in the United States is currently estimated to be 0.025 to 0.03 percent. </a:t>
            </a:r>
          </a:p>
          <a:p>
            <a:r>
              <a:rPr lang="en-US" dirty="0" smtClean="0"/>
              <a:t>The annual incidence of delusional disorder is 1 to 3 new cases per 100.000 people.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Etiology of Delusional disorder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1- Biological Factors</a:t>
            </a:r>
            <a:endParaRPr lang="en-US" dirty="0" smtClean="0"/>
          </a:p>
          <a:p>
            <a:r>
              <a:rPr lang="en-US" dirty="0" smtClean="0"/>
              <a:t>A wide range of non-psychiatric medical conditions and substances (psychoactive stimulants and alcohol) can cause delusions. </a:t>
            </a:r>
          </a:p>
          <a:p>
            <a:r>
              <a:rPr lang="en-US" dirty="0" smtClean="0"/>
              <a:t>limbic system and basal ganglia</a:t>
            </a:r>
            <a:r>
              <a:rPr lang="ar-EG" dirty="0" smtClean="0"/>
              <a:t>      </a:t>
            </a:r>
            <a:endParaRPr lang="en-US" dirty="0" smtClean="0"/>
          </a:p>
          <a:p>
            <a:r>
              <a:rPr lang="en-US" dirty="0" smtClean="0"/>
              <a:t>abnormal experiences in the environment, the peripheral nervous system, or the central nervous system.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Etiology of Delusional disorder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2- Psychodynamic Factors</a:t>
            </a:r>
            <a:endParaRPr lang="en-US" dirty="0" smtClean="0"/>
          </a:p>
          <a:p>
            <a:r>
              <a:rPr lang="en-US" dirty="0" smtClean="0"/>
              <a:t>Many patients with delusional disorder are socially isolated and have attained less than expected levels of achievement. </a:t>
            </a:r>
          </a:p>
          <a:p>
            <a:r>
              <a:rPr lang="en-US" dirty="0" smtClean="0"/>
              <a:t>Some paranoid patients experience a lack of trust in relationships. </a:t>
            </a:r>
          </a:p>
          <a:p>
            <a:r>
              <a:rPr lang="en-US" dirty="0" smtClean="0"/>
              <a:t>Patients with delusional disorder use primarily the defense mechanisms of reaction formation, denial, and projection.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Clinical features of Delusional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Patients are usually well groomed and well dressed, without evidence of gross disintegration of personality or of daily activities, yet they may seem eccentric, odd, suspicious or hostile. </a:t>
            </a:r>
          </a:p>
          <a:p>
            <a:r>
              <a:rPr lang="en-US" dirty="0" smtClean="0"/>
              <a:t>Disorder of thought content, in the form of delusions, is the key symptom of the disorder. </a:t>
            </a:r>
          </a:p>
          <a:p>
            <a:r>
              <a:rPr lang="en-US" dirty="0" smtClean="0"/>
              <a:t>The delusions are usually systematized and are characterized as being possible. </a:t>
            </a:r>
          </a:p>
          <a:p>
            <a:r>
              <a:rPr lang="en-US" dirty="0" smtClean="0"/>
              <a:t>The delusional system itself may be complex or simple. Patients lack other signs of thought disorder.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Delusional disorder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1- </a:t>
            </a:r>
            <a:r>
              <a:rPr lang="en-US" b="1" dirty="0" err="1" smtClean="0"/>
              <a:t>Erotomanic</a:t>
            </a:r>
            <a:r>
              <a:rPr lang="en-US" b="1" dirty="0" smtClean="0"/>
              <a:t> Type</a:t>
            </a:r>
            <a:endParaRPr lang="en-US" dirty="0" smtClean="0"/>
          </a:p>
          <a:p>
            <a:r>
              <a:rPr lang="en-US" b="1" dirty="0" smtClean="0"/>
              <a:t>2- Grandiose type</a:t>
            </a:r>
            <a:endParaRPr lang="en-US" dirty="0" smtClean="0"/>
          </a:p>
          <a:p>
            <a:r>
              <a:rPr lang="en-US" b="1" dirty="0" smtClean="0"/>
              <a:t>3- Jealous type</a:t>
            </a:r>
            <a:endParaRPr lang="en-US" dirty="0" smtClean="0"/>
          </a:p>
          <a:p>
            <a:r>
              <a:rPr lang="en-US" b="1" dirty="0" smtClean="0"/>
              <a:t>4- Persecutory Type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5- Somatic type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Etiology of Schizophrenia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/>
          <a:lstStyle/>
          <a:p>
            <a:r>
              <a:rPr lang="en-US" dirty="0" smtClean="0"/>
              <a:t>It is heterogonous disorder with variable etiology, but with somewhat similar behavioral symptoms.</a:t>
            </a:r>
          </a:p>
          <a:p>
            <a:r>
              <a:rPr lang="en-US" b="1" dirty="0" smtClean="0"/>
              <a:t>Stress-diathesis (vulnerability) model</a:t>
            </a:r>
            <a:r>
              <a:rPr lang="en-US" dirty="0" smtClean="0"/>
              <a:t> is a model that integrates biological,   psychosocial   and   environmental   factors   (i.e., </a:t>
            </a:r>
            <a:r>
              <a:rPr lang="en-US" dirty="0" err="1" smtClean="0"/>
              <a:t>biopsychosocial</a:t>
            </a:r>
            <a:r>
              <a:rPr lang="en-US" dirty="0" smtClean="0"/>
              <a:t> interactions).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Delusional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Differential Diagnosis</a:t>
            </a:r>
            <a:endParaRPr lang="en-US" dirty="0" smtClean="0"/>
          </a:p>
          <a:p>
            <a:r>
              <a:rPr lang="en-US" dirty="0" smtClean="0"/>
              <a:t>secondary to abuse of psychoactive stimulants and alcohol.</a:t>
            </a:r>
          </a:p>
          <a:p>
            <a:r>
              <a:rPr lang="en-US" dirty="0" smtClean="0"/>
              <a:t> Part of Organic mental disorder (basal ganglia and the limbic system).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 Schizophrenia, </a:t>
            </a:r>
          </a:p>
          <a:p>
            <a:r>
              <a:rPr lang="en-US" dirty="0" smtClean="0"/>
              <a:t>Mood Disorders, </a:t>
            </a:r>
          </a:p>
          <a:p>
            <a:r>
              <a:rPr lang="en-US" dirty="0" smtClean="0"/>
              <a:t>Obsessive-Compulsive Disorder, </a:t>
            </a:r>
          </a:p>
          <a:p>
            <a:r>
              <a:rPr lang="en-US" dirty="0" smtClean="0"/>
              <a:t>Somatoform Disorders, and </a:t>
            </a:r>
          </a:p>
          <a:p>
            <a:r>
              <a:rPr lang="en-US" dirty="0" smtClean="0"/>
              <a:t>Paranoid Personality Disorder.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Delusional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Course and prognosis</a:t>
            </a:r>
            <a:endParaRPr lang="en-US" dirty="0" smtClean="0"/>
          </a:p>
          <a:p>
            <a:r>
              <a:rPr lang="en-US" dirty="0" smtClean="0"/>
              <a:t>A sudden onset is more common than an insidious onset. </a:t>
            </a:r>
          </a:p>
          <a:p>
            <a:r>
              <a:rPr lang="en-US" dirty="0" smtClean="0"/>
              <a:t>fairly stable diagnosis:</a:t>
            </a:r>
          </a:p>
          <a:p>
            <a:r>
              <a:rPr lang="en-US" dirty="0" smtClean="0"/>
              <a:t>&gt;25 % later diagnosed as schizophrenia, and </a:t>
            </a:r>
          </a:p>
          <a:p>
            <a:r>
              <a:rPr lang="en-US" dirty="0" smtClean="0"/>
              <a:t>&gt;10 have a mood disorder. </a:t>
            </a:r>
          </a:p>
          <a:p>
            <a:r>
              <a:rPr lang="en-US" dirty="0" smtClean="0"/>
              <a:t>50 % recovered at long-term follow-up, </a:t>
            </a:r>
          </a:p>
          <a:p>
            <a:r>
              <a:rPr lang="en-US" dirty="0" smtClean="0"/>
              <a:t>20 % show a decrease in symptoms, and </a:t>
            </a:r>
          </a:p>
          <a:p>
            <a:r>
              <a:rPr lang="en-US" dirty="0" smtClean="0"/>
              <a:t>30 % have no change in symptoms.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Treatment</a:t>
            </a:r>
            <a:r>
              <a:rPr lang="en-US" dirty="0" smtClean="0"/>
              <a:t> of Delusional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1- Hospitalization: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2- Pharmacotherapy:</a:t>
            </a:r>
            <a:r>
              <a:rPr lang="en-US" dirty="0" smtClean="0"/>
              <a:t> Antipsychotic drugs are the treatment of choice for delusional disorders.</a:t>
            </a:r>
          </a:p>
          <a:p>
            <a:r>
              <a:rPr lang="en-US" b="1" dirty="0" smtClean="0"/>
              <a:t>3- Psychotherapy: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4- Family therapy: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4" name="Content Placeholder 3" descr="Valentines Day Flowers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8153400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Biological factors: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•</a:t>
            </a:r>
            <a:r>
              <a:rPr lang="en-US" b="1" dirty="0" smtClean="0"/>
              <a:t> Genetic Factors: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Abnormalities in chromosomes 5, 11, 18, and 19; and X- chromosomes are associated with schizophrenia.</a:t>
            </a:r>
          </a:p>
          <a:p>
            <a:r>
              <a:rPr lang="ar-SA" b="1" dirty="0" smtClean="0"/>
              <a:t>•</a:t>
            </a:r>
            <a:r>
              <a:rPr lang="en-US" b="1" dirty="0" smtClean="0"/>
              <a:t> Anatomical changes:</a:t>
            </a:r>
            <a:r>
              <a:rPr lang="en-US" dirty="0" smtClean="0"/>
              <a:t> the limbic system, frontal cortex and basal ganglia are interconnected. </a:t>
            </a:r>
          </a:p>
          <a:p>
            <a:endParaRPr lang="en-US" dirty="0"/>
          </a:p>
        </p:txBody>
      </p:sp>
      <p:pic>
        <p:nvPicPr>
          <p:cNvPr id="4" name="il_fi" descr="http://g.psychcentral.com/news/u/2009/05/brainscansshowtransmissionproblemsinbipolarschizophreni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4724400"/>
            <a:ext cx="2286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www.physio-pedia.com/images/a/a0/Schizophrenia_graphic_high_contrast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Biological factors: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b="1" dirty="0" smtClean="0"/>
              <a:t>Neurotransmitters :</a:t>
            </a:r>
            <a:r>
              <a:rPr lang="en-US" dirty="0" smtClean="0"/>
              <a:t> excessive </a:t>
            </a:r>
            <a:r>
              <a:rPr lang="en-US" dirty="0" err="1" smtClean="0"/>
              <a:t>dopaminergic</a:t>
            </a:r>
            <a:r>
              <a:rPr lang="en-US" dirty="0" smtClean="0"/>
              <a:t> activity is related to schizophrenia.</a:t>
            </a:r>
          </a:p>
          <a:p>
            <a:r>
              <a:rPr lang="en-US" dirty="0" smtClean="0"/>
              <a:t> Other neurotransmitters are also important such as:</a:t>
            </a:r>
          </a:p>
          <a:p>
            <a:r>
              <a:rPr lang="en-US" dirty="0" smtClean="0"/>
              <a:t>serotonin, </a:t>
            </a:r>
            <a:r>
              <a:rPr lang="en-US" dirty="0" err="1" smtClean="0"/>
              <a:t>norepinephrine</a:t>
            </a:r>
            <a:r>
              <a:rPr lang="en-US" dirty="0" smtClean="0"/>
              <a:t>, and amino acids such as glutamate and GABA. </a:t>
            </a:r>
          </a:p>
          <a:p>
            <a:r>
              <a:rPr lang="en-US" dirty="0" smtClean="0"/>
              <a:t>This view is supported by the efficacy of typical and atypical antipsychotics in treatment of schizophrenia.</a:t>
            </a:r>
          </a:p>
          <a:p>
            <a:endParaRPr lang="en-US" dirty="0"/>
          </a:p>
        </p:txBody>
      </p:sp>
      <p:pic>
        <p:nvPicPr>
          <p:cNvPr id="4" name="Picture 3" descr="http://www.pickyourdrugs.com/wp-content/uploads/2009/10/Genetic-Defect-And-Brain-Changes-In-Schizophreni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5562600"/>
            <a:ext cx="3505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Biological factors: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rtl="1"/>
            <a:r>
              <a:rPr lang="ar-SA" b="1" dirty="0" smtClean="0"/>
              <a:t>•</a:t>
            </a:r>
            <a:r>
              <a:rPr lang="en-US" b="1" dirty="0" smtClean="0"/>
              <a:t> Brain imaging:</a:t>
            </a:r>
            <a:r>
              <a:rPr lang="en-US" dirty="0" smtClean="0"/>
              <a:t> </a:t>
            </a:r>
          </a:p>
          <a:p>
            <a:pPr rtl="1">
              <a:buNone/>
            </a:pPr>
            <a:r>
              <a:rPr lang="en-US" dirty="0" smtClean="0"/>
              <a:t>indicate cerebral asymmetry, reduced </a:t>
            </a:r>
            <a:r>
              <a:rPr lang="en-US" dirty="0" err="1" smtClean="0"/>
              <a:t>cerebellar</a:t>
            </a:r>
            <a:r>
              <a:rPr lang="en-US" dirty="0" smtClean="0"/>
              <a:t> volume, ventricular enlargement, and frontal hypo-activity with decreased cerebral blood flow in </a:t>
            </a:r>
            <a:r>
              <a:rPr lang="en-US" dirty="0" err="1" smtClean="0"/>
              <a:t>dorsolateral</a:t>
            </a:r>
            <a:r>
              <a:rPr lang="en-US" dirty="0" smtClean="0"/>
              <a:t> prefrontal cortex while performing cognitive tasks.</a:t>
            </a:r>
          </a:p>
          <a:p>
            <a:pPr>
              <a:buNone/>
            </a:pPr>
            <a:endParaRPr lang="en-US" dirty="0" smtClean="0"/>
          </a:p>
          <a:p>
            <a:r>
              <a:rPr lang="ar-SA" b="1" dirty="0" smtClean="0"/>
              <a:t>•</a:t>
            </a:r>
            <a:r>
              <a:rPr lang="en-US" b="1" dirty="0" smtClean="0"/>
              <a:t> Evoked potentials:</a:t>
            </a:r>
            <a:r>
              <a:rPr lang="en-US" dirty="0" smtClean="0"/>
              <a:t> Smaller and delayed P300 wave indicate blunting of the information processing at higher cortical level.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l_fi" descr="http://appsychtextbk.wikispaces.com/file/view/schizophrenia.gif/138536127/schizophrenia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314</TotalTime>
  <Words>1583</Words>
  <Application>Microsoft Office PowerPoint</Application>
  <PresentationFormat>On-screen Show (4:3)</PresentationFormat>
  <Paragraphs>184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Opulent</vt:lpstr>
      <vt:lpstr>Schizophrenia &amp; other psychotic disorders</vt:lpstr>
      <vt:lpstr>Schizophrenia</vt:lpstr>
      <vt:lpstr>Epidemiology of Schizophrenia </vt:lpstr>
      <vt:lpstr>Etiology of Schizophrenia </vt:lpstr>
      <vt:lpstr>Biological factors: </vt:lpstr>
      <vt:lpstr>Slide 6</vt:lpstr>
      <vt:lpstr>Biological factors: </vt:lpstr>
      <vt:lpstr>Biological factors: </vt:lpstr>
      <vt:lpstr>Slide 9</vt:lpstr>
      <vt:lpstr> Psychosocial Factors: </vt:lpstr>
      <vt:lpstr> Diagnosis and clinical picture </vt:lpstr>
      <vt:lpstr> Diagnosis and clinical picture </vt:lpstr>
      <vt:lpstr>Diagnosis and clinical picture</vt:lpstr>
      <vt:lpstr>Slide 14</vt:lpstr>
      <vt:lpstr>Types of Schizophrenia </vt:lpstr>
      <vt:lpstr> Disorganized Schizophrenia </vt:lpstr>
      <vt:lpstr>Slide 17</vt:lpstr>
      <vt:lpstr> 2- Paranoid Schizophrenia </vt:lpstr>
      <vt:lpstr>Prof. Nash; Mathematician a beautiful mind</vt:lpstr>
      <vt:lpstr>Slide 20</vt:lpstr>
      <vt:lpstr> 3- Catatonic Schizophrenia </vt:lpstr>
      <vt:lpstr> 4- Undifferentiated Schizophrenia </vt:lpstr>
      <vt:lpstr> 5- Residual Schizophrenia </vt:lpstr>
      <vt:lpstr>  Simple Schizophrenia </vt:lpstr>
      <vt:lpstr>Slide 25</vt:lpstr>
      <vt:lpstr> - Schizoaffective Disorder </vt:lpstr>
      <vt:lpstr>Schizoaffective Disorder </vt:lpstr>
      <vt:lpstr>Course and Prognosis </vt:lpstr>
      <vt:lpstr>Course and Prognosis </vt:lpstr>
      <vt:lpstr> Course and Prognosis </vt:lpstr>
      <vt:lpstr> Treatment of Schizophrenia </vt:lpstr>
      <vt:lpstr>Treatment of Schizophrenia</vt:lpstr>
      <vt:lpstr>(B) Pharmacotherapy</vt:lpstr>
      <vt:lpstr>  DELUSIONAL DISORDERS </vt:lpstr>
      <vt:lpstr>  DELUSIONAL DISORDERS </vt:lpstr>
      <vt:lpstr> Etiology of Delusional disorder </vt:lpstr>
      <vt:lpstr> Etiology of Delusional disorder </vt:lpstr>
      <vt:lpstr>Clinical features of Delusional disorder</vt:lpstr>
      <vt:lpstr>Delusional disorder Types</vt:lpstr>
      <vt:lpstr>Delusional disorder</vt:lpstr>
      <vt:lpstr>Delusional disorder</vt:lpstr>
      <vt:lpstr>Treatment of Delusional disorder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Schizophrenia &amp; other psychotic disorders</dc:title>
  <dc:creator>hala</dc:creator>
  <cp:lastModifiedBy>hala</cp:lastModifiedBy>
  <cp:revision>51</cp:revision>
  <dcterms:created xsi:type="dcterms:W3CDTF">2006-08-16T00:00:00Z</dcterms:created>
  <dcterms:modified xsi:type="dcterms:W3CDTF">2012-06-28T08:20:18Z</dcterms:modified>
</cp:coreProperties>
</file>