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76" r:id="rId8"/>
    <p:sldId id="261" r:id="rId9"/>
    <p:sldId id="262" r:id="rId10"/>
    <p:sldId id="277" r:id="rId11"/>
    <p:sldId id="279" r:id="rId12"/>
    <p:sldId id="263" r:id="rId13"/>
    <p:sldId id="278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3" r:id="rId22"/>
    <p:sldId id="271" r:id="rId23"/>
    <p:sldId id="272" r:id="rId24"/>
    <p:sldId id="280" r:id="rId25"/>
    <p:sldId id="281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AA15A0-CABD-4F26-8ED8-D4DCE37A4D8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45F2C6-3EAC-42A2-B808-175D8B62C1F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Algerian" pitchFamily="82" charset="0"/>
              </a:rPr>
              <a:t>Osteomalacia</a:t>
            </a:r>
            <a:r>
              <a:rPr lang="en-US" sz="5400" b="1" dirty="0" smtClean="0">
                <a:latin typeface="Algerian" pitchFamily="82" charset="0"/>
              </a:rPr>
              <a:t> </a:t>
            </a:r>
            <a:endParaRPr lang="en-US" sz="54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ray...... bone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rarefaction with translucent bands </a:t>
            </a:r>
          </a:p>
          <a:p>
            <a:pPr marL="82296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Looser's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zones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linear areas of low density surrounded by sclerotic borders)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126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6858000" cy="57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3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Treatment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1- Treatment of the cause .                                                                                           </a:t>
            </a:r>
          </a:p>
          <a:p>
            <a:pPr marL="82296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2-Vitamin. D &amp; Calcium supplements .                                                                                                3-Diet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milk , cheese or yoghurt .                                                                        4-Alfacalcidol (active vitamin D ) especially in cases of renal failure 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9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lgerian" pitchFamily="82" charset="0"/>
              </a:rPr>
              <a:t>Osteoporosis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0"/>
            <a:ext cx="7498080" cy="152400"/>
          </a:xfrm>
        </p:spPr>
        <p:txBody>
          <a:bodyPr>
            <a:normAutofit fontScale="25000" lnSpcReduction="20000"/>
          </a:bodyPr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252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lgerian" pitchFamily="82" charset="0"/>
              </a:rPr>
              <a:t>definition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is defined as a decrease in the absolute amount of bone mass leading to enhanced bone fragility with increase risk of pathological fractures.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Unlike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osteomalacia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the defect in osteoporosis is that the bone that is present is normally mineralized, but is deficient in quantity (quantitative bone defect), quality and structure integrity.          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*It is due to imbalance between bone formation by osteoblast &amp; bone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resorption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by osteoclast).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6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Risk factors :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Females  </a:t>
            </a:r>
          </a:p>
          <a:p>
            <a:pPr>
              <a:buFont typeface="Arial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amily history </a:t>
            </a:r>
          </a:p>
          <a:p>
            <a:pPr>
              <a:buFont typeface="Arial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arly menopause                                                                              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Decrease in Calcium intake </a:t>
            </a:r>
          </a:p>
          <a:p>
            <a:pPr>
              <a:buFont typeface="Arial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educed activity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Smoking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alcohol </a:t>
            </a:r>
          </a:p>
          <a:p>
            <a:pPr>
              <a:buFont typeface="Arial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xcessive caffeine</a:t>
            </a:r>
          </a:p>
          <a:p>
            <a:pPr>
              <a:buFont typeface="Arial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orticosteroids therapy.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Causes &amp; types 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Primary osteoporosis:  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1- Post-menopausal osteoporosis .                                                                                    2- Senile osteoporosis 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6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Secondary osteoporosis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           * Cushing`s syndrome                                                                                    * Hyperthyroidism.                                                                                                  * Acromegaly.                                                                                                                                    * Chronic renal failure.                                                                                     * Chronic liver disease.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* Immobilization .                                                                                                           * Drugs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corticosteroids 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Clinical picture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Bony aches, back pain, pathological fractures                                            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Loss of height due to thoracic kyphosis &amp; collapsed vertebrae .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N.B: The most common sites of pathological fractures are the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forearm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Colles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fractures) ,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(vertebral fracture) &amp;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femur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(hip fracture) .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Defintion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Osteomalacia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is characterized by defective bone mineralization  . 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Investigations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1- Plasma chemistry is normal: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(normal serum Calcium, Phosphorus&amp; alkaline Phosphatase) .                                                                                                                                                                                                                        2- X-ray ............ decrease bone density (rarefaction or osteopenia) .                                                                                                                    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DEXA scan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(the most important ):                                   measurement of bone density by dual-energy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x-ray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absorption scanning (DEXA), it may show osteopenia (low bone mass), osteoporosis or severe osteoporosis .                                                                          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4-Investigations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the cause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serum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blood urea, thyroid function tests and cortisol level .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Treatment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Prevention of osteoporosis :                                                                                               * Exercise .                                                                                                                     * Calcium supplements (1000-1500 mg/day), also dairy products are recommended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milk , cheese &amp; yogurt.                                          * Restriction of caffeine intake.                                                                                 * Stop smoking &amp; alcohol intake.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* Estrogen replacement therapy in early menopause.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Definite treatment of osteoporosis :                                                                           * Bisphosphonates: they are osteoclast antagonist.                                                                       * Calcitonin.                                                                                                                   * Calcium.                                                                                                                    * Vitamin D: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lfacalcidol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(active vitamin D).                                                                                              * Estrogen therapy (SERM : selective estrogen receptor modulator) .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atin typeface="Copperplate Gothic Bold" pitchFamily="34" charset="0"/>
              </a:rPr>
              <a:t> </a:t>
            </a:r>
            <a:r>
              <a:rPr lang="en-US" b="1" dirty="0" smtClean="0">
                <a:latin typeface="Copperplate Gothic Bold" pitchFamily="34" charset="0"/>
              </a:rPr>
              <a:t>Q 1</a:t>
            </a:r>
            <a:endParaRPr lang="ar-EG" b="1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/>
              <a:t>*</a:t>
            </a:r>
            <a:r>
              <a:rPr lang="en-US" dirty="0" smtClean="0"/>
              <a:t> </a:t>
            </a:r>
            <a:r>
              <a:rPr lang="en-US" dirty="0"/>
              <a:t>In osteoporosis:</a:t>
            </a:r>
          </a:p>
          <a:p>
            <a:pPr marL="82296" indent="0">
              <a:buNone/>
            </a:pPr>
            <a:r>
              <a:rPr lang="en-US" dirty="0"/>
              <a:t>A. Plasma calcium may be low</a:t>
            </a:r>
          </a:p>
          <a:p>
            <a:pPr marL="82296" indent="0">
              <a:buNone/>
            </a:pPr>
            <a:r>
              <a:rPr lang="en-US" dirty="0"/>
              <a:t>B. Diagnosis is made when bone density rises 2.5 SDs above the</a:t>
            </a:r>
          </a:p>
          <a:p>
            <a:pPr marL="82296" indent="0">
              <a:buNone/>
            </a:pPr>
            <a:r>
              <a:rPr lang="en-US" dirty="0"/>
              <a:t>mean for sex- and race-matched controls</a:t>
            </a:r>
          </a:p>
          <a:p>
            <a:pPr marL="82296" indent="0">
              <a:buNone/>
            </a:pPr>
            <a:r>
              <a:rPr lang="en-US" dirty="0"/>
              <a:t>C. Fracture risk can be reduced by bisphosphonates</a:t>
            </a:r>
          </a:p>
          <a:p>
            <a:pPr marL="82296" indent="0">
              <a:buNone/>
            </a:pPr>
            <a:r>
              <a:rPr lang="en-US" dirty="0"/>
              <a:t>D. Men and women are equally affected</a:t>
            </a:r>
          </a:p>
          <a:p>
            <a:pPr marL="82296" indent="0">
              <a:buNone/>
            </a:pPr>
            <a:r>
              <a:rPr lang="en-US" dirty="0"/>
              <a:t>E. Calcaneal fractures are common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8895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2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*</a:t>
            </a:r>
            <a:r>
              <a:rPr lang="en-US" dirty="0" smtClean="0"/>
              <a:t> </a:t>
            </a:r>
            <a:r>
              <a:rPr lang="en-US" dirty="0" err="1"/>
              <a:t>Osteomalacia</a:t>
            </a:r>
            <a:r>
              <a:rPr lang="en-US" dirty="0"/>
              <a:t>:</a:t>
            </a:r>
          </a:p>
          <a:p>
            <a:pPr marL="82296" indent="0">
              <a:buNone/>
            </a:pPr>
            <a:r>
              <a:rPr lang="en-US" dirty="0"/>
              <a:t>A. Is treated with steroids</a:t>
            </a:r>
          </a:p>
          <a:p>
            <a:pPr marL="82296" indent="0">
              <a:buNone/>
            </a:pPr>
            <a:r>
              <a:rPr lang="en-US" dirty="0"/>
              <a:t>B. Is associated with normal bone biochemistry</a:t>
            </a:r>
          </a:p>
          <a:p>
            <a:pPr marL="82296" indent="0">
              <a:buNone/>
            </a:pPr>
            <a:r>
              <a:rPr lang="en-US" dirty="0"/>
              <a:t>C. Does not cause myopathy</a:t>
            </a:r>
          </a:p>
          <a:p>
            <a:pPr marL="82296" indent="0">
              <a:buNone/>
            </a:pPr>
            <a:r>
              <a:rPr lang="en-US" dirty="0"/>
              <a:t>D. Can be caused by inadequate exposure to sunlight</a:t>
            </a:r>
          </a:p>
          <a:p>
            <a:pPr marL="82296" indent="0">
              <a:buNone/>
            </a:pPr>
            <a:r>
              <a:rPr lang="en-US" dirty="0"/>
              <a:t>E. Is rare in primary biliary cirrhosis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93372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en-US" sz="8000" b="1" smtClean="0">
              <a:latin typeface="Algerian" pitchFamily="82" charset="0"/>
            </a:endParaRPr>
          </a:p>
          <a:p>
            <a:pPr marL="82296" indent="0" algn="ctr">
              <a:buNone/>
            </a:pPr>
            <a:r>
              <a:rPr lang="en-US" sz="8000" b="1" smtClean="0">
                <a:latin typeface="Algerian" pitchFamily="82" charset="0"/>
              </a:rPr>
              <a:t>THANK </a:t>
            </a:r>
            <a:r>
              <a:rPr lang="en-US" sz="8000" b="1" dirty="0" smtClean="0">
                <a:latin typeface="Algerian" pitchFamily="82" charset="0"/>
              </a:rPr>
              <a:t>YOU</a:t>
            </a:r>
            <a:endParaRPr lang="en-US" sz="80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There is failure to replace the turn over of Calcium &amp; Phosphorus in bone matrix ......... bone become demineralized &amp; the bony substance becomes replaced by soft osteoid tissue so it is mainly a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qualitative bone defect  </a:t>
            </a:r>
          </a:p>
          <a:p>
            <a:pPr marL="82296" indent="0" algn="just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(Calcium loss from bone &amp; phosphate depletion ).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6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Vitamin D deficiency cause a reduction of the intestinal absorption of the Calcium (.....low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level )&amp; this stimulate Parathyroid hormone (PTH) secretion which restores serum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levels toward normal by increase bone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resorption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&amp; renal tubular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reabsorption.</a:t>
            </a:r>
          </a:p>
          <a:p>
            <a:pPr marL="0" indent="0"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Also, PTH cause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phosphaturia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&amp; phosphate depletion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2562"/>
          </a:xfrm>
        </p:spPr>
        <p:txBody>
          <a:bodyPr>
            <a:normAutofit fontScale="90000"/>
          </a:bodyPr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SO, the combination of calcium loss from bone and phosphate depletion</a:t>
            </a:r>
          </a:p>
          <a:p>
            <a:pPr marL="82296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Leads to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impaired bone mineralization. </a:t>
            </a:r>
            <a:endParaRPr lang="ar-EG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Causes of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osteomalacia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 Vitamin. D deficiency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(The most common cause):                                                                                                   * Decrease in diet .                                                                                                                                      * Lack of synthesis in skin.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Decrease absorption.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* Chronic renal failure.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 Low P with normal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D :                                                   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Familial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hypophosphatemic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rickets .                                                                        * Renal tubular disease.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Osteomalacia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normal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P &amp;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D :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bone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disease.</a:t>
            </a:r>
          </a:p>
          <a:p>
            <a:pPr marL="82296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Fibrogenesis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imperfecta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434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Clinical Picture 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Osteomalacia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is the adult counterpart of rickets)                                 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* Skeletal discomfort (from bone &amp; muscle pain) .                                       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Bone tenderness .                                                         *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Tetany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may be manifested.                                                                           * Muscular weakness with marked proximal myopathy with wadding gait 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1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Investigations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 Low serum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low serum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, but increase in CRF .                                                    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*Alkaline phosphatase increase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Parathyroid hormone increase 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vitamin. D level decrease                                                                           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805</Words>
  <Application>Microsoft Office PowerPoint</Application>
  <PresentationFormat>On-screen Show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Osteomalacia </vt:lpstr>
      <vt:lpstr>Defintion </vt:lpstr>
      <vt:lpstr>PowerPoint Presentation</vt:lpstr>
      <vt:lpstr>PowerPoint Presentation</vt:lpstr>
      <vt:lpstr>PowerPoint Presentation</vt:lpstr>
      <vt:lpstr>Causes of osteomalacia </vt:lpstr>
      <vt:lpstr>PowerPoint Presentation</vt:lpstr>
      <vt:lpstr>Clinical Picture  </vt:lpstr>
      <vt:lpstr>Investigations </vt:lpstr>
      <vt:lpstr>PowerPoint Presentation</vt:lpstr>
      <vt:lpstr>PowerPoint Presentation</vt:lpstr>
      <vt:lpstr>Treatment </vt:lpstr>
      <vt:lpstr>Osteoporosis</vt:lpstr>
      <vt:lpstr>definition</vt:lpstr>
      <vt:lpstr>PowerPoint Presentation</vt:lpstr>
      <vt:lpstr>Risk factors : </vt:lpstr>
      <vt:lpstr>Causes &amp; types  </vt:lpstr>
      <vt:lpstr>PowerPoint Presentation</vt:lpstr>
      <vt:lpstr>Clinical picture</vt:lpstr>
      <vt:lpstr>Investigations </vt:lpstr>
      <vt:lpstr>PowerPoint Presentation</vt:lpstr>
      <vt:lpstr>Treatment </vt:lpstr>
      <vt:lpstr>PowerPoint Presentation</vt:lpstr>
      <vt:lpstr> Q 1</vt:lpstr>
      <vt:lpstr>Q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Osteomalacia </dc:title>
  <dc:creator>Dr Hamada</dc:creator>
  <cp:lastModifiedBy>HI TECH</cp:lastModifiedBy>
  <cp:revision>22</cp:revision>
  <dcterms:created xsi:type="dcterms:W3CDTF">2018-03-07T15:05:14Z</dcterms:created>
  <dcterms:modified xsi:type="dcterms:W3CDTF">2018-03-11T06:54:29Z</dcterms:modified>
</cp:coreProperties>
</file>