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0" r:id="rId3"/>
    <p:sldId id="257" r:id="rId4"/>
    <p:sldId id="263" r:id="rId5"/>
    <p:sldId id="264" r:id="rId6"/>
    <p:sldId id="265" r:id="rId7"/>
    <p:sldId id="258" r:id="rId8"/>
    <p:sldId id="261" r:id="rId9"/>
    <p:sldId id="259" r:id="rId10"/>
    <p:sldId id="262" r:id="rId11"/>
    <p:sldId id="266" r:id="rId1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2AC78-D27B-409A-8E9B-C695DB1D8D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1C809435-F15F-48E0-ABBF-77FE1DB1E398}">
      <dgm:prSet phldrT="[نص]" custT="1"/>
      <dgm:spPr/>
      <dgm:t>
        <a:bodyPr/>
        <a:lstStyle/>
        <a:p>
          <a:pPr algn="ctr" rtl="1"/>
          <a:r>
            <a:rPr lang="en-US" sz="2800" b="1" dirty="0" smtClean="0"/>
            <a:t>High risk women at first anti natal visit</a:t>
          </a:r>
          <a:endParaRPr lang="ar-EG" sz="2800" b="1" dirty="0"/>
        </a:p>
      </dgm:t>
    </dgm:pt>
    <dgm:pt modelId="{2994218B-0492-4E2E-9073-14854011885D}" type="parTrans" cxnId="{E9515CED-1C2E-40B6-A86F-AC479C46B369}">
      <dgm:prSet/>
      <dgm:spPr/>
      <dgm:t>
        <a:bodyPr/>
        <a:lstStyle/>
        <a:p>
          <a:pPr rtl="1"/>
          <a:endParaRPr lang="ar-EG"/>
        </a:p>
      </dgm:t>
    </dgm:pt>
    <dgm:pt modelId="{8ADB7617-A24F-404E-A027-7934483D41AA}" type="sibTrans" cxnId="{E9515CED-1C2E-40B6-A86F-AC479C46B369}">
      <dgm:prSet/>
      <dgm:spPr/>
      <dgm:t>
        <a:bodyPr/>
        <a:lstStyle/>
        <a:p>
          <a:pPr rtl="1"/>
          <a:endParaRPr lang="ar-EG"/>
        </a:p>
      </dgm:t>
    </dgm:pt>
    <dgm:pt modelId="{4843B6A9-993B-4327-AB54-B3F1CDA92A3B}">
      <dgm:prSet phldrT="[نص]" custT="1"/>
      <dgm:spPr/>
      <dgm:t>
        <a:bodyPr/>
        <a:lstStyle/>
        <a:p>
          <a:pPr algn="ctr" rtl="1"/>
          <a:r>
            <a:rPr lang="en-US" sz="2800" b="1" dirty="0" smtClean="0"/>
            <a:t>Universe screen at 24-28 week</a:t>
          </a:r>
          <a:endParaRPr lang="ar-EG" sz="2800" b="1" dirty="0"/>
        </a:p>
      </dgm:t>
    </dgm:pt>
    <dgm:pt modelId="{06D9AE95-15AD-4116-993F-006A6458F5C5}" type="parTrans" cxnId="{3F02AC20-7090-4592-B18D-65A40498E4E3}">
      <dgm:prSet/>
      <dgm:spPr/>
      <dgm:t>
        <a:bodyPr/>
        <a:lstStyle/>
        <a:p>
          <a:pPr rtl="1"/>
          <a:endParaRPr lang="ar-EG"/>
        </a:p>
      </dgm:t>
    </dgm:pt>
    <dgm:pt modelId="{8FBF7792-FCE0-40CC-9365-D049689A8392}" type="sibTrans" cxnId="{3F02AC20-7090-4592-B18D-65A40498E4E3}">
      <dgm:prSet/>
      <dgm:spPr/>
      <dgm:t>
        <a:bodyPr/>
        <a:lstStyle/>
        <a:p>
          <a:pPr rtl="1"/>
          <a:endParaRPr lang="ar-EG"/>
        </a:p>
      </dgm:t>
    </dgm:pt>
    <dgm:pt modelId="{C16019DB-071A-4640-B9B2-E02139FF20BD}" type="pres">
      <dgm:prSet presAssocID="{5C32AC78-D27B-409A-8E9B-C695DB1D8D07}" presName="linear" presStyleCnt="0">
        <dgm:presLayoutVars>
          <dgm:animLvl val="lvl"/>
          <dgm:resizeHandles val="exact"/>
        </dgm:presLayoutVars>
      </dgm:prSet>
      <dgm:spPr/>
    </dgm:pt>
    <dgm:pt modelId="{37331394-5CA0-4028-BA84-A8C9E5751ED2}" type="pres">
      <dgm:prSet presAssocID="{1C809435-F15F-48E0-ABBF-77FE1DB1E398}" presName="parentText" presStyleLbl="node1" presStyleIdx="0" presStyleCnt="2" custScaleY="302147" custLinFactY="290709" custLinFactNeighborX="1824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6662E07-7DB3-4887-82DF-4B6EC52A294E}" type="pres">
      <dgm:prSet presAssocID="{8ADB7617-A24F-404E-A027-7934483D41AA}" presName="spacer" presStyleCnt="0"/>
      <dgm:spPr/>
    </dgm:pt>
    <dgm:pt modelId="{3494C9BB-826A-4FFF-8CD0-1543800B6F64}" type="pres">
      <dgm:prSet presAssocID="{4843B6A9-993B-4327-AB54-B3F1CDA92A3B}" presName="parentText" presStyleLbl="node1" presStyleIdx="1" presStyleCnt="2" custScaleY="307839" custLinFactY="-290597" custLinFactNeighborX="86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3F02AC20-7090-4592-B18D-65A40498E4E3}" srcId="{5C32AC78-D27B-409A-8E9B-C695DB1D8D07}" destId="{4843B6A9-993B-4327-AB54-B3F1CDA92A3B}" srcOrd="1" destOrd="0" parTransId="{06D9AE95-15AD-4116-993F-006A6458F5C5}" sibTransId="{8FBF7792-FCE0-40CC-9365-D049689A8392}"/>
    <dgm:cxn modelId="{1E628D5B-FA2A-444D-B9E9-141F8E51015B}" type="presOf" srcId="{5C32AC78-D27B-409A-8E9B-C695DB1D8D07}" destId="{C16019DB-071A-4640-B9B2-E02139FF20BD}" srcOrd="0" destOrd="0" presId="urn:microsoft.com/office/officeart/2005/8/layout/vList2"/>
    <dgm:cxn modelId="{542BB96B-126E-4EE7-93B6-9B26771EF199}" type="presOf" srcId="{4843B6A9-993B-4327-AB54-B3F1CDA92A3B}" destId="{3494C9BB-826A-4FFF-8CD0-1543800B6F64}" srcOrd="0" destOrd="0" presId="urn:microsoft.com/office/officeart/2005/8/layout/vList2"/>
    <dgm:cxn modelId="{AEC4FB97-ED04-4DA4-A863-FD8C1EF6D642}" type="presOf" srcId="{1C809435-F15F-48E0-ABBF-77FE1DB1E398}" destId="{37331394-5CA0-4028-BA84-A8C9E5751ED2}" srcOrd="0" destOrd="0" presId="urn:microsoft.com/office/officeart/2005/8/layout/vList2"/>
    <dgm:cxn modelId="{E9515CED-1C2E-40B6-A86F-AC479C46B369}" srcId="{5C32AC78-D27B-409A-8E9B-C695DB1D8D07}" destId="{1C809435-F15F-48E0-ABBF-77FE1DB1E398}" srcOrd="0" destOrd="0" parTransId="{2994218B-0492-4E2E-9073-14854011885D}" sibTransId="{8ADB7617-A24F-404E-A027-7934483D41AA}"/>
    <dgm:cxn modelId="{68254AC5-BC0E-4835-9643-854DE7608105}" type="presParOf" srcId="{C16019DB-071A-4640-B9B2-E02139FF20BD}" destId="{37331394-5CA0-4028-BA84-A8C9E5751ED2}" srcOrd="0" destOrd="0" presId="urn:microsoft.com/office/officeart/2005/8/layout/vList2"/>
    <dgm:cxn modelId="{91B1FEF8-F534-469B-B432-ABF5FD59BF7D}" type="presParOf" srcId="{C16019DB-071A-4640-B9B2-E02139FF20BD}" destId="{76662E07-7DB3-4887-82DF-4B6EC52A294E}" srcOrd="1" destOrd="0" presId="urn:microsoft.com/office/officeart/2005/8/layout/vList2"/>
    <dgm:cxn modelId="{1CB7698D-4CB6-4E44-9975-B7C1C68BA07A}" type="presParOf" srcId="{C16019DB-071A-4640-B9B2-E02139FF20BD}" destId="{3494C9BB-826A-4FFF-8CD0-1543800B6F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31394-5CA0-4028-BA84-A8C9E5751ED2}">
      <dsp:nvSpPr>
        <dsp:cNvPr id="0" name=""/>
        <dsp:cNvSpPr/>
      </dsp:nvSpPr>
      <dsp:spPr>
        <a:xfrm>
          <a:off x="0" y="2124788"/>
          <a:ext cx="7543800" cy="19796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High risk women at first anti natal visit</a:t>
          </a:r>
          <a:endParaRPr lang="ar-EG" sz="2800" b="1" kern="1200" dirty="0"/>
        </a:p>
      </dsp:txBody>
      <dsp:txXfrm>
        <a:off x="96639" y="2221427"/>
        <a:ext cx="7350522" cy="1786389"/>
      </dsp:txXfrm>
    </dsp:sp>
    <dsp:sp modelId="{3494C9BB-826A-4FFF-8CD0-1543800B6F64}">
      <dsp:nvSpPr>
        <dsp:cNvPr id="0" name=""/>
        <dsp:cNvSpPr/>
      </dsp:nvSpPr>
      <dsp:spPr>
        <a:xfrm>
          <a:off x="0" y="0"/>
          <a:ext cx="7543800" cy="20169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Universe screen at 24-28 week</a:t>
          </a:r>
          <a:endParaRPr lang="ar-EG" sz="2800" b="1" kern="1200" dirty="0"/>
        </a:p>
      </dsp:txBody>
      <dsp:txXfrm>
        <a:off x="98460" y="98460"/>
        <a:ext cx="7346880" cy="182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8B63798-DEB0-42B6-8224-D7C86065E69C}" type="datetimeFigureOut">
              <a:rPr lang="ar-EG" smtClean="0"/>
              <a:t>30/01/1441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5BC4948-5975-48BB-9DE4-C07639E34F58}" type="slidenum">
              <a:rPr lang="ar-EG" smtClean="0"/>
              <a:t>‹#›</a:t>
            </a:fld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5817" y="5208814"/>
            <a:ext cx="6858000" cy="9906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BY:DR</a:t>
            </a:r>
            <a:r>
              <a:rPr lang="en-US" dirty="0" smtClean="0"/>
              <a:t>/</a:t>
            </a:r>
            <a:r>
              <a:rPr lang="en-US" sz="4400" b="1" dirty="0" smtClean="0">
                <a:solidFill>
                  <a:srgbClr val="7E1C2C"/>
                </a:solidFill>
              </a:rPr>
              <a:t>MAHMOUD HAMDY</a:t>
            </a:r>
            <a:endParaRPr lang="ar-EG" sz="4400" b="1" dirty="0">
              <a:solidFill>
                <a:srgbClr val="7E1C2C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" y="7438"/>
            <a:ext cx="9144000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757808"/>
            <a:ext cx="7543800" cy="5407496"/>
          </a:xfrm>
        </p:spPr>
        <p:txBody>
          <a:bodyPr>
            <a:noAutofit/>
          </a:bodyPr>
          <a:lstStyle/>
          <a:p>
            <a:pPr marL="0" indent="0" algn="l">
              <a:lnSpc>
                <a:spcPct val="300000"/>
              </a:lnSpc>
              <a:buNone/>
            </a:pPr>
            <a:r>
              <a:rPr lang="en-US" sz="4000" dirty="0" smtClean="0"/>
              <a:t>2-during </a:t>
            </a:r>
            <a:r>
              <a:rPr lang="en-US" sz="4000" dirty="0" err="1" smtClean="0"/>
              <a:t>labour</a:t>
            </a:r>
            <a:endParaRPr lang="en-US" sz="4000" dirty="0"/>
          </a:p>
          <a:p>
            <a:pPr marL="0" indent="0" algn="l">
              <a:lnSpc>
                <a:spcPct val="300000"/>
              </a:lnSpc>
              <a:buNone/>
            </a:pPr>
            <a:r>
              <a:rPr lang="en-US" sz="4000" dirty="0" smtClean="0"/>
              <a:t>3-after </a:t>
            </a:r>
            <a:r>
              <a:rPr lang="en-US" sz="4000" dirty="0" err="1" smtClean="0"/>
              <a:t>labour</a:t>
            </a:r>
            <a:endParaRPr lang="en-US" sz="4000" dirty="0" smtClean="0"/>
          </a:p>
          <a:p>
            <a:pPr marL="0" indent="0" algn="l">
              <a:lnSpc>
                <a:spcPct val="300000"/>
              </a:lnSpc>
              <a:buNone/>
            </a:pPr>
            <a:r>
              <a:rPr lang="en-US" sz="4000" dirty="0" smtClean="0"/>
              <a:t>4- care of </a:t>
            </a:r>
            <a:r>
              <a:rPr lang="en-US" sz="4000" dirty="0" err="1" smtClean="0"/>
              <a:t>newnate</a:t>
            </a:r>
            <a:endParaRPr lang="ar-EG" sz="4000" dirty="0"/>
          </a:p>
        </p:txBody>
      </p:sp>
    </p:spTree>
    <p:extLst>
      <p:ext uri="{BB962C8B-B14F-4D97-AF65-F5344CB8AC3E}">
        <p14:creationId xmlns:p14="http://schemas.microsoft.com/office/powerpoint/2010/main" val="6434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85" y="41650"/>
            <a:ext cx="9368071" cy="6835056"/>
          </a:xfrm>
        </p:spPr>
      </p:pic>
    </p:spTree>
    <p:extLst>
      <p:ext uri="{BB962C8B-B14F-4D97-AF65-F5344CB8AC3E}">
        <p14:creationId xmlns:p14="http://schemas.microsoft.com/office/powerpoint/2010/main" val="303725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Changes in carbohydrate metabolism</a:t>
            </a:r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941168"/>
          </a:xfrm>
        </p:spPr>
      </p:pic>
    </p:spTree>
    <p:extLst>
      <p:ext uri="{BB962C8B-B14F-4D97-AF65-F5344CB8AC3E}">
        <p14:creationId xmlns:p14="http://schemas.microsoft.com/office/powerpoint/2010/main" val="25180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781800" cy="10801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Terminology</a:t>
            </a:r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9036496" cy="5256584"/>
          </a:xfrm>
        </p:spPr>
      </p:pic>
    </p:spTree>
    <p:extLst>
      <p:ext uri="{BB962C8B-B14F-4D97-AF65-F5344CB8AC3E}">
        <p14:creationId xmlns:p14="http://schemas.microsoft.com/office/powerpoint/2010/main" val="420727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3155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781800" cy="10801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Whom to screen</a:t>
            </a:r>
            <a:endParaRPr lang="ar-EG" dirty="0">
              <a:solidFill>
                <a:srgbClr val="FF0000"/>
              </a:solidFill>
            </a:endParaRPr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219428"/>
              </p:ext>
            </p:extLst>
          </p:nvPr>
        </p:nvGraphicFramePr>
        <p:xfrm>
          <a:off x="762000" y="1844824"/>
          <a:ext cx="75438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18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781800" cy="9361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How to screen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412776"/>
            <a:ext cx="7543800" cy="4678288"/>
          </a:xfrm>
        </p:spPr>
        <p:txBody>
          <a:bodyPr/>
          <a:lstStyle/>
          <a:p>
            <a:pPr algn="l"/>
            <a:r>
              <a:rPr lang="en-US" dirty="0" smtClean="0"/>
              <a:t>1- history of symptoms or obstetric history</a:t>
            </a:r>
          </a:p>
          <a:p>
            <a:pPr algn="l"/>
            <a:r>
              <a:rPr lang="en-US" dirty="0" smtClean="0"/>
              <a:t>2- blood tests </a:t>
            </a:r>
          </a:p>
          <a:p>
            <a:pPr algn="l"/>
            <a:r>
              <a:rPr lang="en-US" dirty="0" smtClean="0"/>
              <a:t>Fasting &amp;2h </a:t>
            </a:r>
            <a:r>
              <a:rPr lang="en-US" dirty="0" err="1" smtClean="0"/>
              <a:t>pp</a:t>
            </a:r>
            <a:r>
              <a:rPr lang="en-US" dirty="0" smtClean="0"/>
              <a:t> blood sugar</a:t>
            </a:r>
          </a:p>
          <a:p>
            <a:pPr algn="l"/>
            <a:r>
              <a:rPr lang="en-US" dirty="0" smtClean="0"/>
              <a:t>HbA1C</a:t>
            </a:r>
          </a:p>
          <a:p>
            <a:pPr algn="l"/>
            <a:r>
              <a:rPr lang="en-US" dirty="0" smtClean="0"/>
              <a:t>GTT</a:t>
            </a:r>
          </a:p>
          <a:p>
            <a:pPr algn="l"/>
            <a:r>
              <a:rPr lang="en-US" dirty="0" smtClean="0"/>
              <a:t>3-URINE analysis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60361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81800" cy="11521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complications</a:t>
            </a:r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73457" cy="5229200"/>
          </a:xfrm>
        </p:spPr>
      </p:pic>
    </p:spTree>
    <p:extLst>
      <p:ext uri="{BB962C8B-B14F-4D97-AF65-F5344CB8AC3E}">
        <p14:creationId xmlns:p14="http://schemas.microsoft.com/office/powerpoint/2010/main" val="326715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81800" cy="10081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management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196752"/>
            <a:ext cx="8119864" cy="4680520"/>
          </a:xfrm>
        </p:spPr>
        <p:txBody>
          <a:bodyPr/>
          <a:lstStyle/>
          <a:p>
            <a:pPr algn="l"/>
            <a:r>
              <a:rPr lang="en-US" dirty="0" smtClean="0"/>
              <a:t>1-during pregnancy</a:t>
            </a:r>
          </a:p>
          <a:p>
            <a:pPr algn="l"/>
            <a:r>
              <a:rPr lang="en-US" dirty="0" smtClean="0"/>
              <a:t>A-control of DM</a:t>
            </a:r>
          </a:p>
          <a:p>
            <a:pPr algn="l"/>
            <a:r>
              <a:rPr lang="en-US" dirty="0" smtClean="0"/>
              <a:t>*diet</a:t>
            </a:r>
          </a:p>
          <a:p>
            <a:pPr algn="l"/>
            <a:r>
              <a:rPr lang="en-US" dirty="0" smtClean="0"/>
              <a:t>*medical (metformin –insulin)</a:t>
            </a:r>
          </a:p>
          <a:p>
            <a:pPr algn="l"/>
            <a:r>
              <a:rPr lang="en-US" dirty="0"/>
              <a:t>*</a:t>
            </a:r>
            <a:r>
              <a:rPr lang="en-US" dirty="0" err="1" smtClean="0"/>
              <a:t>aviod</a:t>
            </a:r>
            <a:r>
              <a:rPr lang="en-US" dirty="0" smtClean="0"/>
              <a:t> infection</a:t>
            </a:r>
          </a:p>
          <a:p>
            <a:pPr algn="l"/>
            <a:endParaRPr lang="en-US" dirty="0"/>
          </a:p>
          <a:p>
            <a:pPr marL="0" indent="0" algn="l">
              <a:buNone/>
            </a:pPr>
            <a:r>
              <a:rPr lang="en-US" dirty="0" smtClean="0"/>
              <a:t>B-time &amp;method of delivery</a:t>
            </a:r>
          </a:p>
          <a:p>
            <a:pPr algn="l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3943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1841268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60</TotalTime>
  <Words>78</Words>
  <Application>Microsoft Office PowerPoint</Application>
  <PresentationFormat>عرض على الشاشة (3:4)‏</PresentationFormat>
  <Paragraphs>25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NewsPrint</vt:lpstr>
      <vt:lpstr>عرض تقديمي في PowerPoint</vt:lpstr>
      <vt:lpstr>Changes in carbohydrate metabolism</vt:lpstr>
      <vt:lpstr>Terminology</vt:lpstr>
      <vt:lpstr>عرض تقديمي في PowerPoint</vt:lpstr>
      <vt:lpstr>Whom to screen</vt:lpstr>
      <vt:lpstr>How to screen</vt:lpstr>
      <vt:lpstr>complications</vt:lpstr>
      <vt:lpstr>management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</dc:creator>
  <cp:lastModifiedBy>h</cp:lastModifiedBy>
  <cp:revision>10</cp:revision>
  <dcterms:created xsi:type="dcterms:W3CDTF">2019-09-28T22:46:22Z</dcterms:created>
  <dcterms:modified xsi:type="dcterms:W3CDTF">2019-09-28T23:46:58Z</dcterms:modified>
</cp:coreProperties>
</file>