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3540" y="986955"/>
            <a:ext cx="8242934" cy="225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1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F4E7EC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1" i="1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F4E7EC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1" i="1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F4E7EC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1" i="1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F4E7EC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F4E7EC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216064"/>
            <a:ext cx="896619" cy="7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50" b="1" i="1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2688412"/>
            <a:ext cx="8368665" cy="1978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6469" y="6584061"/>
            <a:ext cx="11214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F4E7EC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6" Type="http://schemas.openxmlformats.org/officeDocument/2006/relationships/image" Target="../media/image2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11" Type="http://schemas.openxmlformats.org/officeDocument/2006/relationships/image" Target="../media/image23.jpe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nswers.com/topic/erythema" TargetMode="External"/><Relationship Id="rId3" Type="http://schemas.openxmlformats.org/officeDocument/2006/relationships/image" Target="../media/image7.jpeg"/><Relationship Id="rId7" Type="http://schemas.openxmlformats.org/officeDocument/2006/relationships/hyperlink" Target="http://www.answers.com/topic/cervix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nswers.com/topic/pus" TargetMode="External"/><Relationship Id="rId5" Type="http://schemas.openxmlformats.org/officeDocument/2006/relationships/hyperlink" Target="http://www.answers.com/topic/cervicitis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answers.com/topic/inflammatio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47341" y="1066800"/>
            <a:ext cx="414210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-5" dirty="0">
                <a:solidFill>
                  <a:srgbClr val="FFFF00"/>
                </a:solidFill>
                <a:latin typeface="Arial"/>
                <a:cs typeface="Arial"/>
              </a:rPr>
              <a:t>Cervicitis</a:t>
            </a:r>
            <a:endParaRPr sz="7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540"/>
              </a:lnSpc>
              <a:spcBef>
                <a:spcPts val="95"/>
              </a:spcBef>
            </a:pPr>
            <a:r>
              <a:rPr sz="3600" i="0" dirty="0">
                <a:latin typeface="Arial"/>
                <a:cs typeface="Arial"/>
              </a:rPr>
              <a:t>3. </a:t>
            </a:r>
            <a:r>
              <a:rPr sz="3600" i="0" spc="-100" dirty="0">
                <a:latin typeface="Arial"/>
                <a:cs typeface="Arial"/>
              </a:rPr>
              <a:t>Test </a:t>
            </a:r>
            <a:r>
              <a:rPr sz="3600" i="0" spc="-5" dirty="0">
                <a:latin typeface="Arial"/>
                <a:cs typeface="Arial"/>
              </a:rPr>
              <a:t>for </a:t>
            </a:r>
            <a:r>
              <a:rPr spc="-110" dirty="0"/>
              <a:t>C.T </a:t>
            </a:r>
            <a:r>
              <a:rPr spc="-114" dirty="0"/>
              <a:t>and </a:t>
            </a:r>
            <a:r>
              <a:rPr spc="-80" dirty="0"/>
              <a:t>for</a:t>
            </a:r>
            <a:r>
              <a:rPr spc="-5" dirty="0"/>
              <a:t> </a:t>
            </a:r>
            <a:r>
              <a:rPr spc="-105" dirty="0"/>
              <a:t>N.G:</a:t>
            </a:r>
            <a:endParaRPr sz="3600">
              <a:latin typeface="Arial"/>
              <a:cs typeface="Arial"/>
            </a:endParaRPr>
          </a:p>
          <a:p>
            <a:pPr marL="355600" marR="5080" indent="-218440">
              <a:lnSpc>
                <a:spcPts val="4320"/>
              </a:lnSpc>
              <a:spcBef>
                <a:spcPts val="125"/>
              </a:spcBef>
            </a:pPr>
            <a:r>
              <a:rPr sz="3600" i="0" spc="-70" dirty="0">
                <a:solidFill>
                  <a:srgbClr val="FFFFFF"/>
                </a:solidFill>
                <a:latin typeface="Arial"/>
                <a:cs typeface="Arial"/>
              </a:rPr>
              <a:t>NAAT </a:t>
            </a:r>
            <a:r>
              <a:rPr sz="3600" i="0" dirty="0">
                <a:solidFill>
                  <a:srgbClr val="FFFFFF"/>
                </a:solidFill>
                <a:latin typeface="Arial"/>
                <a:cs typeface="Arial"/>
              </a:rPr>
              <a:t>(nucleic acid amplification </a:t>
            </a:r>
            <a:r>
              <a:rPr sz="3600" i="0" spc="-5" dirty="0">
                <a:solidFill>
                  <a:srgbClr val="FFFFFF"/>
                </a:solidFill>
                <a:latin typeface="Arial"/>
                <a:cs typeface="Arial"/>
              </a:rPr>
              <a:t>tests).  on either cervical or urine </a:t>
            </a:r>
            <a:r>
              <a:rPr sz="3600" i="0" dirty="0">
                <a:solidFill>
                  <a:srgbClr val="FFFFFF"/>
                </a:solidFill>
                <a:latin typeface="Arial"/>
                <a:cs typeface="Arial"/>
              </a:rPr>
              <a:t>samples </a:t>
            </a:r>
            <a:r>
              <a:rPr sz="3600" i="0" spc="-70" dirty="0">
                <a:solidFill>
                  <a:srgbClr val="FFFFFF"/>
                </a:solidFill>
                <a:latin typeface="Arial"/>
                <a:cs typeface="Arial"/>
              </a:rPr>
              <a:t>{</a:t>
            </a:r>
            <a:r>
              <a:rPr spc="-70" dirty="0">
                <a:solidFill>
                  <a:srgbClr val="FFFFFF"/>
                </a:solidFill>
              </a:rPr>
              <a:t>the  </a:t>
            </a:r>
            <a:r>
              <a:rPr i="1" spc="-110" dirty="0">
                <a:solidFill>
                  <a:srgbClr val="FFFFFF"/>
                </a:solidFill>
              </a:rPr>
              <a:t>most </a:t>
            </a:r>
            <a:r>
              <a:rPr i="1" spc="-90" dirty="0">
                <a:solidFill>
                  <a:srgbClr val="FFFFFF"/>
                </a:solidFill>
              </a:rPr>
              <a:t>sensitive </a:t>
            </a:r>
            <a:r>
              <a:rPr i="1" spc="-114" dirty="0">
                <a:solidFill>
                  <a:srgbClr val="FFFFFF"/>
                </a:solidFill>
              </a:rPr>
              <a:t>and </a:t>
            </a:r>
            <a:r>
              <a:rPr i="1" spc="-85" dirty="0">
                <a:solidFill>
                  <a:srgbClr val="FFFFFF"/>
                </a:solidFill>
              </a:rPr>
              <a:t>specific</a:t>
            </a:r>
            <a:r>
              <a:rPr i="1" spc="30" dirty="0">
                <a:solidFill>
                  <a:srgbClr val="FFFFFF"/>
                </a:solidFill>
              </a:rPr>
              <a:t> </a:t>
            </a:r>
            <a:r>
              <a:rPr i="1" spc="-80" dirty="0">
                <a:solidFill>
                  <a:srgbClr val="FFFFFF"/>
                </a:solidFill>
              </a:rPr>
              <a:t>test}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3206876"/>
            <a:ext cx="4435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4. </a:t>
            </a:r>
            <a:r>
              <a:rPr sz="3600" spc="-100" dirty="0">
                <a:solidFill>
                  <a:srgbClr val="00FF00"/>
                </a:solidFill>
                <a:latin typeface="Arial"/>
                <a:cs typeface="Arial"/>
              </a:rPr>
              <a:t>Test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for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BV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and</a:t>
            </a:r>
            <a:r>
              <a:rPr sz="3600" spc="-13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114" dirty="0">
                <a:solidFill>
                  <a:srgbClr val="00FF00"/>
                </a:solidFill>
                <a:latin typeface="Arial"/>
                <a:cs typeface="Arial"/>
              </a:rPr>
              <a:t>TV.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0828"/>
            <a:ext cx="7963534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20"/>
              </a:lnSpc>
              <a:spcBef>
                <a:spcPts val="100"/>
              </a:spcBef>
            </a:pPr>
            <a:r>
              <a:rPr sz="3600" spc="-50" dirty="0">
                <a:solidFill>
                  <a:srgbClr val="00FF00"/>
                </a:solidFill>
                <a:latin typeface="Arial"/>
                <a:cs typeface="Arial"/>
              </a:rPr>
              <a:t>TV: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ts val="4440"/>
              </a:lnSpc>
              <a:buFont typeface="Wingdings"/>
              <a:buChar char=""/>
              <a:tabLst>
                <a:tab pos="355600" algn="l"/>
                <a:tab pos="2918460" algn="l"/>
                <a:tab pos="6576695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Microscopy	{sensitivity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i="1" spc="-7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i="1" spc="-105" dirty="0">
                <a:solidFill>
                  <a:srgbClr val="FFFFFF"/>
                </a:solidFill>
                <a:latin typeface="Arial"/>
                <a:cs typeface="Arial"/>
              </a:rPr>
              <a:t>low	</a:t>
            </a:r>
            <a:r>
              <a:rPr sz="3800" i="1" spc="-1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50%)}</a:t>
            </a:r>
            <a:endParaRPr sz="3600">
              <a:latin typeface="Arial"/>
              <a:cs typeface="Arial"/>
            </a:endParaRPr>
          </a:p>
          <a:p>
            <a:pPr marL="355600" marR="107314" indent="-342900">
              <a:lnSpc>
                <a:spcPts val="4320"/>
              </a:lnSpc>
              <a:spcBef>
                <a:spcPts val="125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Culture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antigen-based detection:</a:t>
            </a:r>
            <a:r>
              <a:rPr sz="36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if  microscopy is</a:t>
            </a:r>
            <a:r>
              <a:rPr sz="3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negative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67583" y="2830067"/>
            <a:ext cx="4258056" cy="2746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67000" y="2743200"/>
            <a:ext cx="4256151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27375" y="6124447"/>
            <a:ext cx="3369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Purulent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Vaginal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Discharge in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TV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619500" cy="476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4827270"/>
            <a:ext cx="33508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Strawberry" cervix due to 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T.</a:t>
            </a:r>
            <a:r>
              <a:rPr sz="20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71948" y="0"/>
            <a:ext cx="4472050" cy="4581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391" y="3393947"/>
            <a:ext cx="1586483" cy="420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1451" y="3393947"/>
            <a:ext cx="1188720" cy="42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55748" y="3393947"/>
            <a:ext cx="550163" cy="420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1488" y="3393947"/>
            <a:ext cx="740663" cy="4206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57727" y="3393947"/>
            <a:ext cx="1414272" cy="4206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698747"/>
            <a:ext cx="5081016" cy="4206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25979" y="4003547"/>
            <a:ext cx="726948" cy="420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8504" y="4003547"/>
            <a:ext cx="414528" cy="4206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3182" y="3457702"/>
            <a:ext cx="472440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Saline wet mount: 2 TV (arrows),  leukocytes and a normal vaginal</a:t>
            </a:r>
            <a:r>
              <a:rPr sz="20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epithelial  cell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0584" y="100584"/>
            <a:ext cx="4879848" cy="33878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4699"/>
            <a:ext cx="4876799" cy="33804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57700" y="2546604"/>
            <a:ext cx="198120" cy="5867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57700" y="2508504"/>
            <a:ext cx="198120" cy="2026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57700" y="2348483"/>
            <a:ext cx="198120" cy="3246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57700" y="2316479"/>
            <a:ext cx="198120" cy="1965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91768" y="2427909"/>
            <a:ext cx="153670" cy="645795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Arial"/>
                <a:cs typeface="Arial"/>
              </a:rPr>
              <a:t>McGraw-Hill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775197" y="0"/>
            <a:ext cx="3368802" cy="36576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93640" y="4141165"/>
            <a:ext cx="3126740" cy="638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5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Pap smear: 70%</a:t>
            </a:r>
            <a:r>
              <a:rPr sz="20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sensitive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470"/>
              </a:lnSpc>
              <a:tabLst>
                <a:tab pos="1477010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showing	</a:t>
            </a:r>
            <a:r>
              <a:rPr sz="2100" b="1" i="1" spc="-45" dirty="0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20828"/>
            <a:ext cx="7893050" cy="3989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70" dirty="0">
                <a:solidFill>
                  <a:srgbClr val="00FF00"/>
                </a:solidFill>
                <a:latin typeface="Arial"/>
                <a:cs typeface="Arial"/>
              </a:rPr>
              <a:t>BV:</a:t>
            </a:r>
            <a:endParaRPr sz="3600">
              <a:latin typeface="Arial"/>
              <a:cs typeface="Arial"/>
            </a:endParaRPr>
          </a:p>
          <a:p>
            <a:pPr marL="123825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3 of the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following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 or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S:</a:t>
            </a:r>
            <a:endParaRPr sz="32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Homogeneous, thin,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white </a:t>
            </a:r>
            <a:r>
              <a:rPr sz="3200" spc="-5" dirty="0">
                <a:solidFill>
                  <a:srgbClr val="00FFFF"/>
                </a:solidFill>
                <a:latin typeface="Arial"/>
                <a:cs typeface="Arial"/>
              </a:rPr>
              <a:t>discharge</a:t>
            </a:r>
            <a:r>
              <a:rPr sz="3200" spc="-6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that  smoothly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coats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vaginal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walls</a:t>
            </a:r>
            <a:endParaRPr sz="3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00FFFF"/>
                </a:solidFill>
                <a:latin typeface="Arial"/>
                <a:cs typeface="Arial"/>
              </a:rPr>
              <a:t>Clue cells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on microscopic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examination</a:t>
            </a:r>
            <a:endParaRPr sz="3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00FFFF"/>
                </a:solidFill>
                <a:latin typeface="Arial"/>
                <a:cs typeface="Arial"/>
              </a:rPr>
              <a:t>pH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vaginal fluid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&gt;4.5</a:t>
            </a:r>
            <a:endParaRPr sz="3200">
              <a:latin typeface="Arial"/>
              <a:cs typeface="Arial"/>
            </a:endParaRPr>
          </a:p>
          <a:p>
            <a:pPr marL="527685" marR="69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Fishy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odor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vaginal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discharge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r>
              <a:rPr sz="32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after addition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10%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KOH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200" spc="-10" dirty="0">
                <a:solidFill>
                  <a:srgbClr val="00FFFF"/>
                </a:solidFill>
                <a:latin typeface="Arial"/>
                <a:cs typeface="Arial"/>
              </a:rPr>
              <a:t>Whiff</a:t>
            </a:r>
            <a:r>
              <a:rPr sz="3200" spc="-6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FFFF"/>
                </a:solidFill>
                <a:latin typeface="Arial"/>
                <a:cs typeface="Arial"/>
              </a:rPr>
              <a:t>test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267200"/>
            <a:ext cx="3429000" cy="2419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0" y="4038600"/>
            <a:ext cx="1485900" cy="2609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91200" y="4114800"/>
            <a:ext cx="3352799" cy="2457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613917"/>
            <a:ext cx="7578090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412115" algn="l"/>
              </a:tabLst>
            </a:pPr>
            <a:r>
              <a:rPr sz="3600" spc="-35" dirty="0">
                <a:solidFill>
                  <a:srgbClr val="FFFFFF"/>
                </a:solidFill>
                <a:latin typeface="Corbel"/>
                <a:cs typeface="Corbel"/>
              </a:rPr>
              <a:t>Testing </a:t>
            </a:r>
            <a:r>
              <a:rPr sz="3600" spc="-10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3600" spc="-5" dirty="0">
                <a:solidFill>
                  <a:srgbClr val="00FF00"/>
                </a:solidFill>
                <a:latin typeface="Corbel"/>
                <a:cs typeface="Corbel"/>
              </a:rPr>
              <a:t>HSV</a:t>
            </a:r>
            <a:r>
              <a:rPr sz="3600" spc="-5" dirty="0">
                <a:solidFill>
                  <a:srgbClr val="FFFFFF"/>
                </a:solidFill>
                <a:latin typeface="Corbel"/>
                <a:cs typeface="Corbel"/>
              </a:rPr>
              <a:t>-2 </a:t>
            </a:r>
            <a:r>
              <a:rPr sz="3600" spc="-15" dirty="0">
                <a:solidFill>
                  <a:srgbClr val="FFFFFF"/>
                </a:solidFill>
                <a:latin typeface="Corbel"/>
                <a:cs typeface="Corbel"/>
              </a:rPr>
              <a:t>(culture </a:t>
            </a:r>
            <a:r>
              <a:rPr sz="3600" spc="-5" dirty="0">
                <a:solidFill>
                  <a:srgbClr val="FFFFFF"/>
                </a:solidFill>
                <a:latin typeface="Corbel"/>
                <a:cs typeface="Corbel"/>
              </a:rPr>
              <a:t>or </a:t>
            </a:r>
            <a:r>
              <a:rPr sz="3600" spc="-10" dirty="0">
                <a:solidFill>
                  <a:srgbClr val="FFFFFF"/>
                </a:solidFill>
                <a:latin typeface="Corbel"/>
                <a:cs typeface="Corbel"/>
              </a:rPr>
              <a:t>serologic  </a:t>
            </a:r>
            <a:r>
              <a:rPr sz="3600" spc="-5" dirty="0">
                <a:solidFill>
                  <a:srgbClr val="FFFFFF"/>
                </a:solidFill>
                <a:latin typeface="Corbel"/>
                <a:cs typeface="Corbel"/>
              </a:rPr>
              <a:t>testing):</a:t>
            </a:r>
            <a:endParaRPr sz="36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Corbel"/>
                <a:cs typeface="Corbel"/>
              </a:rPr>
              <a:t>value is</a:t>
            </a:r>
            <a:r>
              <a:rPr sz="3600" spc="-25" dirty="0">
                <a:solidFill>
                  <a:srgbClr val="FFFFFF"/>
                </a:solidFill>
                <a:latin typeface="Corbel"/>
                <a:cs typeface="Corbel"/>
              </a:rPr>
              <a:t> unclear.</a:t>
            </a:r>
            <a:endParaRPr sz="3600">
              <a:latin typeface="Corbel"/>
              <a:cs typeface="Corbel"/>
            </a:endParaRPr>
          </a:p>
          <a:p>
            <a:pPr marL="12700" marR="2552700">
              <a:lnSpc>
                <a:spcPct val="100000"/>
              </a:lnSpc>
              <a:buAutoNum type="arabicPeriod" startAt="6"/>
              <a:tabLst>
                <a:tab pos="431800" algn="l"/>
              </a:tabLst>
            </a:pPr>
            <a:r>
              <a:rPr sz="3600" spc="-45" dirty="0">
                <a:solidFill>
                  <a:srgbClr val="FFFFFF"/>
                </a:solidFill>
                <a:latin typeface="Corbel"/>
                <a:cs typeface="Corbel"/>
              </a:rPr>
              <a:t>Tests </a:t>
            </a:r>
            <a:r>
              <a:rPr sz="3600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3600" i="1" spc="-5" dirty="0">
                <a:solidFill>
                  <a:srgbClr val="00FF00"/>
                </a:solidFill>
                <a:latin typeface="Corbel"/>
                <a:cs typeface="Corbel"/>
              </a:rPr>
              <a:t>M. genitalium: </a:t>
            </a:r>
            <a:r>
              <a:rPr sz="3600" i="1" spc="-5" dirty="0">
                <a:solidFill>
                  <a:srgbClr val="FFFFFF"/>
                </a:solidFill>
                <a:latin typeface="Corbel"/>
                <a:cs typeface="Corbel"/>
              </a:rPr>
              <a:t> not commercially</a:t>
            </a:r>
            <a:r>
              <a:rPr sz="3600" i="1" spc="-1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600" i="1" spc="-5" dirty="0">
                <a:solidFill>
                  <a:srgbClr val="FFFFFF"/>
                </a:solidFill>
                <a:latin typeface="Corbel"/>
                <a:cs typeface="Corbel"/>
              </a:rPr>
              <a:t>available.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5703" y="20828"/>
            <a:ext cx="2210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spc="-210" dirty="0">
                <a:latin typeface="Arial"/>
                <a:cs typeface="Arial"/>
              </a:rPr>
              <a:t>T</a:t>
            </a:r>
            <a:r>
              <a:rPr sz="3600" i="0" spc="-5" dirty="0">
                <a:latin typeface="Arial"/>
                <a:cs typeface="Arial"/>
              </a:rPr>
              <a:t>reat</a:t>
            </a:r>
            <a:r>
              <a:rPr sz="3600" i="0" spc="5" dirty="0">
                <a:latin typeface="Arial"/>
                <a:cs typeface="Arial"/>
              </a:rPr>
              <a:t>m</a:t>
            </a:r>
            <a:r>
              <a:rPr sz="3600" i="0" spc="-5" dirty="0">
                <a:latin typeface="Arial"/>
                <a:cs typeface="Arial"/>
              </a:rPr>
              <a:t>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547715"/>
            <a:ext cx="8469630" cy="49263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4004"/>
              </a:lnSpc>
              <a:spcBef>
                <a:spcPts val="125"/>
              </a:spcBef>
            </a:pPr>
            <a:r>
              <a:rPr sz="3350" i="1" spc="-70" dirty="0">
                <a:solidFill>
                  <a:srgbClr val="FFFF00"/>
                </a:solidFill>
                <a:latin typeface="Arial"/>
                <a:cs typeface="Arial"/>
              </a:rPr>
              <a:t>1. </a:t>
            </a:r>
            <a:r>
              <a:rPr sz="3350" i="1" spc="-75" dirty="0">
                <a:solidFill>
                  <a:srgbClr val="FFFF00"/>
                </a:solidFill>
                <a:latin typeface="Arial"/>
                <a:cs typeface="Arial"/>
              </a:rPr>
              <a:t>C.</a:t>
            </a:r>
            <a:r>
              <a:rPr sz="3350" i="1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350" i="1" spc="-250" dirty="0">
                <a:solidFill>
                  <a:srgbClr val="FFFF00"/>
                </a:solidFill>
                <a:latin typeface="Arial"/>
                <a:cs typeface="Arial"/>
              </a:rPr>
              <a:t>T:</a:t>
            </a:r>
            <a:endParaRPr sz="3350">
              <a:latin typeface="Arial"/>
              <a:cs typeface="Arial"/>
            </a:endParaRPr>
          </a:p>
          <a:p>
            <a:pPr marL="527685" indent="-515620">
              <a:lnSpc>
                <a:spcPts val="3825"/>
              </a:lnSpc>
              <a:buAutoNum type="alphaLcPeriod"/>
              <a:tabLst>
                <a:tab pos="527685" algn="l"/>
                <a:tab pos="528320" algn="l"/>
                <a:tab pos="383984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increased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for	STD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(age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&lt;25 years,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endParaRPr sz="3200">
              <a:latin typeface="Arial"/>
              <a:cs typeface="Arial"/>
            </a:endParaRPr>
          </a:p>
          <a:p>
            <a:pPr marL="527685" marR="558165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multiple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sex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partners, and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unprotected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sex)</a:t>
            </a:r>
            <a:endParaRPr sz="3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lphaLcPeriod" startAt="2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follow-up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cannot be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ensured</a:t>
            </a:r>
            <a:endParaRPr sz="3200">
              <a:latin typeface="Arial"/>
              <a:cs typeface="Arial"/>
            </a:endParaRPr>
          </a:p>
          <a:p>
            <a:pPr marL="527685" marR="474345" indent="-515620">
              <a:lnSpc>
                <a:spcPct val="100000"/>
              </a:lnSpc>
              <a:buAutoNum type="alphaLcPeriod" startAt="2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insensitive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diagnostic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test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(not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NAAT)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used.</a:t>
            </a:r>
            <a:endParaRPr sz="3200">
              <a:latin typeface="Arial"/>
              <a:cs typeface="Arial"/>
            </a:endParaRPr>
          </a:p>
          <a:p>
            <a:pPr marL="462280" marR="2000250" indent="-462280">
              <a:lnSpc>
                <a:spcPts val="3840"/>
              </a:lnSpc>
              <a:spcBef>
                <a:spcPts val="130"/>
              </a:spcBef>
              <a:buAutoNum type="arabicPeriod" startAt="2"/>
              <a:tabLst>
                <a:tab pos="46228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Concurrent therapy for </a:t>
            </a:r>
            <a:r>
              <a:rPr sz="3350" i="1" spc="-75" dirty="0">
                <a:solidFill>
                  <a:srgbClr val="FFFF00"/>
                </a:solidFill>
                <a:latin typeface="Arial"/>
                <a:cs typeface="Arial"/>
              </a:rPr>
              <a:t>N.G</a:t>
            </a:r>
            <a:r>
              <a:rPr sz="3350" i="1" spc="-7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3350" i="1" spc="-4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335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 prevalence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(&gt;5%).</a:t>
            </a:r>
            <a:endParaRPr sz="3200">
              <a:latin typeface="Arial"/>
              <a:cs typeface="Arial"/>
            </a:endParaRPr>
          </a:p>
          <a:p>
            <a:pPr marL="454659" indent="-442595">
              <a:lnSpc>
                <a:spcPts val="3710"/>
              </a:lnSpc>
              <a:buAutoNum type="arabicPeriod" startAt="2"/>
              <a:tabLst>
                <a:tab pos="455295" algn="l"/>
                <a:tab pos="2569210" algn="l"/>
              </a:tabLst>
            </a:pPr>
            <a:r>
              <a:rPr sz="3200" spc="-165" dirty="0">
                <a:solidFill>
                  <a:srgbClr val="FFFF00"/>
                </a:solidFill>
                <a:latin typeface="Arial"/>
                <a:cs typeface="Arial"/>
              </a:rPr>
              <a:t>T.V.</a:t>
            </a:r>
            <a:r>
              <a:rPr sz="32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3200" spc="-45" dirty="0">
                <a:solidFill>
                  <a:srgbClr val="FFFF00"/>
                </a:solidFill>
                <a:latin typeface="Arial"/>
                <a:cs typeface="Arial"/>
              </a:rPr>
              <a:t>BV</a:t>
            </a: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: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detected.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27354"/>
            <a:ext cx="8192134" cy="10287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840"/>
              </a:lnSpc>
              <a:spcBef>
                <a:spcPts val="405"/>
              </a:spcBef>
            </a:pPr>
            <a:r>
              <a:rPr sz="3350" spc="-100" dirty="0"/>
              <a:t>Recommended </a:t>
            </a:r>
            <a:r>
              <a:rPr sz="3350" spc="-90" dirty="0"/>
              <a:t>Regimens </a:t>
            </a:r>
            <a:r>
              <a:rPr sz="3350" spc="-65" dirty="0"/>
              <a:t>for </a:t>
            </a:r>
            <a:r>
              <a:rPr sz="3350" spc="-85" dirty="0"/>
              <a:t>Presumptive  </a:t>
            </a:r>
            <a:r>
              <a:rPr sz="3350" i="1" spc="-100" dirty="0"/>
              <a:t>Treatment*</a:t>
            </a:r>
            <a:endParaRPr sz="335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02610" y="1225041"/>
            <a:ext cx="5668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b="1" i="1" spc="-50" dirty="0">
                <a:solidFill>
                  <a:srgbClr val="FFFFFF"/>
                </a:solidFill>
                <a:latin typeface="Arial"/>
                <a:cs typeface="Arial"/>
              </a:rPr>
              <a:t>(Zithromax)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1 g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orally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in a</a:t>
            </a:r>
            <a:r>
              <a:rPr sz="3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1225041"/>
            <a:ext cx="260159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FF00"/>
                </a:solidFill>
                <a:latin typeface="Arial"/>
                <a:cs typeface="Arial"/>
              </a:rPr>
              <a:t>Azithromy</a:t>
            </a:r>
            <a:r>
              <a:rPr sz="3200" b="1" spc="-10" dirty="0">
                <a:solidFill>
                  <a:srgbClr val="00FF00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00FF00"/>
                </a:solidFill>
                <a:latin typeface="Arial"/>
                <a:cs typeface="Arial"/>
              </a:rPr>
              <a:t>in 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dose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Doxycycline 100 </a:t>
            </a:r>
            <a:r>
              <a:rPr dirty="0"/>
              <a:t>mg orally twice a day for</a:t>
            </a:r>
            <a:r>
              <a:rPr spc="-175" dirty="0"/>
              <a:t> </a:t>
            </a:r>
            <a:r>
              <a:rPr dirty="0"/>
              <a:t>7  </a:t>
            </a:r>
            <a:r>
              <a:rPr spc="-5" dirty="0"/>
              <a:t>days</a:t>
            </a:r>
          </a:p>
          <a:p>
            <a:pPr marL="12700" marR="426084">
              <a:lnSpc>
                <a:spcPct val="100000"/>
              </a:lnSpc>
              <a:buSzPct val="96875"/>
              <a:buChar char="•"/>
              <a:tabLst>
                <a:tab pos="156210" algn="l"/>
              </a:tabLst>
            </a:pPr>
            <a:r>
              <a:rPr b="0" dirty="0">
                <a:latin typeface="Arial"/>
                <a:cs typeface="Arial"/>
              </a:rPr>
              <a:t>Azithromycin </a:t>
            </a:r>
            <a:r>
              <a:rPr sz="2500" i="1" spc="-50" dirty="0">
                <a:latin typeface="Arial"/>
                <a:cs typeface="Arial"/>
              </a:rPr>
              <a:t>(Zithromax) </a:t>
            </a:r>
            <a:r>
              <a:rPr b="0" dirty="0">
                <a:latin typeface="Arial"/>
                <a:cs typeface="Arial"/>
              </a:rPr>
              <a:t>is safe </a:t>
            </a:r>
            <a:r>
              <a:rPr b="0" spc="-5" dirty="0">
                <a:latin typeface="Arial"/>
                <a:cs typeface="Arial"/>
              </a:rPr>
              <a:t>and</a:t>
            </a:r>
            <a:r>
              <a:rPr b="0" spc="-10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effective  </a:t>
            </a:r>
            <a:r>
              <a:rPr b="0" spc="-5" dirty="0">
                <a:latin typeface="Arial"/>
                <a:cs typeface="Arial"/>
              </a:rPr>
              <a:t>during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pregnancy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385604"/>
            <a:ext cx="8388350" cy="132461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3360"/>
              </a:lnSpc>
              <a:spcBef>
                <a:spcPts val="360"/>
              </a:spcBef>
              <a:tabLst>
                <a:tab pos="4559300" algn="l"/>
              </a:tabLst>
            </a:pPr>
            <a:r>
              <a:rPr sz="2950" spc="-100" dirty="0"/>
              <a:t>Recommended</a:t>
            </a:r>
            <a:r>
              <a:rPr sz="2950" dirty="0"/>
              <a:t> </a:t>
            </a:r>
            <a:r>
              <a:rPr sz="2950" spc="-95" dirty="0"/>
              <a:t>Regimens	</a:t>
            </a:r>
            <a:r>
              <a:rPr sz="2950" spc="-75" dirty="0"/>
              <a:t>of </a:t>
            </a:r>
            <a:r>
              <a:rPr sz="2800" i="0" spc="-5" dirty="0">
                <a:latin typeface="Arial"/>
                <a:cs typeface="Arial"/>
              </a:rPr>
              <a:t>Uncomplicated  Gonococcal Infections of the Cervix, Urethra, and  Rectum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040" y="1685366"/>
            <a:ext cx="7971155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39446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FF00"/>
                </a:solidFill>
                <a:latin typeface="Arial"/>
                <a:cs typeface="Arial"/>
              </a:rPr>
              <a:t>Ceftriaxone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125 mg IM in a single dose 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25400" marR="1318260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Cefixime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400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mg orally in a single dose 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25400" marR="38735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Ciprofloxacin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500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mg orally in a single dose* 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25400" marR="1040765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Ofloxacin 400 mg orally in a single dose* 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25400">
              <a:lnSpc>
                <a:spcPts val="3285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Levofloxacin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250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mg orally in a single</a:t>
            </a:r>
            <a:r>
              <a:rPr sz="2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dose*</a:t>
            </a:r>
            <a:endParaRPr sz="2800">
              <a:latin typeface="Arial"/>
              <a:cs typeface="Arial"/>
            </a:endParaRPr>
          </a:p>
          <a:p>
            <a:pPr marL="25400">
              <a:lnSpc>
                <a:spcPts val="3450"/>
              </a:lnSpc>
            </a:pPr>
            <a:r>
              <a:rPr sz="2950" b="1" i="1" spc="-105" dirty="0">
                <a:solidFill>
                  <a:srgbClr val="FFFFFF"/>
                </a:solidFill>
                <a:latin typeface="Arial"/>
                <a:cs typeface="Arial"/>
              </a:rPr>
              <a:t>PLUS</a:t>
            </a:r>
            <a:endParaRPr sz="2950">
              <a:latin typeface="Arial"/>
              <a:cs typeface="Arial"/>
            </a:endParaRPr>
          </a:p>
          <a:p>
            <a:pPr marL="25400">
              <a:lnSpc>
                <a:spcPts val="3345"/>
              </a:lnSpc>
            </a:pP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TREATMENT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CHLAMYDIA IF</a:t>
            </a: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CHLAMYDIAL</a:t>
            </a:r>
            <a:endParaRPr sz="2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INF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CTION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RULED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50" spc="-427" baseline="17676" dirty="0">
                <a:solidFill>
                  <a:srgbClr val="F4E7EC"/>
                </a:solidFill>
                <a:latin typeface="Corbel"/>
                <a:cs typeface="Corbel"/>
              </a:rPr>
              <a:t>A</a:t>
            </a:r>
            <a:r>
              <a:rPr sz="2800" spc="-175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50" spc="-7" baseline="17676" dirty="0">
                <a:solidFill>
                  <a:srgbClr val="F4E7EC"/>
                </a:solidFill>
                <a:latin typeface="Corbel"/>
                <a:cs typeface="Corbel"/>
              </a:rPr>
              <a:t>bou</a:t>
            </a:r>
            <a:r>
              <a:rPr sz="2800" spc="-17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50" spc="-7" baseline="17676" dirty="0">
                <a:solidFill>
                  <a:srgbClr val="F4E7EC"/>
                </a:solidFill>
                <a:latin typeface="Corbel"/>
                <a:cs typeface="Corbel"/>
              </a:rPr>
              <a:t>b</a:t>
            </a:r>
            <a:r>
              <a:rPr sz="1650" baseline="17676" dirty="0">
                <a:solidFill>
                  <a:srgbClr val="F4E7EC"/>
                </a:solidFill>
                <a:latin typeface="Corbel"/>
                <a:cs typeface="Corbel"/>
              </a:rPr>
              <a:t>akr</a:t>
            </a:r>
            <a:r>
              <a:rPr sz="1650" spc="-22" baseline="17676" dirty="0">
                <a:solidFill>
                  <a:srgbClr val="F4E7EC"/>
                </a:solidFill>
                <a:latin typeface="Corbel"/>
                <a:cs typeface="Corbel"/>
              </a:rPr>
              <a:t> </a:t>
            </a:r>
            <a:r>
              <a:rPr sz="1650" baseline="17676" dirty="0">
                <a:solidFill>
                  <a:srgbClr val="F4E7EC"/>
                </a:solidFill>
                <a:latin typeface="Corbel"/>
                <a:cs typeface="Corbel"/>
              </a:rPr>
              <a:t>E</a:t>
            </a:r>
            <a:r>
              <a:rPr sz="1650" spc="-7" baseline="17676" dirty="0">
                <a:solidFill>
                  <a:srgbClr val="F4E7EC"/>
                </a:solidFill>
                <a:latin typeface="Corbel"/>
                <a:cs typeface="Corbel"/>
              </a:rPr>
              <a:t>l</a:t>
            </a:r>
            <a:r>
              <a:rPr sz="1650" spc="7" baseline="17676" dirty="0">
                <a:solidFill>
                  <a:srgbClr val="F4E7EC"/>
                </a:solidFill>
                <a:latin typeface="Corbel"/>
                <a:cs typeface="Corbel"/>
              </a:rPr>
              <a:t>n</a:t>
            </a:r>
            <a:r>
              <a:rPr sz="1650" baseline="17676" dirty="0">
                <a:solidFill>
                  <a:srgbClr val="F4E7EC"/>
                </a:solidFill>
                <a:latin typeface="Corbel"/>
                <a:cs typeface="Corbel"/>
              </a:rPr>
              <a:t>ashar</a:t>
            </a:r>
            <a:endParaRPr sz="1650" baseline="17676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0"/>
            <a:ext cx="787400" cy="603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spc="-145" dirty="0"/>
              <a:t>B</a:t>
            </a:r>
            <a:r>
              <a:rPr sz="3800" spc="-340" dirty="0"/>
              <a:t>V</a:t>
            </a:r>
            <a:r>
              <a:rPr sz="3800" spc="-70" dirty="0"/>
              <a:t>:</a:t>
            </a:r>
            <a:endParaRPr sz="3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553565"/>
            <a:ext cx="8350884" cy="601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525"/>
              </a:lnSpc>
              <a:spcBef>
                <a:spcPts val="95"/>
              </a:spcBef>
            </a:pPr>
            <a:r>
              <a:rPr sz="2950" b="1" i="1" spc="-105" dirty="0">
                <a:solidFill>
                  <a:srgbClr val="00FF00"/>
                </a:solidFill>
                <a:latin typeface="Arial"/>
                <a:cs typeface="Arial"/>
              </a:rPr>
              <a:t>Recommended</a:t>
            </a:r>
            <a:r>
              <a:rPr sz="2950" b="1" i="1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950" b="1" i="1" spc="-95" dirty="0">
                <a:solidFill>
                  <a:srgbClr val="00FF00"/>
                </a:solidFill>
                <a:latin typeface="Arial"/>
                <a:cs typeface="Arial"/>
              </a:rPr>
              <a:t>Regimens</a:t>
            </a:r>
            <a:endParaRPr sz="2950">
              <a:latin typeface="Arial"/>
              <a:cs typeface="Arial"/>
            </a:endParaRPr>
          </a:p>
          <a:p>
            <a:pPr marL="12700" marR="379095">
              <a:lnSpc>
                <a:spcPts val="336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Metronidazole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500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mg orally twice a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day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for 7 d 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5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Metronidazole gel,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0.75%, one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full applicator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(5</a:t>
            </a:r>
            <a:r>
              <a:rPr sz="2800" b="1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g)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intravaginally,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once a day for 5</a:t>
            </a:r>
            <a:r>
              <a:rPr sz="28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Clindamycin cream,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2%,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full applicator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(5</a:t>
            </a:r>
            <a:r>
              <a:rPr sz="2800" b="1" spc="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g)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85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intravaginally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at bedtime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450"/>
              </a:lnSpc>
            </a:pPr>
            <a:r>
              <a:rPr sz="2950" b="1" i="1" spc="-75" dirty="0">
                <a:solidFill>
                  <a:srgbClr val="00FF00"/>
                </a:solidFill>
                <a:latin typeface="Arial"/>
                <a:cs typeface="Arial"/>
              </a:rPr>
              <a:t>Alternative</a:t>
            </a:r>
            <a:r>
              <a:rPr sz="2950" b="1" i="1" spc="-4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950" b="1" i="1" spc="-95" dirty="0">
                <a:solidFill>
                  <a:srgbClr val="00FF00"/>
                </a:solidFill>
                <a:latin typeface="Arial"/>
                <a:cs typeface="Arial"/>
              </a:rPr>
              <a:t>Regimens</a:t>
            </a:r>
            <a:endParaRPr sz="2950">
              <a:latin typeface="Arial"/>
              <a:cs typeface="Arial"/>
            </a:endParaRPr>
          </a:p>
          <a:p>
            <a:pPr marL="12700" marR="67945">
              <a:lnSpc>
                <a:spcPts val="336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Clindamycin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300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mg orally twice a day for 7 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days 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12700" marR="240029">
              <a:lnSpc>
                <a:spcPts val="336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Clindamycin ovules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100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g intravaginally once at  bedtime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3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50"/>
              </a:lnSpc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Routine tt of sex partners is not</a:t>
            </a:r>
            <a:r>
              <a:rPr sz="28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recommended.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25577"/>
            <a:ext cx="8270875" cy="5392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6202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Etiology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5" dirty="0">
                <a:solidFill>
                  <a:srgbClr val="00FF00"/>
                </a:solidFill>
                <a:latin typeface="Arial"/>
                <a:cs typeface="Arial"/>
              </a:rPr>
              <a:t>1.C. </a:t>
            </a:r>
            <a:r>
              <a:rPr sz="3200" spc="-5" dirty="0">
                <a:solidFill>
                  <a:srgbClr val="00FF00"/>
                </a:solidFill>
                <a:latin typeface="Arial"/>
                <a:cs typeface="Arial"/>
              </a:rPr>
              <a:t>trachomatis</a:t>
            </a:r>
            <a:r>
              <a:rPr sz="3200" spc="-5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FF00"/>
                </a:solidFill>
                <a:latin typeface="Arial"/>
                <a:cs typeface="Arial"/>
              </a:rPr>
              <a:t>(CT)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SzPct val="96875"/>
              <a:buAutoNum type="arabicPeriod" startAt="2"/>
              <a:tabLst>
                <a:tab pos="355600" algn="l"/>
              </a:tabLst>
            </a:pPr>
            <a:r>
              <a:rPr sz="3200" dirty="0">
                <a:solidFill>
                  <a:srgbClr val="00FF00"/>
                </a:solidFill>
                <a:latin typeface="Arial"/>
                <a:cs typeface="Arial"/>
              </a:rPr>
              <a:t>N. </a:t>
            </a:r>
            <a:r>
              <a:rPr sz="3200" spc="-5" dirty="0">
                <a:solidFill>
                  <a:srgbClr val="00FF00"/>
                </a:solidFill>
                <a:latin typeface="Arial"/>
                <a:cs typeface="Arial"/>
              </a:rPr>
              <a:t>gonorrhoeae</a:t>
            </a:r>
            <a:r>
              <a:rPr sz="3200" spc="-6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FF00"/>
                </a:solidFill>
                <a:latin typeface="Arial"/>
                <a:cs typeface="Arial"/>
              </a:rPr>
              <a:t>(NG)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SzPct val="96875"/>
              <a:buAutoNum type="arabicPeriod" startAt="2"/>
              <a:tabLst>
                <a:tab pos="355600" algn="l"/>
              </a:tabLst>
            </a:pPr>
            <a:r>
              <a:rPr sz="3200" spc="-10" dirty="0">
                <a:solidFill>
                  <a:srgbClr val="00FF00"/>
                </a:solidFill>
                <a:latin typeface="Arial"/>
                <a:cs typeface="Arial"/>
              </a:rPr>
              <a:t>Trichomoniasis </a:t>
            </a:r>
            <a:r>
              <a:rPr sz="3200" dirty="0">
                <a:solidFill>
                  <a:srgbClr val="00FF00"/>
                </a:solidFill>
                <a:latin typeface="Arial"/>
                <a:cs typeface="Arial"/>
              </a:rPr>
              <a:t>(TV) </a:t>
            </a:r>
            <a:r>
              <a:rPr sz="3200" spc="-5" dirty="0">
                <a:solidFill>
                  <a:srgbClr val="00FF00"/>
                </a:solidFill>
                <a:latin typeface="Arial"/>
                <a:cs typeface="Arial"/>
              </a:rPr>
              <a:t>and Bacterial</a:t>
            </a:r>
            <a:r>
              <a:rPr sz="3200" spc="-7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FF00"/>
                </a:solidFill>
                <a:latin typeface="Arial"/>
                <a:cs typeface="Arial"/>
              </a:rPr>
              <a:t>vaginosis  </a:t>
            </a:r>
            <a:r>
              <a:rPr sz="3200" dirty="0">
                <a:solidFill>
                  <a:srgbClr val="00FF00"/>
                </a:solidFill>
                <a:latin typeface="Arial"/>
                <a:cs typeface="Arial"/>
              </a:rPr>
              <a:t>(BV)</a:t>
            </a:r>
            <a:endParaRPr sz="3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00FF00"/>
                </a:solidFill>
                <a:latin typeface="Arial"/>
                <a:cs typeface="Arial"/>
              </a:rPr>
              <a:t>M. </a:t>
            </a:r>
            <a:r>
              <a:rPr sz="3200" spc="-5" dirty="0">
                <a:solidFill>
                  <a:srgbClr val="00FF00"/>
                </a:solidFill>
                <a:latin typeface="Arial"/>
                <a:cs typeface="Arial"/>
              </a:rPr>
              <a:t>genitalium and</a:t>
            </a:r>
            <a:r>
              <a:rPr sz="3200" spc="-4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200" spc="-30" dirty="0">
                <a:solidFill>
                  <a:srgbClr val="00FF00"/>
                </a:solidFill>
                <a:latin typeface="Arial"/>
                <a:cs typeface="Arial"/>
              </a:rPr>
              <a:t>HSV-2.</a:t>
            </a:r>
            <a:endParaRPr sz="3200">
              <a:latin typeface="Arial"/>
              <a:cs typeface="Arial"/>
            </a:endParaRPr>
          </a:p>
          <a:p>
            <a:pPr marL="12700" marR="201930">
              <a:lnSpc>
                <a:spcPct val="10000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Majority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cases: </a:t>
            </a:r>
            <a:r>
              <a:rPr sz="3200" dirty="0">
                <a:solidFill>
                  <a:srgbClr val="00FF00"/>
                </a:solidFill>
                <a:latin typeface="Arial"/>
                <a:cs typeface="Arial"/>
              </a:rPr>
              <a:t>no </a:t>
            </a:r>
            <a:r>
              <a:rPr sz="3200" spc="-5" dirty="0">
                <a:solidFill>
                  <a:srgbClr val="00FF00"/>
                </a:solidFill>
                <a:latin typeface="Arial"/>
                <a:cs typeface="Arial"/>
              </a:rPr>
              <a:t>organism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isolated.  Frequent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douching</a:t>
            </a:r>
            <a:endParaRPr sz="3200">
              <a:latin typeface="Arial"/>
              <a:cs typeface="Arial"/>
            </a:endParaRPr>
          </a:p>
          <a:p>
            <a:pPr marL="12700" marR="148209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Persistent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abnormality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vaginal</a:t>
            </a:r>
            <a:r>
              <a:rPr sz="32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flora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Chemical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irritants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idiopathic inflammation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ectopy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0" dirty="0"/>
              <a:t>T</a:t>
            </a:r>
            <a:r>
              <a:rPr spc="-409" dirty="0"/>
              <a:t>V</a:t>
            </a:r>
            <a:r>
              <a:rPr spc="-85" dirty="0"/>
              <a:t>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904085"/>
            <a:ext cx="7660005" cy="346265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823594">
              <a:lnSpc>
                <a:spcPct val="99600"/>
              </a:lnSpc>
              <a:spcBef>
                <a:spcPts val="110"/>
              </a:spcBef>
            </a:pPr>
            <a:r>
              <a:rPr sz="2950" b="1" i="1" spc="-105" dirty="0">
                <a:solidFill>
                  <a:srgbClr val="00FF00"/>
                </a:solidFill>
                <a:latin typeface="Arial"/>
                <a:cs typeface="Arial"/>
              </a:rPr>
              <a:t>Recommended </a:t>
            </a:r>
            <a:r>
              <a:rPr sz="2950" b="1" i="1" spc="-95" dirty="0">
                <a:solidFill>
                  <a:srgbClr val="00FF00"/>
                </a:solidFill>
                <a:latin typeface="Arial"/>
                <a:cs typeface="Arial"/>
              </a:rPr>
              <a:t>Regimens  </a:t>
            </a:r>
            <a:r>
              <a:rPr sz="2800" b="1" spc="-5" dirty="0">
                <a:solidFill>
                  <a:srgbClr val="00FFFF"/>
                </a:solidFill>
                <a:latin typeface="Arial"/>
                <a:cs typeface="Arial"/>
              </a:rPr>
              <a:t>Metronidazole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2 g orally in a single dose 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85"/>
              </a:lnSpc>
            </a:pPr>
            <a:r>
              <a:rPr sz="2800" b="1" spc="-10" dirty="0">
                <a:solidFill>
                  <a:srgbClr val="00FFFF"/>
                </a:solidFill>
                <a:latin typeface="Arial"/>
                <a:cs typeface="Arial"/>
              </a:rPr>
              <a:t>Tinidazole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2 g orally in a single</a:t>
            </a:r>
            <a:r>
              <a:rPr sz="2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dose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450"/>
              </a:lnSpc>
            </a:pPr>
            <a:r>
              <a:rPr sz="2950" b="1" i="1" spc="-75" dirty="0">
                <a:solidFill>
                  <a:srgbClr val="00FF00"/>
                </a:solidFill>
                <a:latin typeface="Arial"/>
                <a:cs typeface="Arial"/>
              </a:rPr>
              <a:t>Alternative</a:t>
            </a:r>
            <a:r>
              <a:rPr sz="2950" b="1" i="1" spc="-4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950" b="1" i="1" spc="-95" dirty="0">
                <a:solidFill>
                  <a:srgbClr val="00FF00"/>
                </a:solidFill>
                <a:latin typeface="Arial"/>
                <a:cs typeface="Arial"/>
              </a:rPr>
              <a:t>Regimen</a:t>
            </a:r>
            <a:endParaRPr sz="2950">
              <a:latin typeface="Arial"/>
              <a:cs typeface="Arial"/>
            </a:endParaRPr>
          </a:p>
          <a:p>
            <a:pPr marL="12700" marR="5080">
              <a:lnSpc>
                <a:spcPts val="336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Metronidazole 500 mg orally twice a day for 7  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79"/>
              </a:lnSpc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Sex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partners: </a:t>
            </a:r>
            <a:r>
              <a:rPr sz="2950" i="1" spc="-75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2950" i="1" spc="-9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95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50" i="1" spc="-65" dirty="0">
                <a:solidFill>
                  <a:srgbClr val="FFFFFF"/>
                </a:solidFill>
                <a:latin typeface="Arial"/>
                <a:cs typeface="Arial"/>
              </a:rPr>
              <a:t>treated.</a:t>
            </a:r>
            <a:endParaRPr sz="2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48434"/>
            <a:ext cx="8331834" cy="4994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440"/>
              </a:lnSpc>
              <a:spcBef>
                <a:spcPts val="95"/>
              </a:spcBef>
            </a:pPr>
            <a:r>
              <a:rPr sz="3800" b="1" i="1" spc="-105" dirty="0">
                <a:solidFill>
                  <a:srgbClr val="FFFF00"/>
                </a:solidFill>
                <a:latin typeface="Arial"/>
                <a:cs typeface="Arial"/>
              </a:rPr>
              <a:t>Recurrent </a:t>
            </a:r>
            <a:r>
              <a:rPr sz="3800" b="1" i="1" spc="-120" dirty="0">
                <a:solidFill>
                  <a:srgbClr val="FFFF00"/>
                </a:solidFill>
                <a:latin typeface="Arial"/>
                <a:cs typeface="Arial"/>
              </a:rPr>
              <a:t>and </a:t>
            </a:r>
            <a:r>
              <a:rPr sz="3800" b="1" i="1" spc="-100" dirty="0">
                <a:solidFill>
                  <a:srgbClr val="FFFF00"/>
                </a:solidFill>
                <a:latin typeface="Arial"/>
                <a:cs typeface="Arial"/>
              </a:rPr>
              <a:t>Persistent</a:t>
            </a:r>
            <a:r>
              <a:rPr sz="3800" b="1" i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800" b="1" i="1" spc="-90" dirty="0">
                <a:solidFill>
                  <a:srgbClr val="FFFF00"/>
                </a:solidFill>
                <a:latin typeface="Arial"/>
                <a:cs typeface="Arial"/>
              </a:rPr>
              <a:t>Cervicitis</a:t>
            </a:r>
            <a:endParaRPr sz="3800">
              <a:latin typeface="Arial"/>
              <a:cs typeface="Arial"/>
            </a:endParaRPr>
          </a:p>
          <a:p>
            <a:pPr marL="469900" marR="5080" indent="-457200">
              <a:lnSpc>
                <a:spcPts val="4320"/>
              </a:lnSpc>
              <a:spcBef>
                <a:spcPts val="225"/>
              </a:spcBef>
              <a:buAutoNum type="arabicPeriod"/>
              <a:tabLst>
                <a:tab pos="469900" algn="l"/>
              </a:tabLst>
            </a:pPr>
            <a:r>
              <a:rPr sz="3800" i="1" spc="-105" dirty="0">
                <a:solidFill>
                  <a:srgbClr val="FFFFFF"/>
                </a:solidFill>
                <a:latin typeface="Arial"/>
                <a:cs typeface="Arial"/>
              </a:rPr>
              <a:t>Exclude </a:t>
            </a:r>
            <a:r>
              <a:rPr sz="3800" i="1" spc="-95" dirty="0">
                <a:solidFill>
                  <a:srgbClr val="FFFFFF"/>
                </a:solidFill>
                <a:latin typeface="Arial"/>
                <a:cs typeface="Arial"/>
              </a:rPr>
              <a:t>relapse and/or </a:t>
            </a:r>
            <a:r>
              <a:rPr sz="3800" i="1" spc="-85" dirty="0">
                <a:solidFill>
                  <a:srgbClr val="FFFFFF"/>
                </a:solidFill>
                <a:latin typeface="Arial"/>
                <a:cs typeface="Arial"/>
              </a:rPr>
              <a:t>reinfection </a:t>
            </a:r>
            <a:r>
              <a:rPr sz="3800" i="1" spc="-90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3800" i="1" spc="-114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800" i="1" spc="-85" dirty="0">
                <a:solidFill>
                  <a:srgbClr val="FFFFFF"/>
                </a:solidFill>
                <a:latin typeface="Arial"/>
                <a:cs typeface="Arial"/>
              </a:rPr>
              <a:t>specific</a:t>
            </a:r>
            <a:r>
              <a:rPr sz="38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i="1" spc="-135" dirty="0">
                <a:solidFill>
                  <a:srgbClr val="00FF00"/>
                </a:solidFill>
                <a:latin typeface="Arial"/>
                <a:cs typeface="Arial"/>
              </a:rPr>
              <a:t>STD</a:t>
            </a:r>
            <a:endParaRPr sz="3800">
              <a:latin typeface="Arial"/>
              <a:cs typeface="Arial"/>
            </a:endParaRPr>
          </a:p>
          <a:p>
            <a:pPr marL="469900" indent="-457200">
              <a:lnSpc>
                <a:spcPts val="4100"/>
              </a:lnSpc>
              <a:buAutoNum type="arabicPeriod"/>
              <a:tabLst>
                <a:tab pos="469900" algn="l"/>
              </a:tabLst>
            </a:pPr>
            <a:r>
              <a:rPr sz="3800" i="1" spc="-105" dirty="0">
                <a:solidFill>
                  <a:srgbClr val="FFFFFF"/>
                </a:solidFill>
                <a:latin typeface="Arial"/>
                <a:cs typeface="Arial"/>
              </a:rPr>
              <a:t>Exclude</a:t>
            </a:r>
            <a:r>
              <a:rPr sz="3800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i="1" spc="-140" dirty="0">
                <a:solidFill>
                  <a:srgbClr val="00FF00"/>
                </a:solidFill>
                <a:latin typeface="Arial"/>
                <a:cs typeface="Arial"/>
              </a:rPr>
              <a:t>BV</a:t>
            </a:r>
            <a:endParaRPr sz="3800">
              <a:latin typeface="Arial"/>
              <a:cs typeface="Arial"/>
            </a:endParaRPr>
          </a:p>
          <a:p>
            <a:pPr marL="469900" indent="-457200">
              <a:lnSpc>
                <a:spcPts val="4320"/>
              </a:lnSpc>
              <a:buAutoNum type="arabicPeriod"/>
              <a:tabLst>
                <a:tab pos="469900" algn="l"/>
              </a:tabLst>
            </a:pPr>
            <a:r>
              <a:rPr sz="3800" i="1" spc="-114" dirty="0">
                <a:solidFill>
                  <a:srgbClr val="FFFFFF"/>
                </a:solidFill>
                <a:latin typeface="Arial"/>
                <a:cs typeface="Arial"/>
              </a:rPr>
              <a:t>Sex </a:t>
            </a:r>
            <a:r>
              <a:rPr sz="3800" i="1" spc="-90" dirty="0">
                <a:solidFill>
                  <a:srgbClr val="FFFFFF"/>
                </a:solidFill>
                <a:latin typeface="Arial"/>
                <a:cs typeface="Arial"/>
              </a:rPr>
              <a:t>partners: </a:t>
            </a:r>
            <a:r>
              <a:rPr sz="3800" i="1" spc="-100" dirty="0">
                <a:solidFill>
                  <a:srgbClr val="FFFFFF"/>
                </a:solidFill>
                <a:latin typeface="Arial"/>
                <a:cs typeface="Arial"/>
              </a:rPr>
              <a:t>evaluated </a:t>
            </a:r>
            <a:r>
              <a:rPr sz="3800" i="1" spc="-114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800" i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i="1" spc="-95" dirty="0">
                <a:solidFill>
                  <a:srgbClr val="FFFFFF"/>
                </a:solidFill>
                <a:latin typeface="Arial"/>
                <a:cs typeface="Arial"/>
              </a:rPr>
              <a:t>treated</a:t>
            </a:r>
            <a:endParaRPr sz="3800">
              <a:latin typeface="Arial"/>
              <a:cs typeface="Arial"/>
            </a:endParaRPr>
          </a:p>
          <a:p>
            <a:pPr marL="469900" marR="154940" indent="-457200">
              <a:lnSpc>
                <a:spcPts val="4320"/>
              </a:lnSpc>
              <a:spcBef>
                <a:spcPts val="225"/>
              </a:spcBef>
              <a:buClr>
                <a:srgbClr val="00FF00"/>
              </a:buClr>
              <a:buFont typeface="Arial"/>
              <a:buAutoNum type="arabicPeriod"/>
              <a:tabLst>
                <a:tab pos="519430" algn="l"/>
              </a:tabLst>
            </a:pPr>
            <a:r>
              <a:rPr dirty="0"/>
              <a:t>	</a:t>
            </a:r>
            <a:r>
              <a:rPr sz="3800" i="1" spc="-110" dirty="0">
                <a:solidFill>
                  <a:srgbClr val="00FF00"/>
                </a:solidFill>
                <a:latin typeface="Arial"/>
                <a:cs typeface="Arial"/>
              </a:rPr>
              <a:t>Repeated </a:t>
            </a:r>
            <a:r>
              <a:rPr sz="3800" i="1" spc="-90" dirty="0">
                <a:solidFill>
                  <a:srgbClr val="00FF00"/>
                </a:solidFill>
                <a:latin typeface="Arial"/>
                <a:cs typeface="Arial"/>
              </a:rPr>
              <a:t>or </a:t>
            </a:r>
            <a:r>
              <a:rPr sz="3800" i="1" spc="-100" dirty="0">
                <a:solidFill>
                  <a:srgbClr val="00FF00"/>
                </a:solidFill>
                <a:latin typeface="Arial"/>
                <a:cs typeface="Arial"/>
              </a:rPr>
              <a:t>prolonged </a:t>
            </a:r>
            <a:r>
              <a:rPr sz="3800" i="1" spc="-90" dirty="0">
                <a:solidFill>
                  <a:srgbClr val="FFFFFF"/>
                </a:solidFill>
                <a:latin typeface="Arial"/>
                <a:cs typeface="Arial"/>
              </a:rPr>
              <a:t>administration  </a:t>
            </a:r>
            <a:r>
              <a:rPr sz="3800" i="1" spc="-8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800" i="1" spc="-80" dirty="0">
                <a:solidFill>
                  <a:srgbClr val="FFFFFF"/>
                </a:solidFill>
                <a:latin typeface="Arial"/>
                <a:cs typeface="Arial"/>
              </a:rPr>
              <a:t>antibiotic</a:t>
            </a:r>
            <a:r>
              <a:rPr sz="38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i="1" spc="-125" dirty="0">
                <a:solidFill>
                  <a:srgbClr val="FFFFFF"/>
                </a:solidFill>
                <a:latin typeface="Arial"/>
                <a:cs typeface="Arial"/>
              </a:rPr>
              <a:t>therapy.</a:t>
            </a:r>
            <a:endParaRPr sz="3800">
              <a:latin typeface="Arial"/>
              <a:cs typeface="Arial"/>
            </a:endParaRPr>
          </a:p>
          <a:p>
            <a:pPr marL="469900" marR="1350010" indent="-457200">
              <a:lnSpc>
                <a:spcPts val="4320"/>
              </a:lnSpc>
              <a:spcBef>
                <a:spcPts val="5"/>
              </a:spcBef>
              <a:buAutoNum type="arabicPeriod"/>
              <a:tabLst>
                <a:tab pos="494665" algn="l"/>
              </a:tabLst>
            </a:pPr>
            <a:r>
              <a:rPr sz="3800" i="1" spc="-90" dirty="0">
                <a:solidFill>
                  <a:srgbClr val="00FF00"/>
                </a:solidFill>
                <a:latin typeface="Arial"/>
                <a:cs typeface="Arial"/>
              </a:rPr>
              <a:t>Ablative or </a:t>
            </a:r>
            <a:r>
              <a:rPr sz="3800" i="1" spc="-85" dirty="0">
                <a:solidFill>
                  <a:srgbClr val="00FF00"/>
                </a:solidFill>
                <a:latin typeface="Arial"/>
                <a:cs typeface="Arial"/>
              </a:rPr>
              <a:t>superficial </a:t>
            </a:r>
            <a:r>
              <a:rPr sz="3800" i="1" spc="-90" dirty="0">
                <a:solidFill>
                  <a:srgbClr val="00FF00"/>
                </a:solidFill>
                <a:latin typeface="Arial"/>
                <a:cs typeface="Arial"/>
              </a:rPr>
              <a:t>excisional  </a:t>
            </a:r>
            <a:r>
              <a:rPr sz="3800" i="1" spc="-100" dirty="0">
                <a:solidFill>
                  <a:srgbClr val="00FF00"/>
                </a:solidFill>
                <a:latin typeface="Arial"/>
                <a:cs typeface="Arial"/>
              </a:rPr>
              <a:t>therapy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800" y="457200"/>
            <a:ext cx="2743200" cy="1276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71800" y="5362575"/>
            <a:ext cx="2381250" cy="14954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278" y="2438400"/>
            <a:ext cx="8947721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54177"/>
            <a:ext cx="7112634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6801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00"/>
                </a:solidFill>
                <a:latin typeface="Arial"/>
                <a:cs typeface="Arial"/>
              </a:rPr>
              <a:t>Follow-Up</a:t>
            </a:r>
            <a:endParaRPr sz="3200">
              <a:latin typeface="Arial"/>
              <a:cs typeface="Arial"/>
            </a:endParaRPr>
          </a:p>
          <a:p>
            <a:pPr marL="199390" indent="-187325">
              <a:lnSpc>
                <a:spcPct val="100000"/>
              </a:lnSpc>
              <a:buSzPct val="96875"/>
              <a:buFont typeface="Wingdings"/>
              <a:buChar char=""/>
              <a:tabLst>
                <a:tab pos="20002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recommended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infections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SzPct val="96875"/>
              <a:buFont typeface="Wingdings"/>
              <a:buChar char=""/>
              <a:tabLst>
                <a:tab pos="20002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If symptoms persist, women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sz="32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be  instructed to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return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32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reevaluation.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54177"/>
            <a:ext cx="772033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Management of </a:t>
            </a:r>
            <a:r>
              <a:rPr sz="3600" b="1" spc="-5" dirty="0">
                <a:solidFill>
                  <a:srgbClr val="FFFF00"/>
                </a:solidFill>
                <a:latin typeface="Arial"/>
                <a:cs typeface="Arial"/>
              </a:rPr>
              <a:t>Sex</a:t>
            </a:r>
            <a:r>
              <a:rPr sz="3600" b="1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Partners</a:t>
            </a:r>
            <a:endParaRPr sz="3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Examination.</a:t>
            </a:r>
            <a:endParaRPr sz="3600">
              <a:latin typeface="Arial"/>
              <a:cs typeface="Arial"/>
            </a:endParaRPr>
          </a:p>
          <a:p>
            <a:pPr marL="391795" marR="1634489" indent="-37973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3600" spc="-15" dirty="0">
                <a:solidFill>
                  <a:srgbClr val="00FF00"/>
                </a:solidFill>
                <a:latin typeface="Arial"/>
                <a:cs typeface="Arial"/>
              </a:rPr>
              <a:t>Avoid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SI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{avoid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re-infection}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until therapy is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completed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(7 days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 single-dose regimen</a:t>
            </a:r>
            <a:r>
              <a:rPr sz="36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or  after completion of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7-day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regimen).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3200400"/>
            <a:ext cx="458343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6794" y="2845384"/>
            <a:ext cx="26485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0" dirty="0">
                <a:solidFill>
                  <a:srgbClr val="FFFFFF"/>
                </a:solidFill>
                <a:latin typeface="Arial"/>
                <a:cs typeface="Arial"/>
              </a:rPr>
              <a:t>Gonococcal</a:t>
            </a:r>
            <a:r>
              <a:rPr sz="2000" i="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0" spc="-5" dirty="0">
                <a:solidFill>
                  <a:srgbClr val="FFFFFF"/>
                </a:solidFill>
                <a:latin typeface="Arial"/>
                <a:cs typeface="Arial"/>
              </a:rPr>
              <a:t>cervicitis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19800" y="0"/>
            <a:ext cx="2819400" cy="38307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23228" y="3988689"/>
            <a:ext cx="2608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Mucopurulent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cervicitis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7800" y="228600"/>
            <a:ext cx="5209413" cy="3552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93594" y="4141165"/>
            <a:ext cx="430212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Erosive cervicitis due to HSV</a:t>
            </a:r>
            <a:r>
              <a:rPr sz="20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infection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77977"/>
            <a:ext cx="6586220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6072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Symptoms</a:t>
            </a:r>
            <a:endParaRPr sz="3600">
              <a:latin typeface="Arial"/>
              <a:cs typeface="Arial"/>
            </a:endParaRPr>
          </a:p>
          <a:p>
            <a:pPr marL="222885" indent="-210820">
              <a:lnSpc>
                <a:spcPct val="100000"/>
              </a:lnSpc>
              <a:buSzPct val="97222"/>
              <a:buFont typeface="Wingdings"/>
              <a:buChar char=""/>
              <a:tabLst>
                <a:tab pos="223520" algn="l"/>
              </a:tabLst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Frequently is</a:t>
            </a:r>
            <a:r>
              <a:rPr sz="36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asymptomatic</a:t>
            </a:r>
            <a:endParaRPr sz="3600">
              <a:latin typeface="Arial"/>
              <a:cs typeface="Arial"/>
            </a:endParaRPr>
          </a:p>
          <a:p>
            <a:pPr marL="222885" indent="-210820">
              <a:lnSpc>
                <a:spcPct val="100000"/>
              </a:lnSpc>
              <a:spcBef>
                <a:spcPts val="5"/>
              </a:spcBef>
              <a:buSzPct val="97222"/>
              <a:buFont typeface="Wingdings"/>
              <a:buChar char=""/>
              <a:tabLst>
                <a:tab pos="223520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Abnormal vaginal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discharge</a:t>
            </a:r>
            <a:endParaRPr sz="3600">
              <a:latin typeface="Arial"/>
              <a:cs typeface="Arial"/>
            </a:endParaRPr>
          </a:p>
          <a:p>
            <a:pPr marL="222885" indent="-210820">
              <a:lnSpc>
                <a:spcPct val="100000"/>
              </a:lnSpc>
              <a:buSzPct val="97222"/>
              <a:buFont typeface="Wingdings"/>
              <a:buChar char=""/>
              <a:tabLst>
                <a:tab pos="223520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Intermenstrual vaginal</a:t>
            </a:r>
            <a:r>
              <a:rPr sz="36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bleeding</a:t>
            </a:r>
            <a:endParaRPr sz="3600">
              <a:latin typeface="Arial"/>
              <a:cs typeface="Arial"/>
            </a:endParaRPr>
          </a:p>
          <a:p>
            <a:pPr marL="222885" indent="-210820">
              <a:lnSpc>
                <a:spcPct val="100000"/>
              </a:lnSpc>
              <a:buSzPct val="97222"/>
              <a:buFont typeface="Wingdings"/>
              <a:buChar char=""/>
              <a:tabLst>
                <a:tab pos="223520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Contact bleeding (after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SI).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0" y="3200450"/>
            <a:ext cx="5454650" cy="3412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90898" y="20827"/>
            <a:ext cx="11334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0" dirty="0">
                <a:latin typeface="Arial"/>
                <a:cs typeface="Arial"/>
              </a:rPr>
              <a:t>Signs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1140" y="508457"/>
            <a:ext cx="7446009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major</a:t>
            </a:r>
            <a:endParaRPr sz="3200">
              <a:latin typeface="Arial"/>
              <a:cs typeface="Arial"/>
            </a:endParaRPr>
          </a:p>
          <a:p>
            <a:pPr marL="12700" marR="2466340">
              <a:lnSpc>
                <a:spcPct val="100000"/>
              </a:lnSpc>
              <a:buAutoNum type="arabicParenR"/>
              <a:tabLst>
                <a:tab pos="528320" algn="l"/>
                <a:tab pos="320865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rul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nt	</a:t>
            </a:r>
            <a:r>
              <a:rPr sz="3200" dirty="0">
                <a:solidFill>
                  <a:srgbClr val="00FF00"/>
                </a:solidFill>
                <a:latin typeface="Arial"/>
                <a:cs typeface="Arial"/>
              </a:rPr>
              <a:t>dischar</a:t>
            </a:r>
            <a:r>
              <a:rPr sz="3200" spc="-15" dirty="0">
                <a:solidFill>
                  <a:srgbClr val="00FF00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00FF00"/>
                </a:solidFill>
                <a:latin typeface="Arial"/>
                <a:cs typeface="Arial"/>
              </a:rPr>
              <a:t>e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endocervical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canal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on an endocervical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swab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AutoNum type="arabicParenR" startAt="2"/>
              <a:tabLst>
                <a:tab pos="48387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Endocervical </a:t>
            </a:r>
            <a:r>
              <a:rPr sz="3200" spc="-5" dirty="0">
                <a:solidFill>
                  <a:srgbClr val="00FF00"/>
                </a:solidFill>
                <a:latin typeface="Arial"/>
                <a:cs typeface="Arial"/>
              </a:rPr>
              <a:t>bleeding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passage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cotton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swab.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762500" cy="3152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2937" y="3228213"/>
            <a:ext cx="33851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Mucopurulent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cervicitis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due to 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chlamydia: </a:t>
            </a:r>
            <a:r>
              <a:rPr sz="1800" b="1" spc="-25" dirty="0">
                <a:solidFill>
                  <a:srgbClr val="FFFF00"/>
                </a:solidFill>
                <a:latin typeface="Arial"/>
                <a:cs typeface="Arial"/>
              </a:rPr>
              <a:t>ectopy,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edema,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and 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discharge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962400"/>
            <a:ext cx="3889629" cy="2895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86375" y="0"/>
            <a:ext cx="3857625" cy="4762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49671" y="4752594"/>
            <a:ext cx="3218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2920" marR="5080" indent="-49085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Chlamydial 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cervicitis: </a:t>
            </a:r>
            <a:r>
              <a:rPr sz="1800" b="1" spc="-25" dirty="0">
                <a:solidFill>
                  <a:srgbClr val="FFFF00"/>
                </a:solidFill>
                <a:latin typeface="Arial"/>
                <a:cs typeface="Arial"/>
              </a:rPr>
              <a:t>ectopy, 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discharge,</a:t>
            </a:r>
            <a:r>
              <a:rPr sz="1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bleeding.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0161" y="6048247"/>
            <a:ext cx="4011929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 marR="30480" indent="-13271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Chlamydial </a:t>
            </a:r>
            <a:r>
              <a:rPr sz="1800" b="1" u="heavy" spc="-10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Arial"/>
                <a:cs typeface="Arial"/>
                <a:hlinkClick r:id="rId5"/>
              </a:rPr>
              <a:t>cervicitis</a:t>
            </a: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sz="1800" b="1" u="heavy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Arial"/>
                <a:cs typeface="Arial"/>
                <a:hlinkClick r:id="rId6"/>
              </a:rPr>
              <a:t>mucopurulent </a:t>
            </a:r>
            <a:r>
              <a:rPr sz="1800" b="1" dirty="0">
                <a:solidFill>
                  <a:srgbClr val="FFDE66"/>
                </a:solidFill>
                <a:latin typeface="Arial"/>
                <a:cs typeface="Arial"/>
              </a:rPr>
              <a:t> </a:t>
            </a:r>
            <a:r>
              <a:rPr sz="1800" b="1" u="heavy" spc="-10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Arial"/>
                <a:cs typeface="Arial"/>
                <a:hlinkClick r:id="rId7"/>
              </a:rPr>
              <a:t>cervical</a:t>
            </a:r>
            <a:r>
              <a:rPr sz="1800" b="1" spc="-10" dirty="0">
                <a:solidFill>
                  <a:srgbClr val="FFDE66"/>
                </a:solidFill>
                <a:latin typeface="Arial"/>
                <a:cs typeface="Arial"/>
                <a:hlinkClick r:id="rId7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discharge, </a:t>
            </a:r>
            <a:r>
              <a:rPr sz="1800" b="1" u="heavy" spc="-5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Arial"/>
                <a:cs typeface="Arial"/>
                <a:hlinkClick r:id="rId8"/>
              </a:rPr>
              <a:t>erythema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1800" b="1" spc="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1198880">
              <a:lnSpc>
                <a:spcPts val="1080"/>
              </a:lnSpc>
            </a:pPr>
            <a:r>
              <a:rPr sz="1100" spc="-275" dirty="0">
                <a:solidFill>
                  <a:srgbClr val="F4E7EC"/>
                </a:solidFill>
                <a:latin typeface="Corbel"/>
                <a:cs typeface="Corbel"/>
              </a:rPr>
              <a:t>A</a:t>
            </a:r>
            <a:r>
              <a:rPr sz="2700" b="1" spc="-412" baseline="-33950" dirty="0">
                <a:solidFill>
                  <a:srgbClr val="FFDE66"/>
                </a:solidFill>
                <a:latin typeface="Arial"/>
                <a:cs typeface="Arial"/>
                <a:hlinkClick r:id="rId9"/>
              </a:rPr>
              <a:t>i</a:t>
            </a:r>
            <a:r>
              <a:rPr sz="1100" spc="-275" dirty="0">
                <a:solidFill>
                  <a:srgbClr val="F4E7EC"/>
                </a:solidFill>
                <a:latin typeface="Corbel"/>
                <a:cs typeface="Corbel"/>
                <a:hlinkClick r:id="rId9"/>
              </a:rPr>
              <a:t>b</a:t>
            </a:r>
            <a:r>
              <a:rPr sz="2700" b="1" spc="-412" baseline="-33950" dirty="0">
                <a:solidFill>
                  <a:srgbClr val="FFDE66"/>
                </a:solidFill>
                <a:latin typeface="Arial"/>
                <a:cs typeface="Arial"/>
                <a:hlinkClick r:id="rId9"/>
              </a:rPr>
              <a:t>n</a:t>
            </a:r>
            <a:r>
              <a:rPr sz="1100" spc="-275" dirty="0">
                <a:solidFill>
                  <a:srgbClr val="F4E7EC"/>
                </a:solidFill>
                <a:latin typeface="Corbel"/>
                <a:cs typeface="Corbel"/>
                <a:hlinkClick r:id="rId9"/>
              </a:rPr>
              <a:t>ou</a:t>
            </a:r>
            <a:r>
              <a:rPr sz="2700" b="1" spc="-412" baseline="-33950" dirty="0">
                <a:solidFill>
                  <a:srgbClr val="FFDE66"/>
                </a:solidFill>
                <a:latin typeface="Arial"/>
                <a:cs typeface="Arial"/>
                <a:hlinkClick r:id="rId9"/>
              </a:rPr>
              <a:t>f</a:t>
            </a:r>
            <a:r>
              <a:rPr sz="1100" spc="-275" dirty="0">
                <a:solidFill>
                  <a:srgbClr val="F4E7EC"/>
                </a:solidFill>
                <a:latin typeface="Corbel"/>
                <a:cs typeface="Corbel"/>
                <a:hlinkClick r:id="rId9"/>
              </a:rPr>
              <a:t>b</a:t>
            </a:r>
            <a:r>
              <a:rPr sz="2700" b="1" spc="-412" baseline="-33950" dirty="0">
                <a:solidFill>
                  <a:srgbClr val="FFDE66"/>
                </a:solidFill>
                <a:latin typeface="Arial"/>
                <a:cs typeface="Arial"/>
                <a:hlinkClick r:id="rId9"/>
              </a:rPr>
              <a:t>l</a:t>
            </a:r>
            <a:r>
              <a:rPr sz="1100" spc="-275" dirty="0">
                <a:solidFill>
                  <a:srgbClr val="F4E7EC"/>
                </a:solidFill>
                <a:latin typeface="Corbel"/>
                <a:cs typeface="Corbel"/>
                <a:hlinkClick r:id="rId9"/>
              </a:rPr>
              <a:t>a</a:t>
            </a:r>
            <a:r>
              <a:rPr sz="2700" b="1" spc="-412" baseline="-33950" dirty="0">
                <a:solidFill>
                  <a:srgbClr val="FFDE66"/>
                </a:solidFill>
                <a:latin typeface="Arial"/>
                <a:cs typeface="Arial"/>
                <a:hlinkClick r:id="rId9"/>
              </a:rPr>
              <a:t>a</a:t>
            </a:r>
            <a:r>
              <a:rPr sz="1100" spc="-275" dirty="0">
                <a:solidFill>
                  <a:srgbClr val="F4E7EC"/>
                </a:solidFill>
                <a:latin typeface="Corbel"/>
                <a:cs typeface="Corbel"/>
                <a:hlinkClick r:id="rId9"/>
              </a:rPr>
              <a:t>kr</a:t>
            </a:r>
            <a:r>
              <a:rPr sz="2700" b="1" spc="-412" baseline="-33950" dirty="0">
                <a:solidFill>
                  <a:srgbClr val="FFDE66"/>
                </a:solidFill>
                <a:latin typeface="Arial"/>
                <a:cs typeface="Arial"/>
                <a:hlinkClick r:id="rId9"/>
              </a:rPr>
              <a:t>m</a:t>
            </a:r>
            <a:r>
              <a:rPr sz="1100" spc="-275" dirty="0">
                <a:solidFill>
                  <a:srgbClr val="F4E7EC"/>
                </a:solidFill>
                <a:latin typeface="Corbel"/>
                <a:cs typeface="Corbel"/>
                <a:hlinkClick r:id="rId9"/>
              </a:rPr>
              <a:t>Eln</a:t>
            </a:r>
            <a:r>
              <a:rPr sz="2700" b="1" spc="-412" baseline="-33950" dirty="0">
                <a:solidFill>
                  <a:srgbClr val="FFDE66"/>
                </a:solidFill>
                <a:latin typeface="Arial"/>
                <a:cs typeface="Arial"/>
                <a:hlinkClick r:id="rId9"/>
              </a:rPr>
              <a:t>m</a:t>
            </a:r>
            <a:r>
              <a:rPr sz="1100" spc="-275" dirty="0">
                <a:solidFill>
                  <a:srgbClr val="F4E7EC"/>
                </a:solidFill>
                <a:latin typeface="Corbel"/>
                <a:cs typeface="Corbel"/>
                <a:hlinkClick r:id="rId9"/>
              </a:rPr>
              <a:t>ash</a:t>
            </a:r>
            <a:r>
              <a:rPr sz="2700" b="1" spc="-412" baseline="-33950" dirty="0">
                <a:solidFill>
                  <a:srgbClr val="FFDE66"/>
                </a:solidFill>
                <a:latin typeface="Arial"/>
                <a:cs typeface="Arial"/>
                <a:hlinkClick r:id="rId9"/>
              </a:rPr>
              <a:t>a</a:t>
            </a:r>
            <a:r>
              <a:rPr sz="1100" spc="-275" dirty="0">
                <a:solidFill>
                  <a:srgbClr val="F4E7EC"/>
                </a:solidFill>
                <a:latin typeface="Corbel"/>
                <a:cs typeface="Corbel"/>
                <a:hlinkClick r:id="rId9"/>
              </a:rPr>
              <a:t>ar</a:t>
            </a:r>
            <a:r>
              <a:rPr sz="2700" b="1" spc="-412" baseline="-33950" dirty="0">
                <a:solidFill>
                  <a:srgbClr val="FFDE66"/>
                </a:solidFill>
                <a:latin typeface="Arial"/>
                <a:cs typeface="Arial"/>
                <a:hlinkClick r:id="rId9"/>
              </a:rPr>
              <a:t>tion</a:t>
            </a:r>
            <a:r>
              <a:rPr sz="2700" b="1" spc="-412" baseline="-3395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sz="2700" baseline="-33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0" y="0"/>
            <a:ext cx="4762500" cy="3524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07033" y="3988689"/>
            <a:ext cx="63290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9914" marR="5080" indent="-184785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Mucopurulent discharge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cervix on a swab  (positive swab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test)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9522" y="325577"/>
            <a:ext cx="19685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spc="-5" dirty="0">
                <a:latin typeface="Arial"/>
                <a:cs typeface="Arial"/>
              </a:rPr>
              <a:t>Diagnosis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5" dirty="0"/>
              <a:t>Aboubakr</a:t>
            </a:r>
            <a:r>
              <a:rPr spc="-50" dirty="0"/>
              <a:t> </a:t>
            </a:r>
            <a:r>
              <a:rPr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816610"/>
            <a:ext cx="8276590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Assessment for </a:t>
            </a:r>
            <a:r>
              <a:rPr sz="2800" spc="-5" dirty="0">
                <a:solidFill>
                  <a:srgbClr val="00FF00"/>
                </a:solidFill>
                <a:latin typeface="Arial"/>
                <a:cs typeface="Arial"/>
              </a:rPr>
              <a:t>signs of </a:t>
            </a:r>
            <a:r>
              <a:rPr sz="2800" dirty="0">
                <a:solidFill>
                  <a:srgbClr val="00FF00"/>
                </a:solidFill>
                <a:latin typeface="Arial"/>
                <a:cs typeface="Arial"/>
              </a:rPr>
              <a:t>PID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{cervicitis might be a  sign of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endometritis}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dirty="0">
                <a:solidFill>
                  <a:srgbClr val="00FF00"/>
                </a:solidFill>
                <a:latin typeface="Arial"/>
                <a:cs typeface="Arial"/>
              </a:rPr>
              <a:t>Direct</a:t>
            </a:r>
            <a:r>
              <a:rPr sz="2800" spc="-5" dirty="0">
                <a:solidFill>
                  <a:srgbClr val="00FF00"/>
                </a:solidFill>
                <a:latin typeface="Arial"/>
                <a:cs typeface="Arial"/>
              </a:rPr>
              <a:t> microscopy:</a:t>
            </a:r>
            <a:endParaRPr sz="2800">
              <a:latin typeface="Arial"/>
              <a:cs typeface="Arial"/>
            </a:endParaRPr>
          </a:p>
          <a:p>
            <a:pPr marL="355600" marR="22860" indent="-342900">
              <a:lnSpc>
                <a:spcPct val="96800"/>
              </a:lnSpc>
              <a:spcBef>
                <a:spcPts val="110"/>
              </a:spcBef>
              <a:tabLst>
                <a:tab pos="3001645" algn="l"/>
                <a:tab pos="701675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&gt;10 WBC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 vaginal fluid (in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absence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	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T.V.):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sensitive indicator 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cervical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inflammation caused  by </a:t>
            </a:r>
            <a:r>
              <a:rPr sz="2950" i="1" spc="-155" dirty="0">
                <a:solidFill>
                  <a:srgbClr val="FFFFFF"/>
                </a:solidFill>
                <a:latin typeface="Arial"/>
                <a:cs typeface="Arial"/>
              </a:rPr>
              <a:t>C.T.</a:t>
            </a:r>
            <a:r>
              <a:rPr sz="295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50" i="1" spc="-7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95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50" i="1" spc="-75" dirty="0">
                <a:solidFill>
                  <a:srgbClr val="FFFFFF"/>
                </a:solidFill>
                <a:latin typeface="Arial"/>
                <a:cs typeface="Arial"/>
              </a:rPr>
              <a:t>N.G.,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high negative predictive 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r>
              <a:rPr sz="2950" i="1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950">
              <a:latin typeface="Arial"/>
              <a:cs typeface="Arial"/>
            </a:endParaRPr>
          </a:p>
          <a:p>
            <a:pPr marL="405765" indent="-393065">
              <a:lnSpc>
                <a:spcPts val="3345"/>
              </a:lnSpc>
              <a:buAutoNum type="arabicPeriod" startAt="3"/>
              <a:tabLst>
                <a:tab pos="405765" algn="l"/>
              </a:tabLst>
            </a:pPr>
            <a:r>
              <a:rPr sz="2950" i="1" spc="-100" dirty="0">
                <a:solidFill>
                  <a:srgbClr val="00FF00"/>
                </a:solidFill>
                <a:latin typeface="Arial"/>
                <a:cs typeface="Arial"/>
              </a:rPr>
              <a:t>Gram</a:t>
            </a:r>
            <a:r>
              <a:rPr sz="2950" i="1" spc="-3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950" i="1" spc="-60" dirty="0">
                <a:solidFill>
                  <a:srgbClr val="00FF00"/>
                </a:solidFill>
                <a:latin typeface="Arial"/>
                <a:cs typeface="Arial"/>
              </a:rPr>
              <a:t>stain:</a:t>
            </a:r>
            <a:endParaRPr sz="2950">
              <a:latin typeface="Arial"/>
              <a:cs typeface="Arial"/>
            </a:endParaRPr>
          </a:p>
          <a:p>
            <a:pPr marL="12700">
              <a:lnSpc>
                <a:spcPts val="3345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increased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number of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WBC</a:t>
            </a:r>
            <a:endParaRPr sz="2800">
              <a:latin typeface="Arial"/>
              <a:cs typeface="Arial"/>
            </a:endParaRPr>
          </a:p>
          <a:p>
            <a:pPr marL="12700" marR="2056764">
              <a:lnSpc>
                <a:spcPct val="97400"/>
              </a:lnSpc>
              <a:spcBef>
                <a:spcPts val="85"/>
              </a:spcBef>
              <a:tabLst>
                <a:tab pos="187007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not available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majority 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clinics.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low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PPV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infection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950" i="1" spc="-85" dirty="0">
                <a:solidFill>
                  <a:srgbClr val="FFFFFF"/>
                </a:solidFill>
                <a:latin typeface="Arial"/>
                <a:cs typeface="Arial"/>
              </a:rPr>
              <a:t>C.T and </a:t>
            </a:r>
            <a:r>
              <a:rPr sz="2950" i="1" spc="-95" dirty="0">
                <a:solidFill>
                  <a:srgbClr val="FFFFFF"/>
                </a:solidFill>
                <a:latin typeface="Arial"/>
                <a:cs typeface="Arial"/>
              </a:rPr>
              <a:t>N.G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insensitive	{observed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only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50%}.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657</Words>
  <Application>Microsoft Office PowerPoint</Application>
  <PresentationFormat>On-screen Show (4:3)</PresentationFormat>
  <Paragraphs>130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Gonococcal cervicitis</vt:lpstr>
      <vt:lpstr>Slide 4</vt:lpstr>
      <vt:lpstr>Slide 5</vt:lpstr>
      <vt:lpstr>Signs</vt:lpstr>
      <vt:lpstr>Slide 7</vt:lpstr>
      <vt:lpstr>Slide 8</vt:lpstr>
      <vt:lpstr>Diagnosis</vt:lpstr>
      <vt:lpstr>3. Test for C.T and for N.G: NAAT (nucleic acid amplification tests).  on either cervical or urine samples {the  most sensitive and specific test}</vt:lpstr>
      <vt:lpstr>Slide 11</vt:lpstr>
      <vt:lpstr>Slide 12</vt:lpstr>
      <vt:lpstr>Slide 13</vt:lpstr>
      <vt:lpstr>Slide 14</vt:lpstr>
      <vt:lpstr>Slide 15</vt:lpstr>
      <vt:lpstr>Treatment</vt:lpstr>
      <vt:lpstr>Recommended Regimens for Presumptive  Treatment*</vt:lpstr>
      <vt:lpstr>Recommended Regimens of Uncomplicated  Gonococcal Infections of the Cervix, Urethra, and  Rectum</vt:lpstr>
      <vt:lpstr>BV:</vt:lpstr>
      <vt:lpstr>TV: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DR.ABOUBAKR</dc:creator>
  <cp:lastModifiedBy>A-T</cp:lastModifiedBy>
  <cp:revision>1</cp:revision>
  <dcterms:created xsi:type="dcterms:W3CDTF">2020-03-17T22:51:09Z</dcterms:created>
  <dcterms:modified xsi:type="dcterms:W3CDTF">2020-03-17T22:54:00Z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2020-03-17T00:00:00Z</vt:filetime>
  </property>
</Properties>
</file>