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0"/>
  </p:notesMasterIdLst>
  <p:sldIdLst>
    <p:sldId id="322" r:id="rId2"/>
    <p:sldId id="256" r:id="rId3"/>
    <p:sldId id="286" r:id="rId4"/>
    <p:sldId id="284" r:id="rId5"/>
    <p:sldId id="281" r:id="rId6"/>
    <p:sldId id="282" r:id="rId7"/>
    <p:sldId id="259" r:id="rId8"/>
    <p:sldId id="292" r:id="rId9"/>
    <p:sldId id="288" r:id="rId10"/>
    <p:sldId id="260" r:id="rId11"/>
    <p:sldId id="261" r:id="rId12"/>
    <p:sldId id="274" r:id="rId13"/>
    <p:sldId id="275" r:id="rId14"/>
    <p:sldId id="290" r:id="rId15"/>
    <p:sldId id="264" r:id="rId16"/>
    <p:sldId id="291" r:id="rId17"/>
    <p:sldId id="265" r:id="rId18"/>
    <p:sldId id="266" r:id="rId19"/>
    <p:sldId id="27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13" r:id="rId34"/>
    <p:sldId id="306" r:id="rId35"/>
    <p:sldId id="307" r:id="rId36"/>
    <p:sldId id="308" r:id="rId37"/>
    <p:sldId id="309" r:id="rId38"/>
    <p:sldId id="310" r:id="rId39"/>
    <p:sldId id="311" r:id="rId40"/>
    <p:sldId id="312" r:id="rId41"/>
    <p:sldId id="314" r:id="rId42"/>
    <p:sldId id="315" r:id="rId43"/>
    <p:sldId id="316" r:id="rId44"/>
    <p:sldId id="317" r:id="rId45"/>
    <p:sldId id="318" r:id="rId46"/>
    <p:sldId id="319" r:id="rId47"/>
    <p:sldId id="320" r:id="rId48"/>
    <p:sldId id="321" r:id="rId49"/>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047" autoAdjust="0"/>
    <p:restoredTop sz="94660"/>
  </p:normalViewPr>
  <p:slideViewPr>
    <p:cSldViewPr snapToGrid="0">
      <p:cViewPr varScale="1">
        <p:scale>
          <a:sx n="75" d="100"/>
          <a:sy n="75" d="100"/>
        </p:scale>
        <p:origin x="16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00776FF-159F-4016-8F67-39DF7999F1B4}" type="datetimeFigureOut">
              <a:rPr lang="ar-EG" smtClean="0"/>
              <a:t>16/08/1441</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CABCFB7-2C31-4F3D-A7D0-F63CEBE92E88}" type="slidenum">
              <a:rPr lang="ar-EG" smtClean="0"/>
              <a:t>‹#›</a:t>
            </a:fld>
            <a:endParaRPr lang="ar-EG"/>
          </a:p>
        </p:txBody>
      </p:sp>
    </p:spTree>
    <p:extLst>
      <p:ext uri="{BB962C8B-B14F-4D97-AF65-F5344CB8AC3E}">
        <p14:creationId xmlns:p14="http://schemas.microsoft.com/office/powerpoint/2010/main" val="37430441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abtestsonline.org/conditions/leukemi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abtestsonline.org/conditions/myeloproliferative-neoplasm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dirty="0" smtClean="0"/>
              <a:t>. Levels can be normal to significantly increased in beta thalassemia and are frequently increased in individuals with sickle cell anemia and in sickle cell-beta thalassemia. Individuals with sickle cell disease and increased </a:t>
            </a:r>
            <a:r>
              <a:rPr lang="en-US" sz="1200" dirty="0" err="1" smtClean="0"/>
              <a:t>Hb</a:t>
            </a:r>
            <a:r>
              <a:rPr lang="en-US" sz="1200" dirty="0" smtClean="0"/>
              <a:t> F often have a milder disease, as the F hemoglobin inhibits sickling of the red cells. </a:t>
            </a:r>
            <a:r>
              <a:rPr lang="en-US" sz="1200" dirty="0" err="1" smtClean="0"/>
              <a:t>Hb</a:t>
            </a:r>
            <a:r>
              <a:rPr lang="en-US" sz="1200" dirty="0" smtClean="0"/>
              <a:t> F levels are also increased in a rare condition called hereditary persistence of fetal hemoglobin (HPFH). This is a group of inherited disorders in which </a:t>
            </a:r>
            <a:r>
              <a:rPr lang="en-US" sz="1200" dirty="0" err="1" smtClean="0"/>
              <a:t>Hb</a:t>
            </a:r>
            <a:r>
              <a:rPr lang="en-US" sz="1200" dirty="0" smtClean="0"/>
              <a:t> F levels are increased without the signs or clinical features of thalassemia. </a:t>
            </a:r>
            <a:r>
              <a:rPr lang="en-US" sz="1200" dirty="0" err="1" smtClean="0"/>
              <a:t>Hb</a:t>
            </a:r>
            <a:r>
              <a:rPr lang="en-US" sz="1200" dirty="0" smtClean="0"/>
              <a:t> F can also be increased in some acquired conditions involving impaired red blood cell production. Some </a:t>
            </a:r>
            <a:r>
              <a:rPr lang="en-US" sz="1200" dirty="0" err="1" smtClean="0">
                <a:hlinkClick r:id="rId3"/>
              </a:rPr>
              <a:t>leukemias</a:t>
            </a:r>
            <a:r>
              <a:rPr lang="en-US" sz="1200" dirty="0" smtClean="0"/>
              <a:t> and other </a:t>
            </a:r>
            <a:r>
              <a:rPr lang="en-US" sz="1200" dirty="0" err="1" smtClean="0">
                <a:hlinkClick r:id="rId4"/>
              </a:rPr>
              <a:t>myeloproliferative</a:t>
            </a:r>
            <a:r>
              <a:rPr lang="en-US" sz="1200" dirty="0" smtClean="0">
                <a:hlinkClick r:id="rId4"/>
              </a:rPr>
              <a:t> neoplasms</a:t>
            </a:r>
            <a:r>
              <a:rPr lang="en-US" sz="1200" dirty="0" smtClean="0"/>
              <a:t> Hemoglobin </a:t>
            </a:r>
            <a:r>
              <a:rPr lang="en-US" sz="1200" dirty="0" err="1" smtClean="0"/>
              <a:t>lepore</a:t>
            </a:r>
            <a:r>
              <a:rPr lang="en-US" sz="1200" dirty="0" smtClean="0"/>
              <a:t> is a fused globin chain half of delta and half of B chain, produced in low level, symptoms similar to B thalassemia </a:t>
            </a:r>
          </a:p>
          <a:p>
            <a:endParaRPr lang="ar-EG" dirty="0"/>
          </a:p>
        </p:txBody>
      </p:sp>
      <p:sp>
        <p:nvSpPr>
          <p:cNvPr id="4" name="Slide Number Placeholder 3"/>
          <p:cNvSpPr>
            <a:spLocks noGrp="1"/>
          </p:cNvSpPr>
          <p:nvPr>
            <p:ph type="sldNum" sz="quarter" idx="10"/>
          </p:nvPr>
        </p:nvSpPr>
        <p:spPr/>
        <p:txBody>
          <a:bodyPr/>
          <a:lstStyle/>
          <a:p>
            <a:fld id="{ACABCFB7-2C31-4F3D-A7D0-F63CEBE92E88}" type="slidenum">
              <a:rPr lang="ar-EG" smtClean="0"/>
              <a:t>6</a:t>
            </a:fld>
            <a:endParaRPr lang="ar-EG"/>
          </a:p>
        </p:txBody>
      </p:sp>
    </p:spTree>
    <p:extLst>
      <p:ext uri="{BB962C8B-B14F-4D97-AF65-F5344CB8AC3E}">
        <p14:creationId xmlns:p14="http://schemas.microsoft.com/office/powerpoint/2010/main" val="8070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affected children have large chromosomal rearrangements involving the short arm of the chromosome 16 telomere, which includes the alpha-globin complex.</a:t>
            </a:r>
          </a:p>
          <a:p>
            <a:r>
              <a:rPr lang="en-US" sz="1200" b="0" i="0" kern="1200" dirty="0" smtClean="0">
                <a:solidFill>
                  <a:schemeClr val="tx1"/>
                </a:solidFill>
                <a:effectLst/>
                <a:latin typeface="+mn-lt"/>
                <a:ea typeface="+mn-ea"/>
                <a:cs typeface="+mn-cs"/>
              </a:rPr>
              <a:t> severe acquired form of </a:t>
            </a:r>
            <a:r>
              <a:rPr lang="en-US" sz="1200" b="0" i="0" kern="1200" dirty="0" err="1" smtClean="0">
                <a:solidFill>
                  <a:schemeClr val="tx1"/>
                </a:solidFill>
                <a:effectLst/>
                <a:latin typeface="+mn-lt"/>
                <a:ea typeface="+mn-ea"/>
                <a:cs typeface="+mn-cs"/>
              </a:rPr>
              <a:t>HbH</a:t>
            </a:r>
            <a:r>
              <a:rPr lang="en-US" sz="1200" b="0" i="0" kern="1200" dirty="0" smtClean="0">
                <a:solidFill>
                  <a:schemeClr val="tx1"/>
                </a:solidFill>
                <a:effectLst/>
                <a:latin typeface="+mn-lt"/>
                <a:ea typeface="+mn-ea"/>
                <a:cs typeface="+mn-cs"/>
              </a:rPr>
              <a:t> disease may occur in elderly men with clonal </a:t>
            </a:r>
            <a:r>
              <a:rPr lang="en-US" sz="1200" b="0" i="0" kern="1200" dirty="0" err="1" smtClean="0">
                <a:solidFill>
                  <a:schemeClr val="tx1"/>
                </a:solidFill>
                <a:effectLst/>
                <a:latin typeface="+mn-lt"/>
                <a:ea typeface="+mn-ea"/>
                <a:cs typeface="+mn-cs"/>
              </a:rPr>
              <a:t>myeloproliferative</a:t>
            </a:r>
            <a:r>
              <a:rPr lang="en-US" sz="1200" b="0" i="0" kern="1200" dirty="0" smtClean="0">
                <a:solidFill>
                  <a:schemeClr val="tx1"/>
                </a:solidFill>
                <a:effectLst/>
                <a:latin typeface="+mn-lt"/>
                <a:ea typeface="+mn-ea"/>
                <a:cs typeface="+mn-cs"/>
              </a:rPr>
              <a:t> diseases, in whom </a:t>
            </a:r>
            <a:r>
              <a:rPr lang="en-US" sz="1200" b="0" i="0" kern="1200" dirty="0" err="1" smtClean="0">
                <a:solidFill>
                  <a:schemeClr val="tx1"/>
                </a:solidFill>
                <a:effectLst/>
                <a:latin typeface="+mn-lt"/>
                <a:ea typeface="+mn-ea"/>
                <a:cs typeface="+mn-cs"/>
              </a:rPr>
              <a:t>HbH</a:t>
            </a:r>
            <a:r>
              <a:rPr lang="en-US" sz="1200" b="0" i="0" kern="1200" dirty="0" smtClean="0">
                <a:solidFill>
                  <a:schemeClr val="tx1"/>
                </a:solidFill>
                <a:effectLst/>
                <a:latin typeface="+mn-lt"/>
                <a:ea typeface="+mn-ea"/>
                <a:cs typeface="+mn-cs"/>
              </a:rPr>
              <a:t> levels may be as high as 60%.</a:t>
            </a:r>
          </a:p>
          <a:p>
            <a:r>
              <a:rPr lang="en-US" sz="1200" b="0" i="0" kern="1200" dirty="0" smtClean="0">
                <a:solidFill>
                  <a:schemeClr val="tx1"/>
                </a:solidFill>
                <a:effectLst/>
                <a:latin typeface="+mn-lt"/>
                <a:ea typeface="+mn-ea"/>
                <a:cs typeface="+mn-cs"/>
              </a:rPr>
              <a:t>found to have a very low ratio of alpha-globin chains to beta-globin chains (α/β ratio), often less than 0.2</a:t>
            </a:r>
          </a:p>
          <a:p>
            <a:r>
              <a:rPr lang="en-US" sz="1200" b="0" i="0" kern="1200" dirty="0" smtClean="0">
                <a:solidFill>
                  <a:schemeClr val="tx1"/>
                </a:solidFill>
                <a:effectLst/>
                <a:latin typeface="+mn-lt"/>
                <a:ea typeface="+mn-ea"/>
                <a:cs typeface="+mn-cs"/>
              </a:rPr>
              <a:t> Hemolytic disease caused by </a:t>
            </a:r>
            <a:r>
              <a:rPr lang="en-US" sz="1200" b="0" i="0" kern="1200" dirty="0" err="1" smtClean="0">
                <a:solidFill>
                  <a:schemeClr val="tx1"/>
                </a:solidFill>
                <a:effectLst/>
                <a:latin typeface="+mn-lt"/>
                <a:ea typeface="+mn-ea"/>
                <a:cs typeface="+mn-cs"/>
              </a:rPr>
              <a:t>HbH</a:t>
            </a:r>
            <a:r>
              <a:rPr lang="en-US" sz="1200" b="0" i="0" kern="1200" dirty="0" smtClean="0">
                <a:solidFill>
                  <a:schemeClr val="tx1"/>
                </a:solidFill>
                <a:effectLst/>
                <a:latin typeface="+mn-lt"/>
                <a:ea typeface="+mn-ea"/>
                <a:cs typeface="+mn-cs"/>
              </a:rPr>
              <a:t> disease may wax and wane over the course of the </a:t>
            </a:r>
            <a:r>
              <a:rPr lang="en-US" sz="1200" b="0" i="0" kern="1200" dirty="0" err="1" smtClean="0">
                <a:solidFill>
                  <a:schemeClr val="tx1"/>
                </a:solidFill>
                <a:effectLst/>
                <a:latin typeface="+mn-lt"/>
                <a:ea typeface="+mn-ea"/>
                <a:cs typeface="+mn-cs"/>
              </a:rPr>
              <a:t>myeloproliferative</a:t>
            </a:r>
            <a:r>
              <a:rPr lang="en-US" sz="1200" b="0" i="0" kern="1200" dirty="0" smtClean="0">
                <a:solidFill>
                  <a:schemeClr val="tx1"/>
                </a:solidFill>
                <a:effectLst/>
                <a:latin typeface="+mn-lt"/>
                <a:ea typeface="+mn-ea"/>
                <a:cs typeface="+mn-cs"/>
              </a:rPr>
              <a:t> disease.</a:t>
            </a:r>
            <a:endParaRPr lang="ar-EG" dirty="0"/>
          </a:p>
        </p:txBody>
      </p:sp>
      <p:sp>
        <p:nvSpPr>
          <p:cNvPr id="4" name="Slide Number Placeholder 3"/>
          <p:cNvSpPr>
            <a:spLocks noGrp="1"/>
          </p:cNvSpPr>
          <p:nvPr>
            <p:ph type="sldNum" sz="quarter" idx="10"/>
          </p:nvPr>
        </p:nvSpPr>
        <p:spPr/>
        <p:txBody>
          <a:bodyPr/>
          <a:lstStyle/>
          <a:p>
            <a:fld id="{ACABCFB7-2C31-4F3D-A7D0-F63CEBE92E88}" type="slidenum">
              <a:rPr lang="ar-EG" smtClean="0"/>
              <a:t>18</a:t>
            </a:fld>
            <a:endParaRPr lang="ar-EG"/>
          </a:p>
        </p:txBody>
      </p:sp>
    </p:spTree>
    <p:extLst>
      <p:ext uri="{BB962C8B-B14F-4D97-AF65-F5344CB8AC3E}">
        <p14:creationId xmlns:p14="http://schemas.microsoft.com/office/powerpoint/2010/main" val="404509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approximately a year of regular transfusions, iron starts accumulating in parenchymal tissues, where it can cause progressive toxic damage. As iron loading persists, serum transferrin, the main iron-transporting protein, becomes saturated so that non-transferrin bound iron (NTBI) is present in plasma. This iron fraction is able to catalyze reactions that generate free hydroxyl-radical, which cause further   cell   damage   </a:t>
            </a:r>
            <a:r>
              <a:rPr lang="en-US" sz="1200" b="1" kern="1200" dirty="0" smtClean="0">
                <a:solidFill>
                  <a:schemeClr val="tx1"/>
                </a:solidFill>
                <a:effectLst/>
                <a:latin typeface="+mn-lt"/>
                <a:ea typeface="+mn-ea"/>
                <a:cs typeface="+mn-cs"/>
              </a:rPr>
              <a:t>(</a:t>
            </a:r>
            <a:endParaRPr lang="ar-EG" dirty="0"/>
          </a:p>
        </p:txBody>
      </p:sp>
      <p:sp>
        <p:nvSpPr>
          <p:cNvPr id="4" name="Slide Number Placeholder 3"/>
          <p:cNvSpPr>
            <a:spLocks noGrp="1"/>
          </p:cNvSpPr>
          <p:nvPr>
            <p:ph type="sldNum" sz="quarter" idx="10"/>
          </p:nvPr>
        </p:nvSpPr>
        <p:spPr/>
        <p:txBody>
          <a:bodyPr/>
          <a:lstStyle/>
          <a:p>
            <a:fld id="{ACABCFB7-2C31-4F3D-A7D0-F63CEBE92E88}" type="slidenum">
              <a:rPr lang="ar-EG" smtClean="0"/>
              <a:t>24</a:t>
            </a:fld>
            <a:endParaRPr lang="ar-EG"/>
          </a:p>
        </p:txBody>
      </p:sp>
    </p:spTree>
    <p:extLst>
      <p:ext uri="{BB962C8B-B14F-4D97-AF65-F5344CB8AC3E}">
        <p14:creationId xmlns:p14="http://schemas.microsoft.com/office/powerpoint/2010/main" val="188859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CADE0899-F12A-4E28-A594-848B91EA2F84}" type="datetimeFigureOut">
              <a:rPr lang="ar-EG" smtClean="0"/>
              <a:t>16/08/1441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4D41FF2-B9AD-401A-A208-26F6D3512DC6}" type="slidenum">
              <a:rPr lang="ar-EG" smtClean="0"/>
              <a:t>‹#›</a:t>
            </a:fld>
            <a:endParaRPr lang="ar-EG"/>
          </a:p>
        </p:txBody>
      </p:sp>
    </p:spTree>
    <p:extLst>
      <p:ext uri="{BB962C8B-B14F-4D97-AF65-F5344CB8AC3E}">
        <p14:creationId xmlns:p14="http://schemas.microsoft.com/office/powerpoint/2010/main" val="3553249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CADE0899-F12A-4E28-A594-848B91EA2F84}" type="datetimeFigureOut">
              <a:rPr lang="ar-EG" smtClean="0"/>
              <a:t>16/08/1441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4D41FF2-B9AD-401A-A208-26F6D3512DC6}" type="slidenum">
              <a:rPr lang="ar-EG" smtClean="0"/>
              <a:t>‹#›</a:t>
            </a:fld>
            <a:endParaRPr lang="ar-EG"/>
          </a:p>
        </p:txBody>
      </p:sp>
    </p:spTree>
    <p:extLst>
      <p:ext uri="{BB962C8B-B14F-4D97-AF65-F5344CB8AC3E}">
        <p14:creationId xmlns:p14="http://schemas.microsoft.com/office/powerpoint/2010/main" val="275050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CADE0899-F12A-4E28-A594-848B91EA2F84}" type="datetimeFigureOut">
              <a:rPr lang="ar-EG" smtClean="0"/>
              <a:t>16/08/1441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4D41FF2-B9AD-401A-A208-26F6D3512DC6}" type="slidenum">
              <a:rPr lang="ar-EG" smtClean="0"/>
              <a:t>‹#›</a:t>
            </a:fld>
            <a:endParaRPr lang="ar-EG"/>
          </a:p>
        </p:txBody>
      </p:sp>
    </p:spTree>
    <p:extLst>
      <p:ext uri="{BB962C8B-B14F-4D97-AF65-F5344CB8AC3E}">
        <p14:creationId xmlns:p14="http://schemas.microsoft.com/office/powerpoint/2010/main" val="226369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CADE0899-F12A-4E28-A594-848B91EA2F84}" type="datetimeFigureOut">
              <a:rPr lang="ar-EG" smtClean="0"/>
              <a:t>16/08/1441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4D41FF2-B9AD-401A-A208-26F6D3512DC6}" type="slidenum">
              <a:rPr lang="ar-EG" smtClean="0"/>
              <a:t>‹#›</a:t>
            </a:fld>
            <a:endParaRPr lang="ar-EG"/>
          </a:p>
        </p:txBody>
      </p:sp>
    </p:spTree>
    <p:extLst>
      <p:ext uri="{BB962C8B-B14F-4D97-AF65-F5344CB8AC3E}">
        <p14:creationId xmlns:p14="http://schemas.microsoft.com/office/powerpoint/2010/main" val="124080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E0899-F12A-4E28-A594-848B91EA2F84}" type="datetimeFigureOut">
              <a:rPr lang="ar-EG" smtClean="0"/>
              <a:t>16/08/1441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4D41FF2-B9AD-401A-A208-26F6D3512DC6}" type="slidenum">
              <a:rPr lang="ar-EG" smtClean="0"/>
              <a:t>‹#›</a:t>
            </a:fld>
            <a:endParaRPr lang="ar-EG"/>
          </a:p>
        </p:txBody>
      </p:sp>
    </p:spTree>
    <p:extLst>
      <p:ext uri="{BB962C8B-B14F-4D97-AF65-F5344CB8AC3E}">
        <p14:creationId xmlns:p14="http://schemas.microsoft.com/office/powerpoint/2010/main" val="159208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CADE0899-F12A-4E28-A594-848B91EA2F84}" type="datetimeFigureOut">
              <a:rPr lang="ar-EG" smtClean="0"/>
              <a:t>16/08/1441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4D41FF2-B9AD-401A-A208-26F6D3512DC6}" type="slidenum">
              <a:rPr lang="ar-EG" smtClean="0"/>
              <a:t>‹#›</a:t>
            </a:fld>
            <a:endParaRPr lang="ar-EG"/>
          </a:p>
        </p:txBody>
      </p:sp>
    </p:spTree>
    <p:extLst>
      <p:ext uri="{BB962C8B-B14F-4D97-AF65-F5344CB8AC3E}">
        <p14:creationId xmlns:p14="http://schemas.microsoft.com/office/powerpoint/2010/main" val="159806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CADE0899-F12A-4E28-A594-848B91EA2F84}" type="datetimeFigureOut">
              <a:rPr lang="ar-EG" smtClean="0"/>
              <a:t>16/08/1441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E4D41FF2-B9AD-401A-A208-26F6D3512DC6}" type="slidenum">
              <a:rPr lang="ar-EG" smtClean="0"/>
              <a:t>‹#›</a:t>
            </a:fld>
            <a:endParaRPr lang="ar-EG"/>
          </a:p>
        </p:txBody>
      </p:sp>
    </p:spTree>
    <p:extLst>
      <p:ext uri="{BB962C8B-B14F-4D97-AF65-F5344CB8AC3E}">
        <p14:creationId xmlns:p14="http://schemas.microsoft.com/office/powerpoint/2010/main" val="134254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CADE0899-F12A-4E28-A594-848B91EA2F84}" type="datetimeFigureOut">
              <a:rPr lang="ar-EG" smtClean="0"/>
              <a:t>16/08/1441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E4D41FF2-B9AD-401A-A208-26F6D3512DC6}" type="slidenum">
              <a:rPr lang="ar-EG" smtClean="0"/>
              <a:t>‹#›</a:t>
            </a:fld>
            <a:endParaRPr lang="ar-EG"/>
          </a:p>
        </p:txBody>
      </p:sp>
    </p:spTree>
    <p:extLst>
      <p:ext uri="{BB962C8B-B14F-4D97-AF65-F5344CB8AC3E}">
        <p14:creationId xmlns:p14="http://schemas.microsoft.com/office/powerpoint/2010/main" val="265851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E0899-F12A-4E28-A594-848B91EA2F84}" type="datetimeFigureOut">
              <a:rPr lang="ar-EG" smtClean="0"/>
              <a:t>16/08/1441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E4D41FF2-B9AD-401A-A208-26F6D3512DC6}" type="slidenum">
              <a:rPr lang="ar-EG" smtClean="0"/>
              <a:t>‹#›</a:t>
            </a:fld>
            <a:endParaRPr lang="ar-EG"/>
          </a:p>
        </p:txBody>
      </p:sp>
    </p:spTree>
    <p:extLst>
      <p:ext uri="{BB962C8B-B14F-4D97-AF65-F5344CB8AC3E}">
        <p14:creationId xmlns:p14="http://schemas.microsoft.com/office/powerpoint/2010/main" val="57318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E0899-F12A-4E28-A594-848B91EA2F84}" type="datetimeFigureOut">
              <a:rPr lang="ar-EG" smtClean="0"/>
              <a:t>16/08/1441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4D41FF2-B9AD-401A-A208-26F6D3512DC6}" type="slidenum">
              <a:rPr lang="ar-EG" smtClean="0"/>
              <a:t>‹#›</a:t>
            </a:fld>
            <a:endParaRPr lang="ar-EG"/>
          </a:p>
        </p:txBody>
      </p:sp>
    </p:spTree>
    <p:extLst>
      <p:ext uri="{BB962C8B-B14F-4D97-AF65-F5344CB8AC3E}">
        <p14:creationId xmlns:p14="http://schemas.microsoft.com/office/powerpoint/2010/main" val="10821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E0899-F12A-4E28-A594-848B91EA2F84}" type="datetimeFigureOut">
              <a:rPr lang="ar-EG" smtClean="0"/>
              <a:t>16/08/1441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4D41FF2-B9AD-401A-A208-26F6D3512DC6}" type="slidenum">
              <a:rPr lang="ar-EG" smtClean="0"/>
              <a:t>‹#›</a:t>
            </a:fld>
            <a:endParaRPr lang="ar-EG"/>
          </a:p>
        </p:txBody>
      </p:sp>
    </p:spTree>
    <p:extLst>
      <p:ext uri="{BB962C8B-B14F-4D97-AF65-F5344CB8AC3E}">
        <p14:creationId xmlns:p14="http://schemas.microsoft.com/office/powerpoint/2010/main" val="173212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ADE0899-F12A-4E28-A594-848B91EA2F84}" type="datetimeFigureOut">
              <a:rPr lang="ar-EG" smtClean="0"/>
              <a:t>16/08/1441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4D41FF2-B9AD-401A-A208-26F6D3512DC6}" type="slidenum">
              <a:rPr lang="ar-EG" smtClean="0"/>
              <a:t>‹#›</a:t>
            </a:fld>
            <a:endParaRPr lang="ar-EG"/>
          </a:p>
        </p:txBody>
      </p:sp>
    </p:spTree>
    <p:extLst>
      <p:ext uri="{BB962C8B-B14F-4D97-AF65-F5344CB8AC3E}">
        <p14:creationId xmlns:p14="http://schemas.microsoft.com/office/powerpoint/2010/main" val="2674246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medicine.medscape.com/article/205926-overvie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uropepmc.org/abstract/med/1466190/?whatizit_url_gene_protein=http://www.uniprot.org/uniprot/?query=ferritin&amp;sort=score" TargetMode="External"/><Relationship Id="rId2" Type="http://schemas.openxmlformats.org/officeDocument/2006/relationships/hyperlink" Target="http://europepmc.org/abstract/med/1466190/?whatizit_url_gene_protein=http://www.uniprot.org/uniprot/?query=HPT&amp;sort=score" TargetMode="External"/><Relationship Id="rId1" Type="http://schemas.openxmlformats.org/officeDocument/2006/relationships/slideLayout" Target="../slideLayouts/slideLayout2.xml"/><Relationship Id="rId5" Type="http://schemas.openxmlformats.org/officeDocument/2006/relationships/hyperlink" Target="http://europepmc.org/abstract/med/1466190/?whatizit_url=http://europepmc.org/search/?page=1&amp;query=%22iron%20overload%22" TargetMode="External"/><Relationship Id="rId4" Type="http://schemas.openxmlformats.org/officeDocument/2006/relationships/hyperlink" Target="http://europepmc.org/abstract/med/1466190/?whatizit_url_Chemicals=http://www.ebi.ac.uk/chebi/searchId.do?chebiId=CHEBI:1824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labtestsonline.org/glossary/microcytic" TargetMode="External"/><Relationship Id="rId3" Type="http://schemas.openxmlformats.org/officeDocument/2006/relationships/hyperlink" Target="https://labtestsonline.org/conditions/sickle-cell-anemia" TargetMode="External"/><Relationship Id="rId7" Type="http://schemas.openxmlformats.org/officeDocument/2006/relationships/hyperlink" Target="https://labtestsonline.org/conditions/anemi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labtestsonline.org/glossary/homozygous" TargetMode="External"/><Relationship Id="rId11" Type="http://schemas.openxmlformats.org/officeDocument/2006/relationships/hyperlink" Target="https://labtestsonline.org/glossary/symptom" TargetMode="External"/><Relationship Id="rId5" Type="http://schemas.openxmlformats.org/officeDocument/2006/relationships/hyperlink" Target="https://labtestsonline.org/glossary/asymptomatic" TargetMode="External"/><Relationship Id="rId10" Type="http://schemas.openxmlformats.org/officeDocument/2006/relationships/hyperlink" Target="https://labtestsonline.org/glossary/sign" TargetMode="External"/><Relationship Id="rId4" Type="http://schemas.openxmlformats.org/officeDocument/2006/relationships/hyperlink" Target="https://labtestsonline.org/glossary/heterozygous" TargetMode="External"/><Relationship Id="rId9" Type="http://schemas.openxmlformats.org/officeDocument/2006/relationships/hyperlink" Target="https://labtestsonline.org/glossary/congenital"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emedicine.medscape.com/article/998942-over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atin typeface="Algerian" panose="04020705040A02060702" pitchFamily="82" charset="0"/>
              </a:rPr>
              <a:t>THALASSAEMIA</a:t>
            </a:r>
            <a:r>
              <a:rPr lang="en-US" dirty="0">
                <a:latin typeface="Aharoni" pitchFamily="2" charset="-79"/>
                <a:cs typeface="Aharoni" pitchFamily="2" charset="-79"/>
              </a:rPr>
              <a:t/>
            </a:r>
            <a:br>
              <a:rPr lang="en-US" dirty="0">
                <a:latin typeface="Aharoni" pitchFamily="2" charset="-79"/>
                <a:cs typeface="Aharoni" pitchFamily="2" charset="-79"/>
              </a:rPr>
            </a:br>
            <a:r>
              <a:rPr lang="en-US" dirty="0">
                <a:latin typeface="Aharoni" pitchFamily="2" charset="-79"/>
                <a:cs typeface="Aharoni" pitchFamily="2" charset="-79"/>
              </a:rPr>
              <a:t/>
            </a:r>
            <a:br>
              <a:rPr lang="en-US" dirty="0">
                <a:latin typeface="Aharoni" pitchFamily="2" charset="-79"/>
                <a:cs typeface="Aharoni" pitchFamily="2" charset="-79"/>
              </a:rPr>
            </a:br>
            <a:endParaRPr lang="ar-EG" dirty="0"/>
          </a:p>
        </p:txBody>
      </p:sp>
      <p:sp>
        <p:nvSpPr>
          <p:cNvPr id="3" name="Subtitle 2"/>
          <p:cNvSpPr>
            <a:spLocks noGrp="1"/>
          </p:cNvSpPr>
          <p:nvPr>
            <p:ph type="subTitle" idx="1"/>
          </p:nvPr>
        </p:nvSpPr>
        <p:spPr/>
        <p:txBody>
          <a:bodyPr>
            <a:normAutofit/>
          </a:bodyPr>
          <a:lstStyle/>
          <a:p>
            <a:r>
              <a:rPr lang="en-US" sz="4000" dirty="0">
                <a:latin typeface="Algerian" panose="04020705040A02060702" pitchFamily="82" charset="0"/>
                <a:cs typeface="Aharoni" pitchFamily="2" charset="-79"/>
              </a:rPr>
              <a:t>by</a:t>
            </a:r>
            <a:br>
              <a:rPr lang="en-US" sz="4000" dirty="0">
                <a:latin typeface="Algerian" panose="04020705040A02060702" pitchFamily="82" charset="0"/>
                <a:cs typeface="Aharoni" pitchFamily="2" charset="-79"/>
              </a:rPr>
            </a:br>
            <a:r>
              <a:rPr lang="en-US" sz="4000" dirty="0" err="1">
                <a:latin typeface="Algerian" pitchFamily="82" charset="0"/>
                <a:cs typeface="Aharoni" pitchFamily="2" charset="-79"/>
              </a:rPr>
              <a:t>Asmaa</a:t>
            </a:r>
            <a:r>
              <a:rPr lang="en-US" sz="4000" dirty="0">
                <a:latin typeface="Algerian" pitchFamily="82" charset="0"/>
                <a:cs typeface="Aharoni" pitchFamily="2" charset="-79"/>
              </a:rPr>
              <a:t> </a:t>
            </a:r>
            <a:r>
              <a:rPr lang="en-US" sz="4000" dirty="0" err="1">
                <a:latin typeface="Algerian" pitchFamily="82" charset="0"/>
                <a:cs typeface="Aharoni" pitchFamily="2" charset="-79"/>
              </a:rPr>
              <a:t>Mohamad</a:t>
            </a:r>
            <a:r>
              <a:rPr lang="en-US" sz="4000" dirty="0">
                <a:latin typeface="Algerian" pitchFamily="82" charset="0"/>
                <a:cs typeface="Aharoni" pitchFamily="2" charset="-79"/>
              </a:rPr>
              <a:t> Othman</a:t>
            </a:r>
            <a:endParaRPr lang="ar-EG" sz="4000" dirty="0">
              <a:latin typeface="Algerian" panose="04020705040A02060702" pitchFamily="82" charset="0"/>
            </a:endParaRPr>
          </a:p>
        </p:txBody>
      </p:sp>
    </p:spTree>
    <p:extLst>
      <p:ext uri="{BB962C8B-B14F-4D97-AF65-F5344CB8AC3E}">
        <p14:creationId xmlns:p14="http://schemas.microsoft.com/office/powerpoint/2010/main" val="347082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Beta thalassemia</a:t>
            </a:r>
            <a:endParaRPr lang="ar-EG" dirty="0"/>
          </a:p>
        </p:txBody>
      </p:sp>
      <p:sp>
        <p:nvSpPr>
          <p:cNvPr id="3" name="Content Placeholder 2"/>
          <p:cNvSpPr>
            <a:spLocks noGrp="1"/>
          </p:cNvSpPr>
          <p:nvPr>
            <p:ph idx="1"/>
          </p:nvPr>
        </p:nvSpPr>
        <p:spPr/>
        <p:txBody>
          <a:bodyPr>
            <a:normAutofit lnSpcReduction="10000"/>
          </a:bodyPr>
          <a:lstStyle/>
          <a:p>
            <a:pPr marL="0" indent="0" algn="l" rtl="0">
              <a:buNone/>
            </a:pPr>
            <a:r>
              <a:rPr lang="en-US" b="1" i="1" dirty="0"/>
              <a:t>Inheritance:</a:t>
            </a:r>
            <a:endParaRPr lang="en-US" dirty="0"/>
          </a:p>
          <a:p>
            <a:pPr algn="l" rtl="0"/>
            <a:r>
              <a:rPr lang="en-US" dirty="0" smtClean="0"/>
              <a:t>If </a:t>
            </a:r>
            <a:r>
              <a:rPr lang="en-US" dirty="0"/>
              <a:t>two people with beta thalassemia trait (carriers) have a baby, one of three things can </a:t>
            </a:r>
            <a:r>
              <a:rPr lang="en-US" dirty="0" smtClean="0"/>
              <a:t>happen.</a:t>
            </a:r>
            <a:endParaRPr lang="en-US" dirty="0"/>
          </a:p>
          <a:p>
            <a:pPr algn="l" rtl="0"/>
            <a:r>
              <a:rPr lang="en-US" dirty="0"/>
              <a:t>1-The baby could receive two normal genes (one from each parent) and have normal blood.</a:t>
            </a:r>
          </a:p>
          <a:p>
            <a:pPr algn="l" rtl="0"/>
            <a:r>
              <a:rPr lang="en-US" dirty="0"/>
              <a:t>2-The baby can receive one normal gene from one parent and one variant gene from the other parent, and have thalassemia trait.</a:t>
            </a:r>
          </a:p>
          <a:p>
            <a:pPr algn="l" rtl="0"/>
            <a:r>
              <a:rPr lang="en-US" dirty="0"/>
              <a:t>3-The baby could receive two thalassemia genes (one from each parent and have a moderate to severe form of the disease </a:t>
            </a:r>
            <a:r>
              <a:rPr lang="en-US" b="1" dirty="0"/>
              <a:t>(</a:t>
            </a:r>
            <a:r>
              <a:rPr lang="en-US" b="1" i="1" dirty="0" err="1"/>
              <a:t>Oliveri</a:t>
            </a:r>
            <a:r>
              <a:rPr lang="en-US" b="1" i="1" dirty="0"/>
              <a:t>, 1999</a:t>
            </a:r>
            <a:r>
              <a:rPr lang="en-US" b="1" dirty="0"/>
              <a:t>).</a:t>
            </a:r>
            <a:endParaRPr lang="en-US" dirty="0"/>
          </a:p>
          <a:p>
            <a:pPr algn="l" rtl="0"/>
            <a:endParaRPr lang="ar-EG" dirty="0"/>
          </a:p>
        </p:txBody>
      </p:sp>
    </p:spTree>
    <p:extLst>
      <p:ext uri="{BB962C8B-B14F-4D97-AF65-F5344CB8AC3E}">
        <p14:creationId xmlns:p14="http://schemas.microsoft.com/office/powerpoint/2010/main" val="415185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2050" name="Picture 2" descr="beta_th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70" y="0"/>
            <a:ext cx="12271514" cy="657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26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a:xfrm>
            <a:off x="838200" y="1104900"/>
            <a:ext cx="10515600" cy="5072063"/>
          </a:xfrm>
        </p:spPr>
        <p:txBody>
          <a:bodyPr>
            <a:normAutofit fontScale="92500" lnSpcReduction="10000"/>
          </a:bodyPr>
          <a:lstStyle/>
          <a:p>
            <a:pPr marL="0" indent="0" algn="l" rtl="0">
              <a:buNone/>
            </a:pPr>
            <a:r>
              <a:rPr lang="af-ZA" dirty="0"/>
              <a:t>Beta thalassemia is inherited as an autosomal recessive disorder. The defect can be a complete absence of the beta-globin protein (ie, beta-zero thalassemia) or a severely reduced synthesis of the beta-globin protein (ie, beta-plus thalassemia). (See the image </a:t>
            </a:r>
            <a:r>
              <a:rPr lang="af-ZA" dirty="0" smtClean="0"/>
              <a:t>below.)</a:t>
            </a:r>
            <a:endParaRPr lang="ar-EG" dirty="0" smtClean="0"/>
          </a:p>
          <a:p>
            <a:pPr marL="0" indent="0" algn="l" rtl="0">
              <a:buNone/>
            </a:pPr>
            <a:r>
              <a:rPr lang="en-US" dirty="0"/>
              <a:t>the same mutations may have different clinical manifestations in different patients. The factors below are known to influence the clinical phenotype.</a:t>
            </a:r>
          </a:p>
          <a:p>
            <a:pPr algn="l" rtl="0"/>
            <a:r>
              <a:rPr lang="en-US" b="1" dirty="0"/>
              <a:t>Intracellular fetal </a:t>
            </a:r>
            <a:r>
              <a:rPr lang="en-US" b="1" dirty="0" err="1"/>
              <a:t>Hb</a:t>
            </a:r>
            <a:r>
              <a:rPr lang="en-US" b="1" dirty="0"/>
              <a:t> </a:t>
            </a:r>
            <a:r>
              <a:rPr lang="en-US" b="1" dirty="0" smtClean="0"/>
              <a:t>concentrations</a:t>
            </a:r>
            <a:r>
              <a:rPr lang="en-US" dirty="0" smtClean="0"/>
              <a:t>: Patients </a:t>
            </a:r>
            <a:r>
              <a:rPr lang="en-US" dirty="0"/>
              <a:t>with high fetal </a:t>
            </a:r>
            <a:r>
              <a:rPr lang="en-US" dirty="0" err="1"/>
              <a:t>Hb</a:t>
            </a:r>
            <a:r>
              <a:rPr lang="en-US" dirty="0"/>
              <a:t> have milder disease.</a:t>
            </a:r>
          </a:p>
          <a:p>
            <a:pPr algn="l" rtl="0"/>
            <a:r>
              <a:rPr lang="en-US" b="1" dirty="0"/>
              <a:t>Coinheritance of alpha </a:t>
            </a:r>
            <a:r>
              <a:rPr lang="en-US" b="1" dirty="0" smtClean="0"/>
              <a:t>thalassemia</a:t>
            </a:r>
            <a:r>
              <a:rPr lang="en-US" dirty="0" smtClean="0"/>
              <a:t>: Patients </a:t>
            </a:r>
            <a:r>
              <a:rPr lang="en-US" dirty="0"/>
              <a:t>with coinheritance of alpha thalassemia have a milder clinical course because they have a less severe alpha-beta chain imbalance.</a:t>
            </a:r>
          </a:p>
          <a:p>
            <a:pPr algn="l" rtl="0"/>
            <a:r>
              <a:rPr lang="en-US" b="1" dirty="0"/>
              <a:t>Coexistence of sickle cell </a:t>
            </a:r>
            <a:r>
              <a:rPr lang="en-US" b="1" dirty="0" smtClean="0"/>
              <a:t>trait</a:t>
            </a:r>
            <a:r>
              <a:rPr lang="en-US" dirty="0" smtClean="0"/>
              <a:t>: The </a:t>
            </a:r>
            <a:r>
              <a:rPr lang="en-US" dirty="0"/>
              <a:t>coexistence of sickle cell trait and beta thalassemia is a major and symptomatic </a:t>
            </a:r>
            <a:r>
              <a:rPr lang="en-US" dirty="0" err="1"/>
              <a:t>hemoglobinopathy</a:t>
            </a:r>
            <a:r>
              <a:rPr lang="en-US" dirty="0"/>
              <a:t> with most of the symptoms and complications of </a:t>
            </a:r>
            <a:r>
              <a:rPr lang="en-US" dirty="0">
                <a:hlinkClick r:id="rId2"/>
              </a:rPr>
              <a:t>sickle cell </a:t>
            </a:r>
            <a:r>
              <a:rPr lang="en-US" dirty="0" smtClean="0">
                <a:hlinkClick r:id="rId2"/>
              </a:rPr>
              <a:t>disease</a:t>
            </a:r>
            <a:endParaRPr lang="ar-EG" dirty="0"/>
          </a:p>
        </p:txBody>
      </p:sp>
    </p:spTree>
    <p:extLst>
      <p:ext uri="{BB962C8B-B14F-4D97-AF65-F5344CB8AC3E}">
        <p14:creationId xmlns:p14="http://schemas.microsoft.com/office/powerpoint/2010/main" val="42147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Content Placeholder 3"/>
          <p:cNvPicPr>
            <a:picLocks noGrp="1" noChangeAspect="1"/>
          </p:cNvPicPr>
          <p:nvPr>
            <p:ph idx="1"/>
          </p:nvPr>
        </p:nvPicPr>
        <p:blipFill>
          <a:blip r:embed="rId2"/>
          <a:stretch>
            <a:fillRect/>
          </a:stretch>
        </p:blipFill>
        <p:spPr>
          <a:xfrm>
            <a:off x="406400" y="365125"/>
            <a:ext cx="11468099" cy="6238875"/>
          </a:xfrm>
          <a:prstGeom prst="rect">
            <a:avLst/>
          </a:prstGeom>
        </p:spPr>
      </p:pic>
    </p:spTree>
    <p:extLst>
      <p:ext uri="{BB962C8B-B14F-4D97-AF65-F5344CB8AC3E}">
        <p14:creationId xmlns:p14="http://schemas.microsoft.com/office/powerpoint/2010/main" val="97718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1875"/>
          </a:xfrm>
        </p:spPr>
        <p:txBody>
          <a:bodyPr/>
          <a:lstStyle/>
          <a:p>
            <a:pPr algn="l"/>
            <a:r>
              <a:rPr lang="en-US" dirty="0"/>
              <a:t>Pathophysiology</a:t>
            </a:r>
            <a:endParaRPr lang="ar-EG" dirty="0"/>
          </a:p>
        </p:txBody>
      </p:sp>
      <p:sp>
        <p:nvSpPr>
          <p:cNvPr id="3" name="Content Placeholder 2"/>
          <p:cNvSpPr>
            <a:spLocks noGrp="1"/>
          </p:cNvSpPr>
          <p:nvPr>
            <p:ph idx="1"/>
          </p:nvPr>
        </p:nvSpPr>
        <p:spPr>
          <a:xfrm>
            <a:off x="838200" y="1257300"/>
            <a:ext cx="10515600" cy="4919663"/>
          </a:xfrm>
        </p:spPr>
        <p:txBody>
          <a:bodyPr>
            <a:normAutofit fontScale="85000" lnSpcReduction="20000"/>
          </a:bodyPr>
          <a:lstStyle/>
          <a:p>
            <a:pPr marL="0" indent="0" algn="l" rtl="0">
              <a:buNone/>
            </a:pPr>
            <a:r>
              <a:rPr lang="en-US" dirty="0" smtClean="0"/>
              <a:t> The molecular defects in β thalassemia result in absent or reduced β chain production .Alpha chain synthesis is unaffected and hence there is imbalanced globin chain production leading to an excess of α chains. In the absence of their partners, they are unstable and precipitate in the red cell precursors, giving rise to large intracellular inclusions, which interfere with red cell maturation. Hence, there is a variable degree of intramedullary destruction of red cell precursors (i.e. ineffective erythropoiesis). </a:t>
            </a:r>
          </a:p>
          <a:p>
            <a:pPr marL="0" indent="0" algn="l" rtl="0">
              <a:buNone/>
            </a:pPr>
            <a:r>
              <a:rPr lang="en-US" dirty="0" smtClean="0"/>
              <a:t>Those red cells that mature and enter the circulation contain α chain inclusion, which interfere with their passage through the microcirculation, particularly in the spleen. These cells, which show a variety of abnormalities of membrane structure and permeability, are prematurely destroyed and thus the anemia of β thalassemia results from both ineffective erythropoiesis and a shortened cell survival.</a:t>
            </a:r>
          </a:p>
          <a:p>
            <a:pPr marL="0" indent="0" algn="l" rtl="0">
              <a:buNone/>
            </a:pPr>
            <a:r>
              <a:rPr lang="en-US" dirty="0" smtClean="0"/>
              <a:t> The anemia acts as a stimulus to erythropoietin production and this causes expansion of the bone marrow, which may lead to serious deformities of the skull and long bones. Because the spleen is being constantly bombarded with abnormal red cells, it hypertrophies (Victor et al., 1999).</a:t>
            </a:r>
            <a:endParaRPr lang="ar-EG" dirty="0"/>
          </a:p>
        </p:txBody>
      </p:sp>
    </p:spTree>
    <p:extLst>
      <p:ext uri="{BB962C8B-B14F-4D97-AF65-F5344CB8AC3E}">
        <p14:creationId xmlns:p14="http://schemas.microsoft.com/office/powerpoint/2010/main" val="189420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alpha thalassemia</a:t>
            </a:r>
            <a:endParaRPr lang="ar-EG" dirty="0"/>
          </a:p>
        </p:txBody>
      </p:sp>
      <p:sp>
        <p:nvSpPr>
          <p:cNvPr id="3" name="Content Placeholder 2"/>
          <p:cNvSpPr>
            <a:spLocks noGrp="1"/>
          </p:cNvSpPr>
          <p:nvPr>
            <p:ph idx="1"/>
          </p:nvPr>
        </p:nvSpPr>
        <p:spPr/>
        <p:txBody>
          <a:bodyPr>
            <a:normAutofit fontScale="92500" lnSpcReduction="10000"/>
          </a:bodyPr>
          <a:lstStyle/>
          <a:p>
            <a:pPr algn="l" rtl="0"/>
            <a:r>
              <a:rPr lang="en-US" dirty="0" smtClean="0"/>
              <a:t> The pathophysiology of alpha thalassemia is different to that of beta thalassemia .A deficiency of α chain leads to the production of excess chains or β chains , which form </a:t>
            </a:r>
            <a:r>
              <a:rPr lang="en-US" dirty="0" err="1" smtClean="0"/>
              <a:t>Hb</a:t>
            </a:r>
            <a:r>
              <a:rPr lang="en-US" dirty="0" smtClean="0"/>
              <a:t> Bart's and </a:t>
            </a:r>
            <a:r>
              <a:rPr lang="en-US" dirty="0" err="1" smtClean="0"/>
              <a:t>Hb</a:t>
            </a:r>
            <a:r>
              <a:rPr lang="en-US" dirty="0" smtClean="0"/>
              <a:t> H respectively . These soluble tetramers do not precipitate in the bone marrow and hence erythropoiesis is more effective than in β thalassemia. </a:t>
            </a:r>
          </a:p>
          <a:p>
            <a:pPr algn="l" rtl="0"/>
            <a:r>
              <a:rPr lang="en-US" dirty="0" smtClean="0"/>
              <a:t>However, </a:t>
            </a:r>
            <a:r>
              <a:rPr lang="en-US" dirty="0" err="1" smtClean="0"/>
              <a:t>Hb</a:t>
            </a:r>
            <a:r>
              <a:rPr lang="en-US" dirty="0" smtClean="0"/>
              <a:t> H is unstable and precipitates in red cells as they age. The inclusion bodies produced in this way are trapped in the spleen and other parts of the microcirculation leading to shortened red cell survival. Furthermore, both </a:t>
            </a:r>
            <a:r>
              <a:rPr lang="en-US" dirty="0" err="1" smtClean="0"/>
              <a:t>Hb</a:t>
            </a:r>
            <a:r>
              <a:rPr lang="en-US" dirty="0" smtClean="0"/>
              <a:t> </a:t>
            </a:r>
            <a:r>
              <a:rPr lang="en-US" dirty="0" err="1" smtClean="0"/>
              <a:t>Barts</a:t>
            </a:r>
            <a:r>
              <a:rPr lang="en-US" dirty="0" smtClean="0"/>
              <a:t> and </a:t>
            </a:r>
            <a:r>
              <a:rPr lang="en-US" dirty="0" err="1" smtClean="0"/>
              <a:t>Hb</a:t>
            </a:r>
            <a:r>
              <a:rPr lang="en-US" dirty="0" smtClean="0"/>
              <a:t> H have a very high oxygen affinity; because they have no α chains, there is no </a:t>
            </a:r>
            <a:r>
              <a:rPr lang="en-US" dirty="0" err="1" smtClean="0"/>
              <a:t>haem-haem</a:t>
            </a:r>
            <a:r>
              <a:rPr lang="en-US" dirty="0" smtClean="0"/>
              <a:t> interaction and their oxygen dissociation curves resemble myoglobin (Victor et al., 1999). There are four subtypes of alpha thalassemia that range from mild to sever in their effect on the body (Cohen et al., 2004).</a:t>
            </a:r>
            <a:endParaRPr lang="ar-EG" dirty="0"/>
          </a:p>
        </p:txBody>
      </p:sp>
    </p:spTree>
    <p:extLst>
      <p:ext uri="{BB962C8B-B14F-4D97-AF65-F5344CB8AC3E}">
        <p14:creationId xmlns:p14="http://schemas.microsoft.com/office/powerpoint/2010/main" val="103017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Content Placeholder 3"/>
          <p:cNvPicPr>
            <a:picLocks noGrp="1" noChangeAspect="1"/>
          </p:cNvPicPr>
          <p:nvPr>
            <p:ph idx="1"/>
          </p:nvPr>
        </p:nvPicPr>
        <p:blipFill>
          <a:blip r:embed="rId2"/>
          <a:stretch>
            <a:fillRect/>
          </a:stretch>
        </p:blipFill>
        <p:spPr>
          <a:xfrm>
            <a:off x="317500" y="469900"/>
            <a:ext cx="11582399" cy="6197600"/>
          </a:xfrm>
          <a:prstGeom prst="rect">
            <a:avLst/>
          </a:prstGeom>
        </p:spPr>
      </p:pic>
    </p:spTree>
    <p:extLst>
      <p:ext uri="{BB962C8B-B14F-4D97-AF65-F5344CB8AC3E}">
        <p14:creationId xmlns:p14="http://schemas.microsoft.com/office/powerpoint/2010/main" val="230439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275"/>
          </a:xfrm>
        </p:spPr>
        <p:txBody>
          <a:bodyPr>
            <a:normAutofit fontScale="90000"/>
          </a:bodyPr>
          <a:lstStyle/>
          <a:p>
            <a:endParaRPr lang="ar-EG" dirty="0"/>
          </a:p>
        </p:txBody>
      </p:sp>
      <p:sp>
        <p:nvSpPr>
          <p:cNvPr id="3" name="Content Placeholder 2"/>
          <p:cNvSpPr>
            <a:spLocks noGrp="1"/>
          </p:cNvSpPr>
          <p:nvPr>
            <p:ph idx="1"/>
          </p:nvPr>
        </p:nvSpPr>
        <p:spPr>
          <a:xfrm>
            <a:off x="812800" y="787400"/>
            <a:ext cx="10515600" cy="5427663"/>
          </a:xfrm>
        </p:spPr>
        <p:txBody>
          <a:bodyPr>
            <a:normAutofit fontScale="25000" lnSpcReduction="20000"/>
          </a:bodyPr>
          <a:lstStyle/>
          <a:p>
            <a:pPr marL="0" indent="0" algn="l" rtl="0">
              <a:buNone/>
            </a:pPr>
            <a:r>
              <a:rPr lang="en-US" dirty="0" smtClean="0"/>
              <a:t>(</a:t>
            </a:r>
            <a:r>
              <a:rPr lang="en-US" sz="8000" dirty="0"/>
              <a:t>1)Silent carrier state </a:t>
            </a:r>
          </a:p>
          <a:p>
            <a:pPr marL="0" indent="0" algn="l" rtl="0">
              <a:buNone/>
            </a:pPr>
            <a:r>
              <a:rPr lang="en-US" sz="8000" dirty="0"/>
              <a:t>This is the one-gene deletion. generally causes no symptoms or signs of anemia and will not need treatment it is difficult to identify α </a:t>
            </a:r>
            <a:r>
              <a:rPr lang="en-US" sz="8000" dirty="0" err="1"/>
              <a:t>thalasemia</a:t>
            </a:r>
            <a:r>
              <a:rPr lang="en-US" sz="8000" dirty="0"/>
              <a:t> silent carrier state by standard </a:t>
            </a:r>
            <a:r>
              <a:rPr lang="en-US" sz="8000" dirty="0" err="1"/>
              <a:t>haematological</a:t>
            </a:r>
            <a:r>
              <a:rPr lang="en-US" sz="8000" dirty="0"/>
              <a:t> studies. They are detected only by DNA Studies.</a:t>
            </a:r>
          </a:p>
          <a:p>
            <a:pPr marL="0" indent="0" algn="l" rtl="0">
              <a:buNone/>
            </a:pPr>
            <a:r>
              <a:rPr lang="en-US" sz="8000" dirty="0"/>
              <a:t>(2) Alpha Thalassemia Trait </a:t>
            </a:r>
          </a:p>
          <a:p>
            <a:pPr marL="0" indent="0" algn="l" rtl="0">
              <a:buNone/>
            </a:pPr>
            <a:r>
              <a:rPr lang="en-US" sz="8000" dirty="0"/>
              <a:t>These patients have lost two alpha globin genes. Patients with this condition have small red cells and a mild anemia but they do not have clear symptoms. </a:t>
            </a:r>
          </a:p>
          <a:p>
            <a:pPr marL="0" indent="0" algn="l" rtl="0">
              <a:buNone/>
            </a:pPr>
            <a:r>
              <a:rPr lang="en-US" sz="8000" dirty="0"/>
              <a:t>(3) Alpha Thalassemia </a:t>
            </a:r>
            <a:r>
              <a:rPr lang="en-US" sz="8000" dirty="0" err="1"/>
              <a:t>Intermedia</a:t>
            </a:r>
            <a:r>
              <a:rPr lang="en-US" sz="8000" dirty="0"/>
              <a:t> </a:t>
            </a:r>
          </a:p>
          <a:p>
            <a:pPr marL="0" indent="0" algn="l" rtl="0">
              <a:buNone/>
            </a:pPr>
            <a:r>
              <a:rPr lang="en-US" sz="8000" dirty="0"/>
              <a:t>Also known as hemoglobin H disease . These patients have lost three alpha globin genes. Patients with this condition have a severe anemia, and often require blood transfusions to survive. Infants born with alpha thalassemia </a:t>
            </a:r>
            <a:r>
              <a:rPr lang="en-US" sz="8000" dirty="0" err="1"/>
              <a:t>intermedia</a:t>
            </a:r>
            <a:r>
              <a:rPr lang="en-US" sz="8000" dirty="0"/>
              <a:t> appear normal at birth but often develop anemia and splenomegaly by the end of their first year. </a:t>
            </a:r>
            <a:r>
              <a:rPr lang="en-US" sz="8000" dirty="0" smtClean="0"/>
              <a:t>Due </a:t>
            </a:r>
            <a:r>
              <a:rPr lang="en-US" sz="8000" dirty="0"/>
              <a:t>to the hemolytic nature of this anemia, there may be an increase in respiratory infections, leg ulcers and gallstones. Skeletal changes are not commonly seen in hemoglobin H disease. The severe imbalance between the alpha chain production (now powered by one gene, instead of four) and beta chain production (which is normal) causes an accumulation of beta chains inside the red blood cells. Normally, beta chains pair only with alpha </a:t>
            </a:r>
            <a:r>
              <a:rPr lang="en-US" sz="8000" dirty="0" smtClean="0"/>
              <a:t>chains, </a:t>
            </a:r>
            <a:r>
              <a:rPr lang="en-US" sz="8000" dirty="0"/>
              <a:t>however, beta chains begin to associate in groups of four, producing abnormal hemoglobin, called "hemoglobin H". Hemoglobin H has two problems. First it does not carry oxygen properly, making it functionally useless to the cell. Second, hemoglobin H protein damages the membrane that surrounds the red cell, accelerating cell destruction. Untreated, most patients die in childhood or early adolescence.</a:t>
            </a:r>
          </a:p>
          <a:p>
            <a:pPr marL="0" indent="0" algn="l" rtl="0">
              <a:buNone/>
            </a:pPr>
            <a:r>
              <a:rPr lang="en-US" sz="8000" dirty="0"/>
              <a:t> (4)Alpha Thalassemia Major</a:t>
            </a:r>
          </a:p>
          <a:p>
            <a:pPr marL="0" indent="0" algn="l" rtl="0">
              <a:buNone/>
            </a:pPr>
            <a:r>
              <a:rPr lang="en-US" sz="8000" dirty="0"/>
              <a:t> Also known as </a:t>
            </a:r>
            <a:r>
              <a:rPr lang="en-US" sz="8000" dirty="0" err="1"/>
              <a:t>hydrops</a:t>
            </a:r>
            <a:r>
              <a:rPr lang="en-US" sz="8000" dirty="0"/>
              <a:t> </a:t>
            </a:r>
            <a:r>
              <a:rPr lang="en-US" sz="8000" dirty="0" err="1"/>
              <a:t>fetalis</a:t>
            </a:r>
            <a:r>
              <a:rPr lang="en-US" sz="8000" dirty="0"/>
              <a:t>. In this condition, there are no alpha genes in the individual's DNA, which causes four gamma </a:t>
            </a:r>
            <a:r>
              <a:rPr lang="en-US" sz="8000" dirty="0" err="1"/>
              <a:t>globins</a:t>
            </a:r>
            <a:r>
              <a:rPr lang="en-US" sz="8000" dirty="0"/>
              <a:t> produced by the.</a:t>
            </a:r>
            <a:endParaRPr lang="ar-EG" sz="8000" dirty="0"/>
          </a:p>
        </p:txBody>
      </p:sp>
    </p:spTree>
    <p:extLst>
      <p:ext uri="{BB962C8B-B14F-4D97-AF65-F5344CB8AC3E}">
        <p14:creationId xmlns:p14="http://schemas.microsoft.com/office/powerpoint/2010/main" val="2012276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Alpha thalassemia variant</a:t>
            </a:r>
            <a:endParaRPr lang="ar-EG" dirty="0"/>
          </a:p>
        </p:txBody>
      </p:sp>
      <p:sp>
        <p:nvSpPr>
          <p:cNvPr id="3" name="Content Placeholder 2"/>
          <p:cNvSpPr>
            <a:spLocks noGrp="1"/>
          </p:cNvSpPr>
          <p:nvPr>
            <p:ph idx="1"/>
          </p:nvPr>
        </p:nvSpPr>
        <p:spPr/>
        <p:txBody>
          <a:bodyPr/>
          <a:lstStyle/>
          <a:p>
            <a:pPr algn="l" rtl="0"/>
            <a:r>
              <a:rPr lang="en-US" i="1" dirty="0"/>
              <a:t>Age-related demographics</a:t>
            </a:r>
          </a:p>
          <a:p>
            <a:pPr marL="0" indent="0" algn="l" rtl="0">
              <a:buNone/>
            </a:pPr>
            <a:r>
              <a:rPr lang="en-US" dirty="0"/>
              <a:t>Abnormalities of alpha-globin chains are genetic, and individuals are born with the disorder.</a:t>
            </a:r>
            <a:r>
              <a:rPr lang="en-US" baseline="30000" dirty="0"/>
              <a:t>  </a:t>
            </a:r>
            <a:r>
              <a:rPr lang="en-US" dirty="0"/>
              <a:t>The exception to this rule is patients with alpha thalassemia </a:t>
            </a:r>
            <a:r>
              <a:rPr lang="en-US" dirty="0" err="1"/>
              <a:t>myelodysplastic</a:t>
            </a:r>
            <a:r>
              <a:rPr lang="en-US" dirty="0"/>
              <a:t> syndrome (ATMDS), who are usually elderly, with a mean age of 68 years at diagnosis.</a:t>
            </a:r>
          </a:p>
          <a:p>
            <a:pPr algn="l" rtl="0"/>
            <a:r>
              <a:rPr lang="en-US" dirty="0"/>
              <a:t>Sex-related demographics</a:t>
            </a:r>
          </a:p>
          <a:p>
            <a:pPr marL="0" indent="0" algn="l" rtl="0">
              <a:buNone/>
            </a:pPr>
            <a:r>
              <a:rPr lang="en-US" dirty="0"/>
              <a:t>In general, males and females are equally affected. However, there is a type of alpha thalassemia that is associated with mental retardation and affects only males. This condition is referred to as alpha thalassemia mental retardation-X syndrome (ATR-X).</a:t>
            </a:r>
          </a:p>
          <a:p>
            <a:pPr algn="l" rtl="0"/>
            <a:endParaRPr lang="ar-EG" dirty="0"/>
          </a:p>
        </p:txBody>
      </p:sp>
    </p:spTree>
    <p:extLst>
      <p:ext uri="{BB962C8B-B14F-4D97-AF65-F5344CB8AC3E}">
        <p14:creationId xmlns:p14="http://schemas.microsoft.com/office/powerpoint/2010/main" val="1649509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i="1" dirty="0"/>
              <a:t>Clinical Manifestations and complications of Thalassemia </a:t>
            </a:r>
            <a:r>
              <a:rPr lang="en-US" sz="2800" dirty="0"/>
              <a:t/>
            </a:r>
            <a:br>
              <a:rPr lang="en-US" sz="2800" dirty="0"/>
            </a:br>
            <a:endParaRPr lang="ar-EG" sz="2800" dirty="0"/>
          </a:p>
        </p:txBody>
      </p:sp>
      <p:sp>
        <p:nvSpPr>
          <p:cNvPr id="3" name="Content Placeholder 2"/>
          <p:cNvSpPr>
            <a:spLocks noGrp="1"/>
          </p:cNvSpPr>
          <p:nvPr>
            <p:ph idx="1"/>
          </p:nvPr>
        </p:nvSpPr>
        <p:spPr/>
        <p:txBody>
          <a:bodyPr>
            <a:normAutofit fontScale="85000" lnSpcReduction="20000"/>
          </a:bodyPr>
          <a:lstStyle/>
          <a:p>
            <a:pPr marL="0" indent="0" algn="l" rtl="0">
              <a:buNone/>
            </a:pPr>
            <a:r>
              <a:rPr lang="en-US" b="1" dirty="0"/>
              <a:t>Skeletal Changes</a:t>
            </a:r>
            <a:r>
              <a:rPr lang="en-US" b="1" dirty="0" smtClean="0"/>
              <a:t>:</a:t>
            </a:r>
            <a:endParaRPr lang="ar-EG" b="1" dirty="0"/>
          </a:p>
          <a:p>
            <a:pPr algn="l" rtl="0"/>
            <a:r>
              <a:rPr lang="en-US" dirty="0" smtClean="0"/>
              <a:t>The </a:t>
            </a:r>
            <a:r>
              <a:rPr lang="en-US" dirty="0"/>
              <a:t>earliest changes appear in the hands and </a:t>
            </a:r>
            <a:r>
              <a:rPr lang="en-US" dirty="0" smtClean="0"/>
              <a:t>feet.</a:t>
            </a:r>
          </a:p>
          <a:p>
            <a:pPr algn="l" rtl="0"/>
            <a:r>
              <a:rPr lang="en-US" dirty="0" smtClean="0"/>
              <a:t>Typical </a:t>
            </a:r>
            <a:r>
              <a:rPr lang="en-US" dirty="0"/>
              <a:t>bone changes result in characteristic </a:t>
            </a:r>
            <a:r>
              <a:rPr lang="en-US" dirty="0" err="1"/>
              <a:t>thalassemic</a:t>
            </a:r>
            <a:r>
              <a:rPr lang="en-US" dirty="0"/>
              <a:t> </a:t>
            </a:r>
            <a:r>
              <a:rPr lang="en-US" dirty="0" smtClean="0"/>
              <a:t>face</a:t>
            </a:r>
          </a:p>
          <a:p>
            <a:pPr algn="l" rtl="0"/>
            <a:r>
              <a:rPr lang="en-US" dirty="0"/>
              <a:t>T</a:t>
            </a:r>
            <a:r>
              <a:rPr lang="en-US" dirty="0" smtClean="0"/>
              <a:t>hinning </a:t>
            </a:r>
            <a:r>
              <a:rPr lang="en-US" dirty="0"/>
              <a:t>of long bones and joint </a:t>
            </a:r>
            <a:r>
              <a:rPr lang="en-US" dirty="0" smtClean="0"/>
              <a:t>deformities</a:t>
            </a:r>
          </a:p>
          <a:p>
            <a:pPr algn="l" rtl="0"/>
            <a:r>
              <a:rPr lang="en-US" dirty="0"/>
              <a:t>occasionally masses of </a:t>
            </a:r>
            <a:r>
              <a:rPr lang="en-US" dirty="0" err="1"/>
              <a:t>extramedullary</a:t>
            </a:r>
            <a:r>
              <a:rPr lang="en-US" dirty="0"/>
              <a:t> hematopoiesis mostly in the </a:t>
            </a:r>
            <a:r>
              <a:rPr lang="en-US" dirty="0" err="1"/>
              <a:t>paraspinal</a:t>
            </a:r>
            <a:r>
              <a:rPr lang="en-US" dirty="0"/>
              <a:t> area develop, resulting in spinal cord compression and neurological </a:t>
            </a:r>
            <a:r>
              <a:rPr lang="en-US" dirty="0" err="1" smtClean="0"/>
              <a:t>symtoms</a:t>
            </a:r>
            <a:endParaRPr lang="en-US" dirty="0" smtClean="0"/>
          </a:p>
          <a:p>
            <a:pPr marL="0" indent="0" algn="l" rtl="0">
              <a:buNone/>
            </a:pPr>
            <a:r>
              <a:rPr lang="en-US" dirty="0"/>
              <a:t>These manifestations are uncommon in developed countries where transfusion therapy is initiated early in life, "turning off the marrow and evading the continuous marrow </a:t>
            </a:r>
            <a:r>
              <a:rPr lang="en-US" dirty="0" smtClean="0"/>
              <a:t>expansion. </a:t>
            </a:r>
            <a:r>
              <a:rPr lang="en-US" dirty="0"/>
              <a:t>The disease only present a problem when the effect of iron overload resulting from ineffective </a:t>
            </a:r>
            <a:r>
              <a:rPr lang="en-US" dirty="0" err="1"/>
              <a:t>erythropoisis</a:t>
            </a:r>
            <a:r>
              <a:rPr lang="en-US" dirty="0"/>
              <a:t> and from repeated blood transfusion- become apparent at the end of the first decade </a:t>
            </a:r>
            <a:endParaRPr lang="en-US" dirty="0" smtClean="0"/>
          </a:p>
          <a:p>
            <a:pPr marL="0" indent="0" algn="l">
              <a:buNone/>
            </a:pPr>
            <a:endParaRPr lang="en-US" dirty="0" smtClean="0"/>
          </a:p>
          <a:p>
            <a:pPr marL="0" indent="0">
              <a:buNone/>
            </a:pPr>
            <a:r>
              <a:rPr lang="en-US" dirty="0" smtClean="0"/>
              <a:t> </a:t>
            </a:r>
            <a:endParaRPr lang="ar-EG" dirty="0"/>
          </a:p>
        </p:txBody>
      </p:sp>
    </p:spTree>
    <p:extLst>
      <p:ext uri="{BB962C8B-B14F-4D97-AF65-F5344CB8AC3E}">
        <p14:creationId xmlns:p14="http://schemas.microsoft.com/office/powerpoint/2010/main" val="2660810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47357"/>
          </a:xfrm>
        </p:spPr>
        <p:txBody>
          <a:bodyPr>
            <a:normAutofit fontScale="90000"/>
          </a:bodyPr>
          <a:lstStyle/>
          <a:p>
            <a:r>
              <a:rPr lang="en-US" b="1" i="1" dirty="0" smtClean="0"/>
              <a:t>History</a:t>
            </a:r>
            <a:r>
              <a:rPr lang="en-US" dirty="0" smtClean="0"/>
              <a:t/>
            </a:r>
            <a:br>
              <a:rPr lang="en-US" dirty="0" smtClean="0"/>
            </a:br>
            <a:endParaRPr lang="ar-EG" dirty="0"/>
          </a:p>
        </p:txBody>
      </p:sp>
      <p:sp>
        <p:nvSpPr>
          <p:cNvPr id="3" name="Subtitle 2"/>
          <p:cNvSpPr>
            <a:spLocks noGrp="1"/>
          </p:cNvSpPr>
          <p:nvPr>
            <p:ph type="subTitle" idx="1"/>
          </p:nvPr>
        </p:nvSpPr>
        <p:spPr>
          <a:xfrm>
            <a:off x="1524000" y="1569720"/>
            <a:ext cx="9144000" cy="3688080"/>
          </a:xfrm>
        </p:spPr>
        <p:txBody>
          <a:bodyPr>
            <a:normAutofit/>
          </a:bodyPr>
          <a:lstStyle/>
          <a:p>
            <a:pPr rtl="0"/>
            <a:r>
              <a:rPr lang="en-US" b="1" i="1" dirty="0" smtClean="0"/>
              <a:t>Thomas </a:t>
            </a:r>
            <a:r>
              <a:rPr lang="en-US" b="1" i="1" dirty="0"/>
              <a:t>Cooley and Pearl Lee </a:t>
            </a:r>
            <a:r>
              <a:rPr lang="en-US" dirty="0"/>
              <a:t>described a form of severe anemia, occurring in children of Italian origin and associated with splenomegaly and characteristic bone changes </a:t>
            </a:r>
            <a:r>
              <a:rPr lang="en-US" b="1" i="1" dirty="0"/>
              <a:t>(</a:t>
            </a:r>
            <a:r>
              <a:rPr lang="en-US" b="1" i="1" dirty="0" err="1"/>
              <a:t>Olivieri</a:t>
            </a:r>
            <a:r>
              <a:rPr lang="en-US" b="1" i="1" dirty="0"/>
              <a:t>, 1999).</a:t>
            </a:r>
            <a:endParaRPr lang="en-US" dirty="0"/>
          </a:p>
          <a:p>
            <a:pPr rtl="0"/>
            <a:r>
              <a:rPr lang="en-US" dirty="0"/>
              <a:t> </a:t>
            </a:r>
          </a:p>
          <a:p>
            <a:pPr rtl="0"/>
            <a:r>
              <a:rPr lang="en-US" dirty="0"/>
              <a:t>        The term thalassemia is derived from a Greek term that, roughly, means “</a:t>
            </a:r>
            <a:r>
              <a:rPr lang="en-US" b="1" dirty="0"/>
              <a:t>the anemia of the sea"</a:t>
            </a:r>
            <a:r>
              <a:rPr lang="en-US" i="1" dirty="0"/>
              <a:t>. </a:t>
            </a:r>
            <a:r>
              <a:rPr lang="en-US" dirty="0"/>
              <a:t>The word thalassemia comes from the Greek "</a:t>
            </a:r>
            <a:r>
              <a:rPr lang="en-US" b="1" dirty="0" err="1"/>
              <a:t>thalassa</a:t>
            </a:r>
            <a:r>
              <a:rPr lang="en-US" b="1" dirty="0"/>
              <a:t>", </a:t>
            </a:r>
            <a:r>
              <a:rPr lang="en-US" dirty="0"/>
              <a:t>sea referring to the Mediterranean Sea and </a:t>
            </a:r>
            <a:r>
              <a:rPr lang="en-US" b="1" dirty="0"/>
              <a:t>"</a:t>
            </a:r>
            <a:r>
              <a:rPr lang="en-US" b="1" dirty="0" err="1"/>
              <a:t>haima</a:t>
            </a:r>
            <a:r>
              <a:rPr lang="en-US" b="1" dirty="0"/>
              <a:t>" </a:t>
            </a:r>
            <a:r>
              <a:rPr lang="en-US" dirty="0"/>
              <a:t>which means anemia </a:t>
            </a:r>
            <a:r>
              <a:rPr lang="en-US" b="1" i="1" dirty="0"/>
              <a:t>(David P.  et  al,  2001)</a:t>
            </a:r>
            <a:r>
              <a:rPr lang="en-US" i="1" dirty="0"/>
              <a:t>.</a:t>
            </a:r>
            <a:endParaRPr lang="en-US" dirty="0"/>
          </a:p>
          <a:p>
            <a:endParaRPr lang="ar-EG" dirty="0"/>
          </a:p>
        </p:txBody>
      </p:sp>
    </p:spTree>
    <p:extLst>
      <p:ext uri="{BB962C8B-B14F-4D97-AF65-F5344CB8AC3E}">
        <p14:creationId xmlns:p14="http://schemas.microsoft.com/office/powerpoint/2010/main" val="1978619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a:xfrm>
            <a:off x="6986587" y="5340627"/>
            <a:ext cx="10515600" cy="8584480"/>
          </a:xfrm>
        </p:spPr>
        <p:txBody>
          <a:bodyPr/>
          <a:lstStyle/>
          <a:p>
            <a:endParaRPr lang="ar-E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365125"/>
            <a:ext cx="3486150"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652463"/>
            <a:ext cx="39243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3967162"/>
            <a:ext cx="39624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62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828675"/>
            <a:ext cx="10515600" cy="1325563"/>
          </a:xfrm>
        </p:spPr>
        <p:txBody>
          <a:bodyPr/>
          <a:lstStyle/>
          <a:p>
            <a:endParaRPr lang="ar-EG" dirty="0"/>
          </a:p>
        </p:txBody>
      </p:sp>
      <p:sp>
        <p:nvSpPr>
          <p:cNvPr id="3" name="Content Placeholder 2"/>
          <p:cNvSpPr>
            <a:spLocks noGrp="1"/>
          </p:cNvSpPr>
          <p:nvPr>
            <p:ph idx="1"/>
          </p:nvPr>
        </p:nvSpPr>
        <p:spPr>
          <a:xfrm>
            <a:off x="838200" y="496888"/>
            <a:ext cx="10515600" cy="5680075"/>
          </a:xfrm>
        </p:spPr>
        <p:txBody>
          <a:bodyPr/>
          <a:lstStyle/>
          <a:p>
            <a:pPr algn="l" rtl="0"/>
            <a:r>
              <a:rPr lang="en-US" dirty="0"/>
              <a:t> Bone complications affect most adult patients and seem to occur despite adequate transfusion or chelation status. </a:t>
            </a:r>
            <a:endParaRPr lang="en-US" dirty="0" smtClean="0"/>
          </a:p>
          <a:p>
            <a:pPr algn="l" rtl="0"/>
            <a:r>
              <a:rPr lang="en-US" dirty="0" smtClean="0"/>
              <a:t>Osteopenia </a:t>
            </a:r>
            <a:r>
              <a:rPr lang="en-US" dirty="0"/>
              <a:t>and osteoporosis are the most prevalent complications, occurring in more than 90% of patients with thalassemia </a:t>
            </a:r>
            <a:r>
              <a:rPr lang="en-US" dirty="0" smtClean="0"/>
              <a:t>major</a:t>
            </a:r>
          </a:p>
          <a:p>
            <a:pPr algn="l" rtl="0">
              <a:buFont typeface="Wingdings" panose="05000000000000000000" pitchFamily="2" charset="2"/>
              <a:buChar char="Ø"/>
            </a:pPr>
            <a:r>
              <a:rPr lang="en-US" dirty="0"/>
              <a:t>Bone marrow expansion due to ineffective </a:t>
            </a:r>
            <a:r>
              <a:rPr lang="en-US" dirty="0" smtClean="0"/>
              <a:t>erythropoiesis</a:t>
            </a:r>
          </a:p>
          <a:p>
            <a:pPr algn="l" rtl="0">
              <a:buFont typeface="Wingdings" panose="05000000000000000000" pitchFamily="2" charset="2"/>
              <a:buChar char="Ø"/>
            </a:pPr>
            <a:r>
              <a:rPr lang="en-US" dirty="0" smtClean="0"/>
              <a:t>endocrine dysfunction </a:t>
            </a:r>
          </a:p>
          <a:p>
            <a:pPr algn="l" rtl="0">
              <a:buFont typeface="Wingdings" panose="05000000000000000000" pitchFamily="2" charset="2"/>
              <a:buChar char="Ø"/>
            </a:pPr>
            <a:r>
              <a:rPr lang="en-US" dirty="0" smtClean="0"/>
              <a:t>complications </a:t>
            </a:r>
            <a:r>
              <a:rPr lang="en-US" dirty="0"/>
              <a:t>of treatment </a:t>
            </a:r>
            <a:endParaRPr lang="en-US" dirty="0" smtClean="0"/>
          </a:p>
          <a:p>
            <a:pPr algn="l" rtl="0">
              <a:buFont typeface="Wingdings" panose="05000000000000000000" pitchFamily="2" charset="2"/>
              <a:buChar char="Ø"/>
            </a:pPr>
            <a:r>
              <a:rPr lang="en-US" dirty="0" smtClean="0"/>
              <a:t>Direct </a:t>
            </a:r>
            <a:r>
              <a:rPr lang="en-US" dirty="0"/>
              <a:t>iron toxicity on </a:t>
            </a:r>
            <a:r>
              <a:rPr lang="en-US" dirty="0" smtClean="0"/>
              <a:t>osteoblasts</a:t>
            </a:r>
          </a:p>
          <a:p>
            <a:pPr algn="l" rtl="0">
              <a:buFont typeface="Wingdings" panose="05000000000000000000" pitchFamily="2" charset="2"/>
              <a:buChar char="Ø"/>
            </a:pPr>
            <a:r>
              <a:rPr lang="en-US" dirty="0"/>
              <a:t>liver disease </a:t>
            </a:r>
            <a:endParaRPr lang="ar-EG" dirty="0"/>
          </a:p>
        </p:txBody>
      </p:sp>
    </p:spTree>
    <p:extLst>
      <p:ext uri="{BB962C8B-B14F-4D97-AF65-F5344CB8AC3E}">
        <p14:creationId xmlns:p14="http://schemas.microsoft.com/office/powerpoint/2010/main" val="258690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a:xfrm>
            <a:off x="838200" y="660400"/>
            <a:ext cx="10515600" cy="5516563"/>
          </a:xfrm>
        </p:spPr>
        <p:txBody>
          <a:bodyPr>
            <a:normAutofit fontScale="85000" lnSpcReduction="20000"/>
          </a:bodyPr>
          <a:lstStyle/>
          <a:p>
            <a:pPr algn="l" rtl="0"/>
            <a:r>
              <a:rPr lang="en-US" dirty="0" smtClean="0"/>
              <a:t> The gold key in the management of osteoporosis in patients with TM, in whom, loss of bone mass starts early, is prevention. </a:t>
            </a:r>
          </a:p>
          <a:p>
            <a:pPr algn="l" rtl="0"/>
            <a:r>
              <a:rPr lang="en-US" dirty="0" smtClean="0"/>
              <a:t>Treatment of anemia with regular transfusions and the management of iron overload </a:t>
            </a:r>
          </a:p>
          <a:p>
            <a:pPr algn="l" rtl="0"/>
            <a:r>
              <a:rPr lang="en-US" dirty="0" smtClean="0"/>
              <a:t>lifestyle measures should be encouraged such as physical activity and smoking quitting.</a:t>
            </a:r>
          </a:p>
          <a:p>
            <a:pPr algn="l" rtl="0"/>
            <a:r>
              <a:rPr lang="en-US" dirty="0" smtClean="0"/>
              <a:t>Adequate calcium and vitamin D intake during skeletal development can increase bone mass in adult life </a:t>
            </a:r>
          </a:p>
          <a:p>
            <a:pPr algn="l" rtl="0"/>
            <a:r>
              <a:rPr lang="en-US" dirty="0" smtClean="0"/>
              <a:t>Early recognition and  management  of endocrine  complications of </a:t>
            </a:r>
            <a:r>
              <a:rPr lang="en-US" dirty="0" err="1" smtClean="0"/>
              <a:t>thalassaemia</a:t>
            </a:r>
            <a:r>
              <a:rPr lang="en-US" dirty="0" smtClean="0"/>
              <a:t> </a:t>
            </a:r>
          </a:p>
          <a:p>
            <a:pPr algn="l" rtl="0"/>
            <a:r>
              <a:rPr lang="en-US" dirty="0" smtClean="0"/>
              <a:t>Induction of puberty at a proper age and  treatment  of </a:t>
            </a:r>
            <a:r>
              <a:rPr lang="en-US" dirty="0" err="1" smtClean="0"/>
              <a:t>hypogonadism</a:t>
            </a:r>
            <a:r>
              <a:rPr lang="en-US" dirty="0" smtClean="0"/>
              <a:t>  with HRT seem to be the most eﬀective ways for preventing osteoporosis and other  bone  deformities  in  </a:t>
            </a:r>
            <a:r>
              <a:rPr lang="en-US" dirty="0" err="1" smtClean="0"/>
              <a:t>thalassaemia</a:t>
            </a:r>
            <a:r>
              <a:rPr lang="en-US" dirty="0" smtClean="0"/>
              <a:t> </a:t>
            </a:r>
          </a:p>
          <a:p>
            <a:pPr algn="l" rtl="0"/>
            <a:r>
              <a:rPr lang="en-US" dirty="0" smtClean="0"/>
              <a:t>Calcitonin, calcium and vitamin D&amp; Bisphosphonates</a:t>
            </a:r>
          </a:p>
          <a:p>
            <a:pPr algn="l" rtl="0"/>
            <a:r>
              <a:rPr lang="en-US" i="1"/>
              <a:t> </a:t>
            </a:r>
            <a:r>
              <a:rPr lang="en-US"/>
              <a:t>Early   diagnosis   and   treatment   </a:t>
            </a:r>
            <a:r>
              <a:rPr lang="en-US" smtClean="0"/>
              <a:t>intervention, </a:t>
            </a:r>
            <a:r>
              <a:rPr lang="en-US"/>
              <a:t>Yearly screening for osteoporosis starting in the second decade is recommended, as inadequate bone density may be detected in children as young as 10-12 years of age. </a:t>
            </a:r>
            <a:r>
              <a:rPr lang="en-US" smtClean="0"/>
              <a:t>   </a:t>
            </a:r>
          </a:p>
          <a:p>
            <a:pPr algn="l" rtl="0"/>
            <a:endParaRPr lang="ar-EG" dirty="0"/>
          </a:p>
        </p:txBody>
      </p:sp>
    </p:spTree>
    <p:extLst>
      <p:ext uri="{BB962C8B-B14F-4D97-AF65-F5344CB8AC3E}">
        <p14:creationId xmlns:p14="http://schemas.microsoft.com/office/powerpoint/2010/main" val="30284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Cardiac Complications in </a:t>
            </a:r>
            <a:r>
              <a:rPr lang="en-US" sz="3200" b="1" dirty="0" smtClean="0"/>
              <a:t>thalassemia</a:t>
            </a:r>
            <a:r>
              <a:rPr lang="en-US" sz="3200" b="1" dirty="0"/>
              <a:t>:</a:t>
            </a:r>
            <a:endParaRPr lang="ar-EG" sz="3200" dirty="0"/>
          </a:p>
        </p:txBody>
      </p:sp>
      <p:sp>
        <p:nvSpPr>
          <p:cNvPr id="3" name="Content Placeholder 2"/>
          <p:cNvSpPr>
            <a:spLocks noGrp="1"/>
          </p:cNvSpPr>
          <p:nvPr>
            <p:ph idx="1"/>
          </p:nvPr>
        </p:nvSpPr>
        <p:spPr/>
        <p:txBody>
          <a:bodyPr>
            <a:normAutofit fontScale="92500" lnSpcReduction="10000"/>
          </a:bodyPr>
          <a:lstStyle/>
          <a:p>
            <a:pPr algn="l" rtl="0"/>
            <a:r>
              <a:rPr lang="en-US" dirty="0"/>
              <a:t> </a:t>
            </a:r>
            <a:r>
              <a:rPr lang="en-US" dirty="0" smtClean="0"/>
              <a:t>increase </a:t>
            </a:r>
            <a:r>
              <a:rPr lang="en-US" dirty="0"/>
              <a:t>in heart size after 10 years of age with first degree heart block. Episodes of pericarditis </a:t>
            </a:r>
            <a:r>
              <a:rPr lang="en-US" dirty="0" smtClean="0"/>
              <a:t>(</a:t>
            </a:r>
            <a:r>
              <a:rPr lang="en-US" dirty="0"/>
              <a:t>Yersinia genus, which normally have a low pathogenicity and an unusually high requirement for iron </a:t>
            </a:r>
            <a:r>
              <a:rPr lang="en-US" dirty="0" smtClean="0"/>
              <a:t>)occurred </a:t>
            </a:r>
            <a:r>
              <a:rPr lang="en-US" dirty="0"/>
              <a:t>after 11 years of age. Congestive cardiac failure developed at a mean age of 16 years </a:t>
            </a:r>
            <a:endParaRPr lang="en-US" dirty="0" smtClean="0"/>
          </a:p>
          <a:p>
            <a:pPr algn="l" rtl="0"/>
            <a:r>
              <a:rPr lang="en-US" dirty="0"/>
              <a:t>cardiac complications are reported to cause 71% of deaths in patients with thalassemia major. </a:t>
            </a:r>
            <a:endParaRPr lang="en-US" dirty="0" smtClean="0"/>
          </a:p>
          <a:p>
            <a:pPr algn="l" rtl="0"/>
            <a:r>
              <a:rPr lang="en-US" dirty="0"/>
              <a:t>Once heart failure develops, the outlook is usually poor. The cardiomyopathy may be reversible if iron chelation treatment is </a:t>
            </a:r>
            <a:r>
              <a:rPr lang="en-US" dirty="0" smtClean="0"/>
              <a:t>intensified in</a:t>
            </a:r>
            <a:r>
              <a:rPr lang="en-US" dirty="0"/>
              <a:t>	time,	</a:t>
            </a:r>
            <a:r>
              <a:rPr lang="en-US" dirty="0" smtClean="0"/>
              <a:t>but</a:t>
            </a:r>
            <a:r>
              <a:rPr lang="en-US" dirty="0"/>
              <a:t> </a:t>
            </a:r>
            <a:r>
              <a:rPr lang="en-US" dirty="0" smtClean="0"/>
              <a:t>the diagnosis</a:t>
            </a:r>
            <a:r>
              <a:rPr lang="en-US" dirty="0"/>
              <a:t> </a:t>
            </a:r>
            <a:r>
              <a:rPr lang="en-US" dirty="0" smtClean="0"/>
              <a:t>is often</a:t>
            </a:r>
            <a:r>
              <a:rPr lang="en-US" dirty="0"/>
              <a:t> </a:t>
            </a:r>
            <a:r>
              <a:rPr lang="en-US" dirty="0" smtClean="0"/>
              <a:t>delayed by the unpredictability </a:t>
            </a:r>
            <a:r>
              <a:rPr lang="en-US" dirty="0"/>
              <a:t>of cardiac iron deposition and the late development of symptoms and echocardiographic abnormalities </a:t>
            </a:r>
            <a:endParaRPr lang="ar-EG" dirty="0"/>
          </a:p>
        </p:txBody>
      </p:sp>
    </p:spTree>
    <p:extLst>
      <p:ext uri="{BB962C8B-B14F-4D97-AF65-F5344CB8AC3E}">
        <p14:creationId xmlns:p14="http://schemas.microsoft.com/office/powerpoint/2010/main" val="180501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765"/>
            <a:ext cx="10515600" cy="1325563"/>
          </a:xfrm>
        </p:spPr>
        <p:txBody>
          <a:bodyPr>
            <a:normAutofit/>
          </a:bodyPr>
          <a:lstStyle/>
          <a:p>
            <a:pPr algn="l"/>
            <a:r>
              <a:rPr lang="en-US" sz="3200" b="1" dirty="0"/>
              <a:t>Pulmonary </a:t>
            </a:r>
            <a:r>
              <a:rPr lang="en-US" sz="3200" b="1" dirty="0" smtClean="0"/>
              <a:t>Involvement:</a:t>
            </a:r>
            <a:endParaRPr lang="ar-EG" sz="3200" dirty="0"/>
          </a:p>
        </p:txBody>
      </p:sp>
      <p:sp>
        <p:nvSpPr>
          <p:cNvPr id="3" name="Content Placeholder 2"/>
          <p:cNvSpPr>
            <a:spLocks noGrp="1"/>
          </p:cNvSpPr>
          <p:nvPr>
            <p:ph idx="1"/>
          </p:nvPr>
        </p:nvSpPr>
        <p:spPr>
          <a:xfrm>
            <a:off x="838200" y="1005840"/>
            <a:ext cx="10515600" cy="5171123"/>
          </a:xfrm>
        </p:spPr>
        <p:txBody>
          <a:bodyPr>
            <a:normAutofit fontScale="85000" lnSpcReduction="10000"/>
          </a:bodyPr>
          <a:lstStyle/>
          <a:p>
            <a:pPr algn="l" rtl="0"/>
            <a:r>
              <a:rPr lang="en-US" dirty="0"/>
              <a:t>restrictive lung </a:t>
            </a:r>
            <a:r>
              <a:rPr lang="en-US" dirty="0" smtClean="0"/>
              <a:t>disease</a:t>
            </a:r>
            <a:endParaRPr lang="ar-EG" dirty="0" smtClean="0"/>
          </a:p>
          <a:p>
            <a:pPr algn="l" rtl="0"/>
            <a:r>
              <a:rPr lang="en-US" dirty="0" smtClean="0"/>
              <a:t>pulmonary </a:t>
            </a:r>
            <a:r>
              <a:rPr lang="en-US" dirty="0"/>
              <a:t>hypertension </a:t>
            </a:r>
            <a:endParaRPr lang="en-US" dirty="0" smtClean="0"/>
          </a:p>
          <a:p>
            <a:pPr marL="0" indent="0" algn="l" rtl="0">
              <a:buNone/>
            </a:pPr>
            <a:r>
              <a:rPr lang="en-US" sz="3200" b="1" dirty="0" err="1" smtClean="0">
                <a:latin typeface="+mj-lt"/>
                <a:ea typeface="+mj-ea"/>
                <a:cs typeface="+mj-cs"/>
              </a:rPr>
              <a:t>Hasmosidrosis</a:t>
            </a:r>
            <a:r>
              <a:rPr lang="en-US" sz="3200" b="1" dirty="0" smtClean="0">
                <a:latin typeface="+mj-lt"/>
                <a:ea typeface="+mj-ea"/>
                <a:cs typeface="+mj-cs"/>
              </a:rPr>
              <a:t>:</a:t>
            </a:r>
          </a:p>
          <a:p>
            <a:pPr algn="l" rtl="0"/>
            <a:r>
              <a:rPr lang="en-US" dirty="0"/>
              <a:t>Iron deposition occurs in visceral organs (mainly in the heart, liver, and endocrine glands), causing tissue damage and ultimately organ dysfunction and failure. </a:t>
            </a:r>
          </a:p>
          <a:p>
            <a:pPr algn="l" rtl="0"/>
            <a:r>
              <a:rPr lang="en-US" dirty="0"/>
              <a:t> A packed red blood cell unit of 250 cc delivers approximately 175 mg of iron. Because iron is highly conserved and difficultly excreted by humans, iron introduced by transfusions accumulates and exceeds 70g by the beginning of the second decade in transfused patients </a:t>
            </a:r>
          </a:p>
          <a:p>
            <a:pPr algn="l" rtl="0"/>
            <a:r>
              <a:rPr lang="en-US" dirty="0"/>
              <a:t>Although serum Ferritin measurements are low cost and easy to implement,	they	have	very		poor	sensitivity	and	specificity for measurement of total body iron stores and give almost no information regarding heart iron loading.	Techniques based on magnetic resonance imaging (MRI) have been developed that enable accurate measurement of liver iron concentrations (LIC) and quantitative assessment of heart iron loading </a:t>
            </a:r>
            <a:endParaRPr lang="ar-EG" dirty="0"/>
          </a:p>
        </p:txBody>
      </p:sp>
    </p:spTree>
    <p:extLst>
      <p:ext uri="{BB962C8B-B14F-4D97-AF65-F5344CB8AC3E}">
        <p14:creationId xmlns:p14="http://schemas.microsoft.com/office/powerpoint/2010/main" val="363706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a:t>Hepatobiliary</a:t>
            </a:r>
            <a:r>
              <a:rPr lang="en-US" b="1" dirty="0"/>
              <a:t> disease:</a:t>
            </a:r>
            <a:r>
              <a:rPr lang="en-US" dirty="0"/>
              <a:t/>
            </a:r>
            <a:br>
              <a:rPr lang="en-US" dirty="0"/>
            </a:br>
            <a:endParaRPr lang="ar-EG" dirty="0"/>
          </a:p>
        </p:txBody>
      </p:sp>
      <p:sp>
        <p:nvSpPr>
          <p:cNvPr id="3" name="Content Placeholder 2"/>
          <p:cNvSpPr>
            <a:spLocks noGrp="1"/>
          </p:cNvSpPr>
          <p:nvPr>
            <p:ph idx="1"/>
          </p:nvPr>
        </p:nvSpPr>
        <p:spPr/>
        <p:txBody>
          <a:bodyPr>
            <a:normAutofit fontScale="92500" lnSpcReduction="20000"/>
          </a:bodyPr>
          <a:lstStyle/>
          <a:p>
            <a:pPr algn="l" rtl="0"/>
            <a:r>
              <a:rPr lang="en-US" dirty="0"/>
              <a:t>reported as a common complication </a:t>
            </a:r>
            <a:r>
              <a:rPr lang="en-US" dirty="0" smtClean="0"/>
              <a:t>over </a:t>
            </a:r>
            <a:r>
              <a:rPr lang="en-US" dirty="0"/>
              <a:t>the age of 15 years. </a:t>
            </a:r>
            <a:endParaRPr lang="en-US" dirty="0" smtClean="0"/>
          </a:p>
          <a:p>
            <a:pPr algn="l" rtl="0"/>
            <a:r>
              <a:rPr lang="en-US" dirty="0" smtClean="0"/>
              <a:t>Iron </a:t>
            </a:r>
            <a:r>
              <a:rPr lang="en-US" dirty="0"/>
              <a:t>induced hepatic </a:t>
            </a:r>
            <a:r>
              <a:rPr lang="en-US" dirty="0" smtClean="0"/>
              <a:t>damage, infection   </a:t>
            </a:r>
            <a:r>
              <a:rPr lang="en-US" dirty="0"/>
              <a:t>with hepatitis  C  virus,  which  is  the  most  frequent  cause of hepatitis  in</a:t>
            </a:r>
            <a:r>
              <a:rPr lang="en-US" baseline="30000" dirty="0"/>
              <a:t> </a:t>
            </a:r>
            <a:r>
              <a:rPr lang="en-US" dirty="0" err="1"/>
              <a:t>thalassemic</a:t>
            </a:r>
            <a:r>
              <a:rPr lang="en-US" dirty="0"/>
              <a:t> children </a:t>
            </a:r>
            <a:endParaRPr lang="en-US" dirty="0" smtClean="0"/>
          </a:p>
          <a:p>
            <a:pPr algn="l" rtl="0"/>
            <a:r>
              <a:rPr lang="en-US" dirty="0"/>
              <a:t> Liver   enlargement   in   early   life   is   related   to   </a:t>
            </a:r>
            <a:r>
              <a:rPr lang="en-US" dirty="0" err="1"/>
              <a:t>extramedullary</a:t>
            </a:r>
            <a:r>
              <a:rPr lang="en-US" dirty="0"/>
              <a:t> hematopoiesis, but later results from extensive </a:t>
            </a:r>
            <a:r>
              <a:rPr lang="en-US" dirty="0" smtClean="0"/>
              <a:t>cirrhosis, </a:t>
            </a:r>
            <a:r>
              <a:rPr lang="en-US" dirty="0"/>
              <a:t>The risk of hepatic fibrosis is increased as iron load of more than 7mg/g of liver dry </a:t>
            </a:r>
            <a:r>
              <a:rPr lang="en-US" dirty="0" smtClean="0"/>
              <a:t>weight, </a:t>
            </a:r>
            <a:r>
              <a:rPr lang="en-US" dirty="0"/>
              <a:t>pathologic    findings indistinguishable from those of idiopathic hemochromatosis. </a:t>
            </a:r>
            <a:endParaRPr lang="en-US" dirty="0" smtClean="0"/>
          </a:p>
          <a:p>
            <a:pPr algn="l" rtl="0"/>
            <a:r>
              <a:rPr lang="en-US" dirty="0"/>
              <a:t>The high incidence of liver failure and hepatocellular carcinoma in patients who acquire this virus through transfusions support the use of antivirus therapy for patient with thalassemia.</a:t>
            </a:r>
            <a:r>
              <a:rPr lang="en-US" dirty="0" smtClean="0"/>
              <a:t> </a:t>
            </a:r>
          </a:p>
          <a:p>
            <a:pPr algn="l" rtl="0"/>
            <a:r>
              <a:rPr lang="en-US" dirty="0" smtClean="0"/>
              <a:t> </a:t>
            </a:r>
            <a:r>
              <a:rPr lang="en-US" dirty="0" err="1"/>
              <a:t>Cholelithiasis</a:t>
            </a:r>
            <a:r>
              <a:rPr lang="en-US" dirty="0" smtClean="0"/>
              <a:t>:</a:t>
            </a:r>
            <a:r>
              <a:rPr lang="en-US" i="1" dirty="0"/>
              <a:t> </a:t>
            </a:r>
            <a:r>
              <a:rPr lang="en-US" dirty="0"/>
              <a:t>Surgeries are not recommended unless biliary colic or obstructive jaundice occurred </a:t>
            </a:r>
          </a:p>
          <a:p>
            <a:pPr algn="l" rtl="0"/>
            <a:endParaRPr lang="ar-EG" dirty="0"/>
          </a:p>
        </p:txBody>
      </p:sp>
    </p:spTree>
    <p:extLst>
      <p:ext uri="{BB962C8B-B14F-4D97-AF65-F5344CB8AC3E}">
        <p14:creationId xmlns:p14="http://schemas.microsoft.com/office/powerpoint/2010/main" val="346691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Thromboembolic complications:</a:t>
            </a:r>
            <a:r>
              <a:rPr lang="en-US" dirty="0"/>
              <a:t/>
            </a:r>
            <a:br>
              <a:rPr lang="en-US" dirty="0"/>
            </a:br>
            <a:endParaRPr lang="ar-EG" dirty="0"/>
          </a:p>
        </p:txBody>
      </p:sp>
      <p:sp>
        <p:nvSpPr>
          <p:cNvPr id="3" name="Content Placeholder 2"/>
          <p:cNvSpPr>
            <a:spLocks noGrp="1"/>
          </p:cNvSpPr>
          <p:nvPr>
            <p:ph idx="1"/>
          </p:nvPr>
        </p:nvSpPr>
        <p:spPr>
          <a:xfrm>
            <a:off x="838200" y="1036320"/>
            <a:ext cx="10515600" cy="5140643"/>
          </a:xfrm>
        </p:spPr>
        <p:txBody>
          <a:bodyPr>
            <a:normAutofit fontScale="77500" lnSpcReduction="20000"/>
          </a:bodyPr>
          <a:lstStyle/>
          <a:p>
            <a:pPr algn="l" rtl="0"/>
            <a:r>
              <a:rPr lang="en-US" dirty="0"/>
              <a:t>Venous thromboembolic events, such as pulmonary embolism, deep venous thrombosis and portal vein thrombosis have been </a:t>
            </a:r>
            <a:r>
              <a:rPr lang="en-US" dirty="0" smtClean="0"/>
              <a:t>observed, </a:t>
            </a:r>
            <a:r>
              <a:rPr lang="en-US" dirty="0"/>
              <a:t>particularly in </a:t>
            </a:r>
            <a:r>
              <a:rPr lang="en-US" dirty="0" err="1"/>
              <a:t>splenectomized</a:t>
            </a:r>
            <a:r>
              <a:rPr lang="en-US" dirty="0"/>
              <a:t> </a:t>
            </a:r>
            <a:r>
              <a:rPr lang="en-US" dirty="0" smtClean="0"/>
              <a:t>patients</a:t>
            </a:r>
          </a:p>
          <a:p>
            <a:pPr algn="l" rtl="0"/>
            <a:r>
              <a:rPr lang="en-US" dirty="0" smtClean="0"/>
              <a:t>Abnormalities </a:t>
            </a:r>
            <a:r>
              <a:rPr lang="en-US" dirty="0"/>
              <a:t>in the levels of coagulation factors and their inhibitors have been reported, resulting in what can be defined as a chronic </a:t>
            </a:r>
            <a:r>
              <a:rPr lang="en-US" dirty="0" err="1"/>
              <a:t>hypercoagulable</a:t>
            </a:r>
            <a:r>
              <a:rPr lang="en-US" dirty="0"/>
              <a:t> state </a:t>
            </a:r>
            <a:endParaRPr lang="en-US" dirty="0" smtClean="0"/>
          </a:p>
          <a:p>
            <a:pPr algn="l" rtl="0"/>
            <a:r>
              <a:rPr lang="en-US" dirty="0"/>
              <a:t> Erythrocyte membrane abnormalities contribute to hypercoagulability. Membrane lipid peroxidation increases the surface expression of anionic phospholipids such as </a:t>
            </a:r>
            <a:r>
              <a:rPr lang="en-US" dirty="0" err="1" smtClean="0"/>
              <a:t>phosphatidylserine</a:t>
            </a:r>
            <a:r>
              <a:rPr lang="en-US" dirty="0" smtClean="0"/>
              <a:t>. Exposure </a:t>
            </a:r>
            <a:r>
              <a:rPr lang="en-US" dirty="0"/>
              <a:t>of </a:t>
            </a:r>
            <a:r>
              <a:rPr lang="en-US" dirty="0" err="1"/>
              <a:t>phosphatidylserine</a:t>
            </a:r>
            <a:r>
              <a:rPr lang="en-US" dirty="0"/>
              <a:t> on the erythrocyte was highly correlated with the expression of platelet activation </a:t>
            </a:r>
            <a:r>
              <a:rPr lang="en-US" dirty="0" smtClean="0"/>
              <a:t>markers</a:t>
            </a:r>
          </a:p>
          <a:p>
            <a:pPr algn="l" rtl="0"/>
            <a:r>
              <a:rPr lang="en-US" dirty="0"/>
              <a:t>an increased frequency of transient ischemic attacks and cerebrovascular accidents </a:t>
            </a:r>
            <a:endParaRPr lang="en-US" dirty="0" smtClean="0"/>
          </a:p>
          <a:p>
            <a:pPr algn="l" rtl="0"/>
            <a:r>
              <a:rPr lang="en-US" dirty="0"/>
              <a:t>both peripheral arterial and venous </a:t>
            </a:r>
            <a:r>
              <a:rPr lang="en-US" dirty="0" err="1"/>
              <a:t>thromboses</a:t>
            </a:r>
            <a:r>
              <a:rPr lang="en-US" dirty="0"/>
              <a:t> and an increase in pulmonary emboli found at autopsy are found quite frequently in </a:t>
            </a:r>
            <a:r>
              <a:rPr lang="en-US" dirty="0" err="1"/>
              <a:t>splenectomized</a:t>
            </a:r>
            <a:r>
              <a:rPr lang="en-US" dirty="0"/>
              <a:t> patients </a:t>
            </a:r>
            <a:endParaRPr lang="ar-EG" dirty="0" smtClean="0"/>
          </a:p>
          <a:p>
            <a:pPr algn="l" rtl="0"/>
            <a:r>
              <a:rPr lang="en-US" b="1" dirty="0"/>
              <a:t> </a:t>
            </a:r>
            <a:r>
              <a:rPr lang="en-US" dirty="0"/>
              <a:t>Further studies will be required before conclusive recommendations can be made for prophylactic anticoagulation, antiplatelet therapy, or both for patients with thalassemia who are at risk (during pregnancy or in the postoperative period) or on a routine basis, particularly in patients who have undergone </a:t>
            </a:r>
            <a:r>
              <a:rPr lang="en-US" dirty="0" err="1"/>
              <a:t>splenectomy</a:t>
            </a:r>
            <a:r>
              <a:rPr lang="en-US" b="1" dirty="0"/>
              <a:t> </a:t>
            </a:r>
            <a:endParaRPr lang="ar-EG" dirty="0"/>
          </a:p>
        </p:txBody>
      </p:sp>
    </p:spTree>
    <p:extLst>
      <p:ext uri="{BB962C8B-B14F-4D97-AF65-F5344CB8AC3E}">
        <p14:creationId xmlns:p14="http://schemas.microsoft.com/office/powerpoint/2010/main" val="2113003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err="1"/>
              <a:t>Alloimmunization</a:t>
            </a:r>
            <a:r>
              <a:rPr lang="en-US" sz="3600" b="1" dirty="0"/>
              <a:t> and RBC </a:t>
            </a:r>
            <a:r>
              <a:rPr lang="en-US" sz="3600" b="1" dirty="0" err="1"/>
              <a:t>autoimmununization</a:t>
            </a:r>
            <a:r>
              <a:rPr lang="en-US" sz="3600" b="1" dirty="0"/>
              <a:t>:</a:t>
            </a:r>
            <a:r>
              <a:rPr lang="en-US" dirty="0"/>
              <a:t/>
            </a:r>
            <a:br>
              <a:rPr lang="en-US" dirty="0"/>
            </a:br>
            <a:endParaRPr lang="ar-EG" dirty="0"/>
          </a:p>
        </p:txBody>
      </p:sp>
      <p:sp>
        <p:nvSpPr>
          <p:cNvPr id="3" name="Content Placeholder 2"/>
          <p:cNvSpPr>
            <a:spLocks noGrp="1"/>
          </p:cNvSpPr>
          <p:nvPr>
            <p:ph idx="1"/>
          </p:nvPr>
        </p:nvSpPr>
        <p:spPr>
          <a:xfrm>
            <a:off x="838200" y="1112520"/>
            <a:ext cx="10515600" cy="5064443"/>
          </a:xfrm>
        </p:spPr>
        <p:txBody>
          <a:bodyPr/>
          <a:lstStyle/>
          <a:p>
            <a:pPr algn="l" rtl="0"/>
            <a:r>
              <a:rPr lang="en-US" dirty="0"/>
              <a:t>Transfused patients might develop anti-RBCs antibodies of two kinds: alloantibodies or autoantibodies, some are not harmful but others may cause hemolytic transfusion reactions and may limit the availability of further safe transfusion.   The rate of </a:t>
            </a:r>
            <a:r>
              <a:rPr lang="en-US" dirty="0" err="1"/>
              <a:t>alloimmunization</a:t>
            </a:r>
            <a:r>
              <a:rPr lang="en-US" dirty="0"/>
              <a:t> ranges from 5% - 20% in different reports and can be prevented if donor RBCs are matched for all major antigens. </a:t>
            </a:r>
            <a:endParaRPr lang="en-US" dirty="0" smtClean="0"/>
          </a:p>
          <a:p>
            <a:pPr algn="l" rtl="0"/>
            <a:r>
              <a:rPr lang="en-US" dirty="0"/>
              <a:t>Those patients with autoantibodies have an autoimmune hemolytic anemia, and may therefore have a higher transfusion rate and require </a:t>
            </a:r>
            <a:r>
              <a:rPr lang="en-US" dirty="0" err="1"/>
              <a:t>splenectomy</a:t>
            </a:r>
            <a:r>
              <a:rPr lang="en-US" dirty="0"/>
              <a:t>, immunosuppressive drugs or even termination of transfusions </a:t>
            </a:r>
            <a:endParaRPr lang="ar-EG" dirty="0"/>
          </a:p>
        </p:txBody>
      </p:sp>
    </p:spTree>
    <p:extLst>
      <p:ext uri="{BB962C8B-B14F-4D97-AF65-F5344CB8AC3E}">
        <p14:creationId xmlns:p14="http://schemas.microsoft.com/office/powerpoint/2010/main" val="105265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Psychological Impact:</a:t>
            </a:r>
            <a:r>
              <a:rPr lang="en-US" dirty="0"/>
              <a:t/>
            </a:r>
            <a:br>
              <a:rPr lang="en-US" dirty="0"/>
            </a:br>
            <a:endParaRPr lang="ar-EG" dirty="0"/>
          </a:p>
        </p:txBody>
      </p:sp>
      <p:sp>
        <p:nvSpPr>
          <p:cNvPr id="3" name="Content Placeholder 2"/>
          <p:cNvSpPr>
            <a:spLocks noGrp="1"/>
          </p:cNvSpPr>
          <p:nvPr>
            <p:ph idx="1"/>
          </p:nvPr>
        </p:nvSpPr>
        <p:spPr/>
        <p:txBody>
          <a:bodyPr/>
          <a:lstStyle/>
          <a:p>
            <a:pPr algn="l" rtl="0"/>
            <a:r>
              <a:rPr lang="en-US" dirty="0"/>
              <a:t>Social isolation, reduced self-esteem, lower academic achievements</a:t>
            </a:r>
            <a:r>
              <a:rPr lang="en-US" dirty="0" smtClean="0"/>
              <a:t>,</a:t>
            </a:r>
            <a:endParaRPr lang="ar-EG" dirty="0" smtClean="0"/>
          </a:p>
          <a:p>
            <a:pPr algn="l" rtl="0"/>
            <a:r>
              <a:rPr lang="en-US" dirty="0"/>
              <a:t>depression and fear of early death are common </a:t>
            </a:r>
            <a:r>
              <a:rPr lang="en-US" dirty="0" smtClean="0"/>
              <a:t>findings</a:t>
            </a:r>
            <a:endParaRPr lang="ar-EG" dirty="0" smtClean="0"/>
          </a:p>
          <a:p>
            <a:pPr algn="l" rtl="0"/>
            <a:r>
              <a:rPr lang="en-US" dirty="0"/>
              <a:t>Psychological support is therefore particularly important and is a vital part of the comprehensive medical treatment</a:t>
            </a:r>
            <a:r>
              <a:rPr lang="en-US" dirty="0" smtClean="0"/>
              <a:t>.</a:t>
            </a:r>
            <a:endParaRPr lang="ar-EG" dirty="0" smtClean="0"/>
          </a:p>
          <a:p>
            <a:pPr algn="l" rtl="0"/>
            <a:r>
              <a:rPr lang="en-US" dirty="0"/>
              <a:t>As increasing numbers of patients now reach adulthood, marry, and work, the psychological burden is changing.</a:t>
            </a:r>
            <a:endParaRPr lang="ar-EG" dirty="0"/>
          </a:p>
        </p:txBody>
      </p:sp>
    </p:spTree>
    <p:extLst>
      <p:ext uri="{BB962C8B-B14F-4D97-AF65-F5344CB8AC3E}">
        <p14:creationId xmlns:p14="http://schemas.microsoft.com/office/powerpoint/2010/main" val="1454741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Growth and endocrinal complications</a:t>
            </a:r>
            <a:r>
              <a:rPr lang="en-US" dirty="0"/>
              <a:t/>
            </a:r>
            <a:br>
              <a:rPr lang="en-US" dirty="0"/>
            </a:br>
            <a:endParaRPr lang="ar-EG" dirty="0"/>
          </a:p>
        </p:txBody>
      </p:sp>
      <p:sp>
        <p:nvSpPr>
          <p:cNvPr id="3" name="Content Placeholder 2"/>
          <p:cNvSpPr>
            <a:spLocks noGrp="1"/>
          </p:cNvSpPr>
          <p:nvPr>
            <p:ph idx="1"/>
          </p:nvPr>
        </p:nvSpPr>
        <p:spPr/>
        <p:txBody>
          <a:bodyPr/>
          <a:lstStyle/>
          <a:p>
            <a:pPr algn="l" rtl="0"/>
            <a:r>
              <a:rPr lang="en-US" dirty="0"/>
              <a:t>However, cardiomyopathy remained the most common and important cause of death, and endocrine morbidities became very common in long term </a:t>
            </a:r>
            <a:r>
              <a:rPr lang="en-US" dirty="0" smtClean="0"/>
              <a:t>survivors</a:t>
            </a:r>
            <a:endParaRPr lang="ar-EG" dirty="0" smtClean="0"/>
          </a:p>
          <a:p>
            <a:pPr algn="l" rtl="0"/>
            <a:r>
              <a:rPr lang="en-US" dirty="0"/>
              <a:t>growth retardation, delayed puberty, </a:t>
            </a:r>
            <a:r>
              <a:rPr lang="en-US" dirty="0" err="1"/>
              <a:t>hypogonadism</a:t>
            </a:r>
            <a:r>
              <a:rPr lang="en-US" dirty="0"/>
              <a:t>, diabetes, impaired thyroid, parathyroid and adrenal functions, and dyslipidemias</a:t>
            </a:r>
            <a:endParaRPr lang="ar-EG" dirty="0"/>
          </a:p>
        </p:txBody>
      </p:sp>
    </p:spTree>
    <p:extLst>
      <p:ext uri="{BB962C8B-B14F-4D97-AF65-F5344CB8AC3E}">
        <p14:creationId xmlns:p14="http://schemas.microsoft.com/office/powerpoint/2010/main" val="62664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3" name="Content Placeholder 2"/>
          <p:cNvSpPr>
            <a:spLocks noGrp="1"/>
          </p:cNvSpPr>
          <p:nvPr>
            <p:ph idx="1"/>
          </p:nvPr>
        </p:nvSpPr>
        <p:spPr>
          <a:xfrm>
            <a:off x="838200" y="594360"/>
            <a:ext cx="10515600" cy="5582603"/>
          </a:xfrm>
        </p:spPr>
        <p:txBody>
          <a:bodyPr/>
          <a:lstStyle/>
          <a:p>
            <a:pPr rtl="0"/>
            <a:endParaRPr lang="en-US" dirty="0" smtClean="0"/>
          </a:p>
          <a:p>
            <a:pPr rtl="0"/>
            <a:endParaRPr lang="en-US" dirty="0"/>
          </a:p>
          <a:p>
            <a:pPr rtl="0"/>
            <a:endParaRPr lang="en-US" dirty="0" smtClean="0"/>
          </a:p>
          <a:p>
            <a:pPr algn="l" rtl="0"/>
            <a:r>
              <a:rPr lang="en-US" dirty="0"/>
              <a:t> </a:t>
            </a:r>
            <a:r>
              <a:rPr lang="en-US" dirty="0" err="1"/>
              <a:t>Thalasssmia</a:t>
            </a:r>
            <a:r>
              <a:rPr lang="en-US" dirty="0"/>
              <a:t> is one of the most common single gene disorders, it is inherited as an autosomal recessive disorder </a:t>
            </a:r>
            <a:r>
              <a:rPr lang="en-US" b="1" dirty="0"/>
              <a:t>(</a:t>
            </a:r>
            <a:r>
              <a:rPr lang="en-US" b="1" i="1" dirty="0" err="1"/>
              <a:t>Honig</a:t>
            </a:r>
            <a:r>
              <a:rPr lang="en-US" b="1" i="1" dirty="0"/>
              <a:t>, 2000</a:t>
            </a:r>
            <a:r>
              <a:rPr lang="en-US" b="1" dirty="0"/>
              <a:t>)</a:t>
            </a:r>
            <a:r>
              <a:rPr lang="en-US" dirty="0"/>
              <a:t>, and is widely distributed in the </a:t>
            </a:r>
            <a:r>
              <a:rPr lang="en-US" dirty="0" err="1"/>
              <a:t>mediteranean</a:t>
            </a:r>
            <a:r>
              <a:rPr lang="en-US" dirty="0"/>
              <a:t> region </a:t>
            </a:r>
            <a:r>
              <a:rPr lang="en-US" b="1" dirty="0"/>
              <a:t>(</a:t>
            </a:r>
            <a:r>
              <a:rPr lang="en-US" b="1" i="1" dirty="0"/>
              <a:t>Barragan et al, 2006</a:t>
            </a:r>
            <a:r>
              <a:rPr lang="en-US" b="1" dirty="0"/>
              <a:t>) </a:t>
            </a:r>
            <a:endParaRPr lang="en-US" dirty="0"/>
          </a:p>
          <a:p>
            <a:pPr algn="l" rtl="0"/>
            <a:r>
              <a:rPr lang="en-US" dirty="0" err="1"/>
              <a:t>Thalassemias</a:t>
            </a:r>
            <a:r>
              <a:rPr lang="en-US" dirty="0"/>
              <a:t> are quantitative disorders, the primary lesion lies in the amount of globin produced, thalassemia syndromes are </a:t>
            </a:r>
            <a:r>
              <a:rPr lang="en-US" dirty="0" err="1"/>
              <a:t>calssified</a:t>
            </a:r>
            <a:r>
              <a:rPr lang="en-US" dirty="0"/>
              <a:t> according to globin chain whose synthesis is adversely affected, thus α- globin synthesis is reduced in α- thalassemia and β-globin synthesis  is reduced in β- thalassemia.</a:t>
            </a:r>
            <a:r>
              <a:rPr lang="en-US" b="1" dirty="0"/>
              <a:t> (</a:t>
            </a:r>
            <a:r>
              <a:rPr lang="en-US" b="1" i="1" dirty="0"/>
              <a:t>Adams and Colman, 1990</a:t>
            </a:r>
            <a:r>
              <a:rPr lang="en-US" b="1" dirty="0"/>
              <a:t>).</a:t>
            </a:r>
            <a:endParaRPr lang="en-US" dirty="0"/>
          </a:p>
          <a:p>
            <a:pPr marL="0" indent="0" rtl="0">
              <a:buNone/>
            </a:pPr>
            <a:r>
              <a:rPr lang="en-US" dirty="0"/>
              <a:t> </a:t>
            </a:r>
            <a:endParaRPr lang="ar-EG" dirty="0"/>
          </a:p>
        </p:txBody>
      </p:sp>
    </p:spTree>
    <p:extLst>
      <p:ext uri="{BB962C8B-B14F-4D97-AF65-F5344CB8AC3E}">
        <p14:creationId xmlns:p14="http://schemas.microsoft.com/office/powerpoint/2010/main" val="3033114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Thyroid</a:t>
            </a:r>
            <a:br>
              <a:rPr lang="en-US" dirty="0"/>
            </a:br>
            <a:endParaRPr lang="ar-EG" dirty="0"/>
          </a:p>
        </p:txBody>
      </p:sp>
      <p:sp>
        <p:nvSpPr>
          <p:cNvPr id="3" name="Content Placeholder 2"/>
          <p:cNvSpPr>
            <a:spLocks noGrp="1"/>
          </p:cNvSpPr>
          <p:nvPr>
            <p:ph idx="1"/>
          </p:nvPr>
        </p:nvSpPr>
        <p:spPr/>
        <p:txBody>
          <a:bodyPr>
            <a:normAutofit fontScale="77500" lnSpcReduction="20000"/>
          </a:bodyPr>
          <a:lstStyle/>
          <a:p>
            <a:pPr algn="l" rtl="0"/>
            <a:r>
              <a:rPr lang="en-US" dirty="0" smtClean="0"/>
              <a:t>Primary hypothyroidism	is one of the most frequent endocrine complications observed in patients suffering from thalassemia. ranges from 6 to 30% among different countries depending on chelation regimens</a:t>
            </a:r>
          </a:p>
          <a:p>
            <a:pPr algn="l" rtl="0"/>
            <a:r>
              <a:rPr lang="en-US" dirty="0" smtClean="0"/>
              <a:t>the most likely explanation is related to iron overload  and  its  burden</a:t>
            </a:r>
          </a:p>
          <a:p>
            <a:pPr algn="l" rtl="0"/>
            <a:r>
              <a:rPr lang="en-US" dirty="0" smtClean="0"/>
              <a:t>Primary hypothyroidism that may affect </a:t>
            </a:r>
            <a:r>
              <a:rPr lang="en-US" dirty="0" err="1" smtClean="0"/>
              <a:t>thalassemic</a:t>
            </a:r>
            <a:r>
              <a:rPr lang="en-US" dirty="0" smtClean="0"/>
              <a:t> patients from the second decade of life is mainly due to gland infiltration by iron overload. Autoimmune thyroiditis is absent </a:t>
            </a:r>
          </a:p>
          <a:p>
            <a:pPr algn="l" rtl="0"/>
            <a:r>
              <a:rPr lang="en-US" dirty="0" smtClean="0"/>
              <a:t>Central hypothyroidism is less common. The thyroid gland appears to fail before the thyroid-pituitary axis, which is less sensitive than the gonadal axis to iron induced damage</a:t>
            </a:r>
          </a:p>
          <a:p>
            <a:pPr algn="l" rtl="0"/>
            <a:r>
              <a:rPr lang="en-US" dirty="0"/>
              <a:t> Organ </a:t>
            </a:r>
            <a:r>
              <a:rPr lang="en-US" dirty="0" err="1"/>
              <a:t>siderosis</a:t>
            </a:r>
            <a:r>
              <a:rPr lang="en-US" dirty="0"/>
              <a:t> (liver, cardiac and skeletal muscle, kidney) may affect specific receptors, which regulate thyroid hormone action and convert T4 to the bioactive T3. </a:t>
            </a:r>
            <a:endParaRPr lang="en-US" dirty="0" smtClean="0"/>
          </a:p>
          <a:p>
            <a:pPr algn="l" rtl="0"/>
            <a:r>
              <a:rPr lang="en-US" dirty="0"/>
              <a:t> Hypothyroidism </a:t>
            </a:r>
            <a:r>
              <a:rPr lang="en-US" dirty="0" smtClean="0"/>
              <a:t> contribute to </a:t>
            </a:r>
            <a:r>
              <a:rPr lang="en-US" dirty="0"/>
              <a:t>major cardiovascular </a:t>
            </a:r>
            <a:r>
              <a:rPr lang="en-US" dirty="0" smtClean="0"/>
              <a:t>changes</a:t>
            </a:r>
          </a:p>
          <a:p>
            <a:pPr algn="l" rtl="0"/>
            <a:r>
              <a:rPr lang="en-US" dirty="0" smtClean="0"/>
              <a:t> </a:t>
            </a:r>
            <a:r>
              <a:rPr lang="en-US" dirty="0"/>
              <a:t>In the normal population, experts recommend treatment with thyroid hormone if TSH levels &gt;10 </a:t>
            </a:r>
            <a:r>
              <a:rPr lang="en-US" dirty="0" err="1"/>
              <a:t>mU</a:t>
            </a:r>
            <a:r>
              <a:rPr lang="en-US" dirty="0"/>
              <a:t>/l. In </a:t>
            </a:r>
            <a:r>
              <a:rPr lang="en-US" dirty="0" err="1"/>
              <a:t>thalassaemic</a:t>
            </a:r>
            <a:r>
              <a:rPr lang="en-US" dirty="0"/>
              <a:t> patients more criteria are taken into consideration</a:t>
            </a:r>
            <a:endParaRPr lang="en-US" dirty="0" smtClean="0"/>
          </a:p>
          <a:p>
            <a:pPr algn="l" rtl="0"/>
            <a:endParaRPr lang="ar-EG" dirty="0"/>
          </a:p>
        </p:txBody>
      </p:sp>
    </p:spTree>
    <p:extLst>
      <p:ext uri="{BB962C8B-B14F-4D97-AF65-F5344CB8AC3E}">
        <p14:creationId xmlns:p14="http://schemas.microsoft.com/office/powerpoint/2010/main" val="856847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Diabetes</a:t>
            </a:r>
            <a:r>
              <a:rPr lang="en-US" dirty="0"/>
              <a:t/>
            </a:r>
            <a:br>
              <a:rPr lang="en-US" dirty="0"/>
            </a:br>
            <a:endParaRPr lang="ar-EG" dirty="0"/>
          </a:p>
        </p:txBody>
      </p:sp>
      <p:sp>
        <p:nvSpPr>
          <p:cNvPr id="3" name="Content Placeholder 2"/>
          <p:cNvSpPr>
            <a:spLocks noGrp="1"/>
          </p:cNvSpPr>
          <p:nvPr>
            <p:ph idx="1"/>
          </p:nvPr>
        </p:nvSpPr>
        <p:spPr/>
        <p:txBody>
          <a:bodyPr/>
          <a:lstStyle/>
          <a:p>
            <a:pPr algn="l"/>
            <a:r>
              <a:rPr lang="en-US" dirty="0"/>
              <a:t>The   reported prevalence  </a:t>
            </a:r>
            <a:r>
              <a:rPr lang="en-US" dirty="0" smtClean="0"/>
              <a:t>is  </a:t>
            </a:r>
            <a:r>
              <a:rPr lang="en-US" dirty="0"/>
              <a:t>up  to  24%  and  26% </a:t>
            </a:r>
            <a:endParaRPr lang="en-US" dirty="0" smtClean="0"/>
          </a:p>
          <a:p>
            <a:pPr algn="l" rtl="0"/>
            <a:r>
              <a:rPr lang="en-US" dirty="0" smtClean="0"/>
              <a:t>insulin  </a:t>
            </a:r>
            <a:r>
              <a:rPr lang="en-US" dirty="0"/>
              <a:t>resistance can  be  occurred   in  these  patients  before  the  onset  of glucose   intolerance  or   diabetes   mellitus </a:t>
            </a:r>
            <a:endParaRPr lang="en-US" dirty="0" smtClean="0"/>
          </a:p>
          <a:p>
            <a:pPr algn="l" rtl="0"/>
            <a:r>
              <a:rPr lang="en-US" dirty="0"/>
              <a:t>sometimes, the onset can be acute with rapid ketosis and severe insulin deficiency. </a:t>
            </a:r>
            <a:endParaRPr lang="en-US" dirty="0" smtClean="0"/>
          </a:p>
          <a:p>
            <a:pPr algn="l" rtl="0"/>
            <a:r>
              <a:rPr lang="en-US" dirty="0" err="1" smtClean="0"/>
              <a:t>ttt</a:t>
            </a:r>
            <a:endParaRPr lang="ar-EG" dirty="0"/>
          </a:p>
        </p:txBody>
      </p:sp>
    </p:spTree>
    <p:extLst>
      <p:ext uri="{BB962C8B-B14F-4D97-AF65-F5344CB8AC3E}">
        <p14:creationId xmlns:p14="http://schemas.microsoft.com/office/powerpoint/2010/main" val="3837972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GROWTH</a:t>
            </a:r>
            <a:r>
              <a:rPr lang="en-US" dirty="0"/>
              <a:t/>
            </a:r>
            <a:br>
              <a:rPr lang="en-US" dirty="0"/>
            </a:br>
            <a:r>
              <a:rPr lang="en-US" dirty="0"/>
              <a:t/>
            </a:r>
            <a:br>
              <a:rPr lang="en-US" dirty="0"/>
            </a:br>
            <a:endParaRPr lang="ar-EG" dirty="0"/>
          </a:p>
        </p:txBody>
      </p:sp>
      <p:sp>
        <p:nvSpPr>
          <p:cNvPr id="3" name="Content Placeholder 2"/>
          <p:cNvSpPr>
            <a:spLocks noGrp="1"/>
          </p:cNvSpPr>
          <p:nvPr>
            <p:ph idx="1"/>
          </p:nvPr>
        </p:nvSpPr>
        <p:spPr>
          <a:xfrm>
            <a:off x="838200" y="792480"/>
            <a:ext cx="10515600" cy="5384483"/>
          </a:xfrm>
        </p:spPr>
        <p:txBody>
          <a:bodyPr>
            <a:normAutofit lnSpcReduction="10000"/>
          </a:bodyPr>
          <a:lstStyle/>
          <a:p>
            <a:pPr algn="l" rtl="0"/>
            <a:r>
              <a:rPr lang="en-US" dirty="0"/>
              <a:t>The pathogenesis of growth failure is </a:t>
            </a:r>
            <a:r>
              <a:rPr lang="en-US" dirty="0" smtClean="0"/>
              <a:t>multifactorial</a:t>
            </a:r>
          </a:p>
          <a:p>
            <a:pPr algn="l" rtl="0"/>
            <a:r>
              <a:rPr lang="en-US" dirty="0"/>
              <a:t>chronic </a:t>
            </a:r>
            <a:r>
              <a:rPr lang="en-US" dirty="0" err="1"/>
              <a:t>anaemia</a:t>
            </a:r>
            <a:r>
              <a:rPr lang="en-US" dirty="0"/>
              <a:t>, </a:t>
            </a:r>
            <a:r>
              <a:rPr lang="en-US" dirty="0" err="1"/>
              <a:t>transfusional</a:t>
            </a:r>
            <a:r>
              <a:rPr lang="en-US" dirty="0"/>
              <a:t> iron overload, </a:t>
            </a:r>
            <a:r>
              <a:rPr lang="en-US" dirty="0" err="1"/>
              <a:t>hypersplenism</a:t>
            </a:r>
            <a:r>
              <a:rPr lang="en-US" dirty="0"/>
              <a:t>, and chelation toxicity. Other contributing factors include hypothyroidism, </a:t>
            </a:r>
            <a:r>
              <a:rPr lang="en-US" dirty="0" err="1"/>
              <a:t>hypogonadism</a:t>
            </a:r>
            <a:r>
              <a:rPr lang="en-US" dirty="0"/>
              <a:t>,	GH deficiency / insufficiency,	zinc deficiency, chronic liver disease, </a:t>
            </a:r>
            <a:r>
              <a:rPr lang="en-US" dirty="0" err="1"/>
              <a:t>undernutrition</a:t>
            </a:r>
            <a:r>
              <a:rPr lang="en-US" dirty="0"/>
              <a:t> and psychosocial stress. </a:t>
            </a:r>
            <a:endParaRPr lang="en-US" dirty="0" smtClean="0"/>
          </a:p>
          <a:p>
            <a:pPr marL="0" indent="0" algn="l" rtl="0">
              <a:buNone/>
            </a:pPr>
            <a:endParaRPr lang="en-US" sz="3200" b="1" dirty="0" smtClean="0">
              <a:latin typeface="+mj-lt"/>
              <a:ea typeface="+mj-ea"/>
              <a:cs typeface="+mj-cs"/>
            </a:endParaRPr>
          </a:p>
          <a:p>
            <a:pPr marL="0" indent="0" algn="l" rtl="0">
              <a:buNone/>
            </a:pPr>
            <a:r>
              <a:rPr lang="en-US" sz="3200" b="1" dirty="0" err="1" smtClean="0">
                <a:latin typeface="+mj-lt"/>
                <a:ea typeface="+mj-ea"/>
                <a:cs typeface="+mj-cs"/>
              </a:rPr>
              <a:t>Hypoparathyroidism</a:t>
            </a:r>
            <a:r>
              <a:rPr lang="en-US" sz="3200" b="1" dirty="0" smtClean="0">
                <a:latin typeface="+mj-lt"/>
                <a:ea typeface="+mj-ea"/>
                <a:cs typeface="+mj-cs"/>
              </a:rPr>
              <a:t> </a:t>
            </a:r>
            <a:r>
              <a:rPr lang="en-US" sz="3200" b="1" dirty="0">
                <a:latin typeface="+mj-lt"/>
                <a:ea typeface="+mj-ea"/>
                <a:cs typeface="+mj-cs"/>
              </a:rPr>
              <a:t>and Vitamin D </a:t>
            </a:r>
            <a:r>
              <a:rPr lang="en-US" sz="3200" b="1" dirty="0" smtClean="0">
                <a:latin typeface="+mj-lt"/>
                <a:ea typeface="+mj-ea"/>
                <a:cs typeface="+mj-cs"/>
              </a:rPr>
              <a:t>Deficiency</a:t>
            </a:r>
          </a:p>
          <a:p>
            <a:pPr algn="l" rtl="0"/>
            <a:r>
              <a:rPr lang="en-US" dirty="0"/>
              <a:t>condition presents with the typical biochemical picture of </a:t>
            </a:r>
            <a:r>
              <a:rPr lang="en-US" dirty="0" err="1"/>
              <a:t>hypoparathyroidism</a:t>
            </a:r>
            <a:r>
              <a:rPr lang="en-US" dirty="0"/>
              <a:t> of low calcium and high phosphate levels</a:t>
            </a:r>
          </a:p>
          <a:p>
            <a:pPr algn="l" rtl="0"/>
            <a:r>
              <a:rPr lang="en-US" dirty="0"/>
              <a:t>no clear relationship between </a:t>
            </a:r>
            <a:r>
              <a:rPr lang="en-US" dirty="0">
                <a:hlinkClick r:id="rId2"/>
              </a:rPr>
              <a:t>HPT</a:t>
            </a:r>
            <a:r>
              <a:rPr lang="en-US" dirty="0"/>
              <a:t> and serum </a:t>
            </a:r>
            <a:r>
              <a:rPr lang="en-US" dirty="0">
                <a:hlinkClick r:id="rId3"/>
              </a:rPr>
              <a:t>ferritin</a:t>
            </a:r>
            <a:r>
              <a:rPr lang="en-US" dirty="0"/>
              <a:t> levels, suggesting either an individual sensitivity to </a:t>
            </a:r>
            <a:r>
              <a:rPr lang="en-US" dirty="0">
                <a:hlinkClick r:id="rId4"/>
              </a:rPr>
              <a:t>iron</a:t>
            </a:r>
            <a:r>
              <a:rPr lang="en-US" dirty="0"/>
              <a:t> toxicity or early damage of the parathyroid gland before chelation had reduced the </a:t>
            </a:r>
            <a:r>
              <a:rPr lang="en-US" dirty="0">
                <a:hlinkClick r:id="rId5"/>
              </a:rPr>
              <a:t>iron overload</a:t>
            </a:r>
            <a:r>
              <a:rPr lang="en-US" dirty="0"/>
              <a:t>.(</a:t>
            </a:r>
            <a:endParaRPr lang="ar-EG" dirty="0"/>
          </a:p>
        </p:txBody>
      </p:sp>
    </p:spTree>
    <p:extLst>
      <p:ext uri="{BB962C8B-B14F-4D97-AF65-F5344CB8AC3E}">
        <p14:creationId xmlns:p14="http://schemas.microsoft.com/office/powerpoint/2010/main" val="4217510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a:t>
            </a:r>
            <a:r>
              <a:rPr lang="en-US" dirty="0" smtClean="0"/>
              <a:t>nfection</a:t>
            </a:r>
            <a:endParaRPr lang="ar-EG" dirty="0"/>
          </a:p>
        </p:txBody>
      </p:sp>
      <p:sp>
        <p:nvSpPr>
          <p:cNvPr id="3" name="Content Placeholder 2"/>
          <p:cNvSpPr>
            <a:spLocks noGrp="1"/>
          </p:cNvSpPr>
          <p:nvPr>
            <p:ph idx="1"/>
          </p:nvPr>
        </p:nvSpPr>
        <p:spPr>
          <a:xfrm>
            <a:off x="914400" y="1825625"/>
            <a:ext cx="10515600" cy="4351338"/>
          </a:xfrm>
        </p:spPr>
        <p:txBody>
          <a:bodyPr/>
          <a:lstStyle/>
          <a:p>
            <a:pPr algn="l" rtl="0"/>
            <a:r>
              <a:rPr lang="en-US" dirty="0" err="1" smtClean="0"/>
              <a:t>Splenectomy</a:t>
            </a:r>
            <a:endParaRPr lang="en-US" dirty="0" smtClean="0"/>
          </a:p>
          <a:p>
            <a:pPr algn="l" rtl="0"/>
            <a:r>
              <a:rPr lang="en-US" dirty="0" smtClean="0"/>
              <a:t>Iron overload</a:t>
            </a:r>
          </a:p>
          <a:p>
            <a:pPr algn="l" rtl="0"/>
            <a:r>
              <a:rPr lang="en-US" dirty="0" smtClean="0"/>
              <a:t>Transfusion</a:t>
            </a:r>
          </a:p>
          <a:p>
            <a:pPr algn="l" rtl="0"/>
            <a:endParaRPr lang="en-US" dirty="0" smtClean="0"/>
          </a:p>
          <a:p>
            <a:pPr algn="l"/>
            <a:r>
              <a:rPr lang="en-US" sz="4400" dirty="0" err="1">
                <a:latin typeface="+mj-lt"/>
                <a:ea typeface="+mj-ea"/>
                <a:cs typeface="+mj-cs"/>
              </a:rPr>
              <a:t>Hyperuricaemia</a:t>
            </a:r>
            <a:r>
              <a:rPr lang="en-US" sz="4400" dirty="0">
                <a:latin typeface="+mj-lt"/>
                <a:ea typeface="+mj-ea"/>
                <a:cs typeface="+mj-cs"/>
              </a:rPr>
              <a:t> and gout</a:t>
            </a:r>
            <a:endParaRPr lang="ar-EG" sz="4400" dirty="0">
              <a:latin typeface="+mj-lt"/>
              <a:ea typeface="+mj-ea"/>
              <a:cs typeface="+mj-cs"/>
            </a:endParaRPr>
          </a:p>
        </p:txBody>
      </p:sp>
    </p:spTree>
    <p:extLst>
      <p:ext uri="{BB962C8B-B14F-4D97-AF65-F5344CB8AC3E}">
        <p14:creationId xmlns:p14="http://schemas.microsoft.com/office/powerpoint/2010/main" val="2623986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3200" b="1" dirty="0" smtClean="0"/>
              <a:t>Diagnosis</a:t>
            </a:r>
            <a:r>
              <a:rPr lang="en-US" sz="3200" dirty="0"/>
              <a:t> </a:t>
            </a:r>
            <a:r>
              <a:rPr lang="en-US" sz="3200" b="1" dirty="0" smtClean="0"/>
              <a:t>of </a:t>
            </a:r>
            <a:r>
              <a:rPr lang="en-US" sz="3200" b="1" dirty="0"/>
              <a:t>Thalassemia</a:t>
            </a:r>
            <a:r>
              <a:rPr lang="en-US" dirty="0"/>
              <a:t/>
            </a:r>
            <a:br>
              <a:rPr lang="en-US" dirty="0"/>
            </a:br>
            <a:endParaRPr lang="ar-EG" dirty="0"/>
          </a:p>
        </p:txBody>
      </p:sp>
      <p:sp>
        <p:nvSpPr>
          <p:cNvPr id="3" name="Content Placeholder 2"/>
          <p:cNvSpPr>
            <a:spLocks noGrp="1"/>
          </p:cNvSpPr>
          <p:nvPr>
            <p:ph idx="1"/>
          </p:nvPr>
        </p:nvSpPr>
        <p:spPr>
          <a:xfrm>
            <a:off x="838200" y="1173480"/>
            <a:ext cx="10515600" cy="5003483"/>
          </a:xfrm>
        </p:spPr>
        <p:txBody>
          <a:bodyPr>
            <a:normAutofit lnSpcReduction="10000"/>
          </a:bodyPr>
          <a:lstStyle/>
          <a:p>
            <a:pPr marL="0" indent="0" algn="l" rtl="0">
              <a:buNone/>
            </a:pPr>
            <a:r>
              <a:rPr lang="en-US" b="1" dirty="0"/>
              <a:t>1-CBC</a:t>
            </a:r>
            <a:r>
              <a:rPr lang="en-US" b="1" dirty="0" smtClean="0"/>
              <a:t>:</a:t>
            </a:r>
          </a:p>
          <a:p>
            <a:pPr marL="0" indent="0" algn="l" rtl="0">
              <a:buNone/>
            </a:pPr>
            <a:r>
              <a:rPr lang="en-US" dirty="0"/>
              <a:t>The MCV is a key diagnostic indicator in </a:t>
            </a:r>
            <a:r>
              <a:rPr lang="en-US" dirty="0" err="1"/>
              <a:t>thalassemic</a:t>
            </a:r>
            <a:r>
              <a:rPr lang="en-US" dirty="0"/>
              <a:t> </a:t>
            </a:r>
          </a:p>
          <a:p>
            <a:pPr marL="0" indent="0" algn="l" rtl="0">
              <a:buNone/>
            </a:pPr>
            <a:r>
              <a:rPr lang="en-US" dirty="0" smtClean="0"/>
              <a:t>RDW </a:t>
            </a:r>
            <a:r>
              <a:rPr lang="en-US" dirty="0"/>
              <a:t>may provide information </a:t>
            </a:r>
            <a:r>
              <a:rPr lang="en-US" dirty="0" err="1"/>
              <a:t>useful,as</a:t>
            </a:r>
            <a:r>
              <a:rPr lang="en-US" dirty="0"/>
              <a:t> an adjuvant  to diagnosis but is not useful as a lone </a:t>
            </a:r>
            <a:r>
              <a:rPr lang="en-US" dirty="0" smtClean="0"/>
              <a:t>indicator</a:t>
            </a:r>
          </a:p>
          <a:p>
            <a:pPr marL="0" indent="0" algn="l" rtl="0">
              <a:buNone/>
            </a:pPr>
            <a:r>
              <a:rPr lang="en-US" dirty="0"/>
              <a:t>The number of erythroblast is related to the degree of anemia and is markedly increased following </a:t>
            </a:r>
            <a:r>
              <a:rPr lang="en-US" dirty="0" err="1"/>
              <a:t>splenectomy</a:t>
            </a:r>
            <a:r>
              <a:rPr lang="en-US" dirty="0"/>
              <a:t>.</a:t>
            </a:r>
            <a:r>
              <a:rPr lang="en-US" b="1" dirty="0"/>
              <a:t> </a:t>
            </a:r>
            <a:endParaRPr lang="en-US" b="1" dirty="0" smtClean="0"/>
          </a:p>
          <a:p>
            <a:pPr marL="0" indent="0" algn="l" rtl="0">
              <a:buNone/>
            </a:pPr>
            <a:r>
              <a:rPr lang="en-US" b="1" dirty="0"/>
              <a:t>2</a:t>
            </a:r>
            <a:r>
              <a:rPr lang="en-US" b="1" dirty="0" smtClean="0"/>
              <a:t>-Biochemical </a:t>
            </a:r>
            <a:r>
              <a:rPr lang="en-US" b="1" dirty="0"/>
              <a:t>changes</a:t>
            </a:r>
            <a:r>
              <a:rPr lang="en-US" b="1" dirty="0" smtClean="0"/>
              <a:t>:</a:t>
            </a:r>
          </a:p>
          <a:p>
            <a:pPr marL="0" indent="0" algn="l" rtl="0">
              <a:buNone/>
            </a:pPr>
            <a:r>
              <a:rPr lang="en-US" dirty="0"/>
              <a:t>elevated  unconjugated bilirubin ranging between 2-4 mg</a:t>
            </a:r>
            <a:r>
              <a:rPr lang="ar-EG" dirty="0"/>
              <a:t>/</a:t>
            </a:r>
            <a:r>
              <a:rPr lang="en-US" dirty="0"/>
              <a:t>dl </a:t>
            </a:r>
            <a:endParaRPr lang="en-US" dirty="0" smtClean="0"/>
          </a:p>
          <a:p>
            <a:pPr marL="0" indent="0" algn="l" rtl="0">
              <a:buNone/>
            </a:pPr>
            <a:r>
              <a:rPr lang="en-US" dirty="0"/>
              <a:t>Serum iron and serum </a:t>
            </a:r>
            <a:r>
              <a:rPr lang="en-US" dirty="0" err="1"/>
              <a:t>feritin</a:t>
            </a:r>
            <a:r>
              <a:rPr lang="en-US" dirty="0"/>
              <a:t> are </a:t>
            </a:r>
            <a:r>
              <a:rPr lang="en-US" dirty="0" smtClean="0"/>
              <a:t>increased</a:t>
            </a:r>
          </a:p>
          <a:p>
            <a:pPr marL="0" indent="0" algn="l" rtl="0">
              <a:buNone/>
            </a:pPr>
            <a:r>
              <a:rPr lang="en-US" dirty="0"/>
              <a:t>Low levels of serum zinc, serum ascorbic acid, vitamin E and folic </a:t>
            </a:r>
            <a:r>
              <a:rPr lang="en-US" dirty="0" smtClean="0"/>
              <a:t>acid</a:t>
            </a:r>
          </a:p>
          <a:p>
            <a:pPr marL="0" indent="0" algn="l" rtl="0">
              <a:buNone/>
            </a:pPr>
            <a:r>
              <a:rPr lang="en-US" dirty="0"/>
              <a:t>LDH elevated as a consequence of ineffective erythropoiesis. </a:t>
            </a:r>
          </a:p>
          <a:p>
            <a:pPr marL="0" indent="0" algn="l" rtl="0">
              <a:buNone/>
            </a:pPr>
            <a:endParaRPr lang="en-US" dirty="0"/>
          </a:p>
          <a:p>
            <a:endParaRPr lang="ar-EG" dirty="0"/>
          </a:p>
        </p:txBody>
      </p:sp>
    </p:spTree>
    <p:extLst>
      <p:ext uri="{BB962C8B-B14F-4D97-AF65-F5344CB8AC3E}">
        <p14:creationId xmlns:p14="http://schemas.microsoft.com/office/powerpoint/2010/main" val="2326824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marL="0" indent="0" algn="l" rtl="0">
              <a:buNone/>
            </a:pPr>
            <a:r>
              <a:rPr lang="en-US" b="1" dirty="0"/>
              <a:t>3</a:t>
            </a:r>
            <a:r>
              <a:rPr lang="en-US" b="1" dirty="0" smtClean="0"/>
              <a:t>-Hemoglobin </a:t>
            </a:r>
            <a:r>
              <a:rPr lang="en-US" b="1" dirty="0" err="1"/>
              <a:t>Electrophorisis</a:t>
            </a:r>
            <a:r>
              <a:rPr lang="en-US" b="1" dirty="0" smtClean="0"/>
              <a:t>:</a:t>
            </a:r>
          </a:p>
          <a:p>
            <a:pPr algn="l" rtl="0"/>
            <a:r>
              <a:rPr lang="en-US" dirty="0"/>
              <a:t>absence of HBA2 does not exclude the diagnosis of beta thalassemia; in fact HbA2 of 0% frequently </a:t>
            </a:r>
            <a:r>
              <a:rPr lang="en-US" dirty="0" err="1"/>
              <a:t>arisis</a:t>
            </a:r>
            <a:r>
              <a:rPr lang="en-US" dirty="0"/>
              <a:t> from a homozygous deletions of both the beta and the delta chain genes because delta chains are needed to produce HBA2 </a:t>
            </a:r>
          </a:p>
          <a:p>
            <a:pPr algn="l" rtl="0"/>
            <a:r>
              <a:rPr lang="en-US" dirty="0"/>
              <a:t>High performance liquid chromatography (HPLC) </a:t>
            </a:r>
            <a:r>
              <a:rPr lang="en-US" dirty="0" smtClean="0"/>
              <a:t> is the </a:t>
            </a:r>
            <a:r>
              <a:rPr lang="en-US" dirty="0"/>
              <a:t>method of choice for initial screening of </a:t>
            </a:r>
            <a:r>
              <a:rPr lang="en-US" dirty="0" err="1"/>
              <a:t>Hb</a:t>
            </a:r>
            <a:r>
              <a:rPr lang="en-US" dirty="0"/>
              <a:t> variants </a:t>
            </a:r>
            <a:r>
              <a:rPr lang="en-US" dirty="0" smtClean="0"/>
              <a:t>and </a:t>
            </a:r>
            <a:r>
              <a:rPr lang="en-US" dirty="0"/>
              <a:t>for quantification of </a:t>
            </a:r>
            <a:r>
              <a:rPr lang="en-US" dirty="0" err="1"/>
              <a:t>Hb</a:t>
            </a:r>
            <a:r>
              <a:rPr lang="en-US" dirty="0"/>
              <a:t> A</a:t>
            </a:r>
            <a:r>
              <a:rPr lang="en-US" baseline="-25000" dirty="0"/>
              <a:t>2 </a:t>
            </a:r>
            <a:r>
              <a:rPr lang="en-US" dirty="0"/>
              <a:t>and </a:t>
            </a:r>
            <a:r>
              <a:rPr lang="en-US" dirty="0" err="1"/>
              <a:t>Hb</a:t>
            </a:r>
            <a:r>
              <a:rPr lang="en-US" dirty="0"/>
              <a:t> F concentrations </a:t>
            </a:r>
            <a:endParaRPr lang="ar-EG" dirty="0"/>
          </a:p>
        </p:txBody>
      </p:sp>
    </p:spTree>
    <p:extLst>
      <p:ext uri="{BB962C8B-B14F-4D97-AF65-F5344CB8AC3E}">
        <p14:creationId xmlns:p14="http://schemas.microsoft.com/office/powerpoint/2010/main" val="15685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b="1" dirty="0" smtClean="0"/>
              <a:t>5-Molecular </a:t>
            </a:r>
            <a:r>
              <a:rPr lang="en-US" sz="3200" b="1" dirty="0"/>
              <a:t>Genetic </a:t>
            </a:r>
            <a:r>
              <a:rPr lang="en-US" sz="3200" b="1" dirty="0" smtClean="0"/>
              <a:t>Testing:</a:t>
            </a:r>
            <a:br>
              <a:rPr lang="en-US" sz="3200" b="1" dirty="0" smtClean="0"/>
            </a:br>
            <a:r>
              <a:rPr lang="en-US" dirty="0" smtClean="0"/>
              <a:t/>
            </a:r>
            <a:br>
              <a:rPr lang="en-US" dirty="0" smtClean="0"/>
            </a:br>
            <a:endParaRPr lang="ar-EG" dirty="0"/>
          </a:p>
        </p:txBody>
      </p:sp>
      <p:sp>
        <p:nvSpPr>
          <p:cNvPr id="3" name="Content Placeholder 2"/>
          <p:cNvSpPr>
            <a:spLocks noGrp="1"/>
          </p:cNvSpPr>
          <p:nvPr>
            <p:ph idx="1"/>
          </p:nvPr>
        </p:nvSpPr>
        <p:spPr>
          <a:xfrm>
            <a:off x="838200" y="929640"/>
            <a:ext cx="10515600" cy="5247323"/>
          </a:xfrm>
        </p:spPr>
        <p:txBody>
          <a:bodyPr>
            <a:normAutofit fontScale="85000" lnSpcReduction="20000"/>
          </a:bodyPr>
          <a:lstStyle/>
          <a:p>
            <a:pPr algn="l" rtl="0"/>
            <a:r>
              <a:rPr lang="en-US" dirty="0"/>
              <a:t> The primary uses of molecular diagnosis are for </a:t>
            </a:r>
            <a:endParaRPr lang="en-US" dirty="0" smtClean="0"/>
          </a:p>
          <a:p>
            <a:pPr marL="0" indent="0" algn="l" rtl="0">
              <a:buNone/>
            </a:pPr>
            <a:r>
              <a:rPr lang="en-US" dirty="0" smtClean="0"/>
              <a:t>differentiating </a:t>
            </a:r>
            <a:r>
              <a:rPr lang="en-US" dirty="0"/>
              <a:t>mild </a:t>
            </a:r>
            <a:r>
              <a:rPr lang="en-US" dirty="0" smtClean="0"/>
              <a:t>from</a:t>
            </a:r>
          </a:p>
          <a:p>
            <a:pPr marL="0" indent="0" algn="l" rtl="0">
              <a:buNone/>
            </a:pPr>
            <a:r>
              <a:rPr lang="en-US" dirty="0" smtClean="0"/>
              <a:t> </a:t>
            </a:r>
            <a:r>
              <a:rPr lang="en-US" dirty="0"/>
              <a:t>genetic </a:t>
            </a:r>
            <a:r>
              <a:rPr lang="en-US" dirty="0" smtClean="0"/>
              <a:t>counseling</a:t>
            </a:r>
          </a:p>
          <a:p>
            <a:pPr marL="0" indent="0" algn="l" rtl="0">
              <a:buNone/>
            </a:pPr>
            <a:endParaRPr lang="en-US" dirty="0" smtClean="0"/>
          </a:p>
          <a:p>
            <a:pPr marL="0" indent="0" algn="l" rtl="0">
              <a:buNone/>
            </a:pPr>
            <a:r>
              <a:rPr lang="en-US" sz="3200" b="1" dirty="0" smtClean="0">
                <a:latin typeface="+mj-lt"/>
                <a:ea typeface="+mj-ea"/>
                <a:cs typeface="+mj-cs"/>
              </a:rPr>
              <a:t>6- </a:t>
            </a:r>
            <a:r>
              <a:rPr lang="en-US" sz="3200" b="1" dirty="0" err="1">
                <a:latin typeface="+mj-lt"/>
                <a:ea typeface="+mj-ea"/>
                <a:cs typeface="+mj-cs"/>
              </a:rPr>
              <a:t>Assesment</a:t>
            </a:r>
            <a:r>
              <a:rPr lang="en-US" sz="3200" b="1" dirty="0">
                <a:latin typeface="+mj-lt"/>
                <a:ea typeface="+mj-ea"/>
                <a:cs typeface="+mj-cs"/>
              </a:rPr>
              <a:t> of the body Iron Burden:</a:t>
            </a:r>
          </a:p>
          <a:p>
            <a:pPr algn="l" rtl="0"/>
            <a:r>
              <a:rPr lang="en-US" dirty="0"/>
              <a:t>Periodic assessment of ferritin levels is used most commonly; however, it was shown to be a poor indicator of iron load, as it is affected by other conditions like infection or inflammation, liver disease, vitamin-C deficiency, and hemolysis </a:t>
            </a:r>
            <a:endParaRPr lang="en-US" dirty="0" smtClean="0"/>
          </a:p>
          <a:p>
            <a:pPr algn="l" rtl="0"/>
            <a:r>
              <a:rPr lang="en-US" dirty="0"/>
              <a:t>Ferritin levels below 2500 mg per milliliter are associated with improved survival, free of cardiac </a:t>
            </a:r>
            <a:r>
              <a:rPr lang="en-US" dirty="0" smtClean="0"/>
              <a:t>disease</a:t>
            </a:r>
          </a:p>
          <a:p>
            <a:pPr algn="l" rtl="0"/>
            <a:r>
              <a:rPr lang="en-US" dirty="0"/>
              <a:t>Direct measurement is done by measuring hepatic iron concentration by liver biopsy and is considered the most sensitive and specific method providing quantitation of iron concentration and extent of liver damage</a:t>
            </a:r>
            <a:r>
              <a:rPr lang="en-US" dirty="0" smtClean="0"/>
              <a:t>.</a:t>
            </a:r>
          </a:p>
          <a:p>
            <a:pPr algn="l" rtl="0"/>
            <a:r>
              <a:rPr lang="en-US" dirty="0"/>
              <a:t>Magnetic </a:t>
            </a:r>
            <a:r>
              <a:rPr lang="en-US" dirty="0" err="1"/>
              <a:t>susceptometry</a:t>
            </a:r>
            <a:r>
              <a:rPr lang="en-US" dirty="0"/>
              <a:t> using a superconducting quantum interference device (SQUID) is not generally available but provides an excellent noninvasive correlation with liver biopsy-determined iron concentration.</a:t>
            </a:r>
            <a:r>
              <a:rPr lang="en-US" b="1" dirty="0"/>
              <a:t> </a:t>
            </a:r>
            <a:endParaRPr lang="en-US" dirty="0" smtClean="0"/>
          </a:p>
          <a:p>
            <a:pPr marL="0" indent="0" algn="l" rtl="0">
              <a:buNone/>
            </a:pPr>
            <a:endParaRPr lang="ar-EG" dirty="0"/>
          </a:p>
        </p:txBody>
      </p:sp>
    </p:spTree>
    <p:extLst>
      <p:ext uri="{BB962C8B-B14F-4D97-AF65-F5344CB8AC3E}">
        <p14:creationId xmlns:p14="http://schemas.microsoft.com/office/powerpoint/2010/main" val="1407557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algn="l" rtl="0"/>
            <a:r>
              <a:rPr lang="en-US" dirty="0" err="1"/>
              <a:t>Hepcidin</a:t>
            </a:r>
            <a:r>
              <a:rPr lang="en-US" dirty="0"/>
              <a:t> levels normally increase when iron stores are elevated</a:t>
            </a:r>
            <a:r>
              <a:rPr lang="en-US" dirty="0" smtClean="0"/>
              <a:t>.</a:t>
            </a:r>
            <a:endParaRPr lang="en-US" dirty="0"/>
          </a:p>
          <a:p>
            <a:pPr algn="l" rtl="0"/>
            <a:r>
              <a:rPr lang="en-US" dirty="0" smtClean="0"/>
              <a:t> </a:t>
            </a:r>
            <a:r>
              <a:rPr lang="en-US" dirty="0" err="1"/>
              <a:t>Hepcidin</a:t>
            </a:r>
            <a:r>
              <a:rPr lang="en-US" dirty="0"/>
              <a:t> levels were found to be inappropriately low in patients with thalassemia </a:t>
            </a:r>
            <a:r>
              <a:rPr lang="en-US" dirty="0" err="1"/>
              <a:t>intermedia</a:t>
            </a:r>
            <a:r>
              <a:rPr lang="en-US" dirty="0"/>
              <a:t> and thalassemia major</a:t>
            </a:r>
            <a:r>
              <a:rPr lang="en-US" dirty="0" smtClean="0"/>
              <a:t>.</a:t>
            </a:r>
          </a:p>
          <a:p>
            <a:pPr algn="l" rtl="0"/>
            <a:r>
              <a:rPr lang="en-US" dirty="0"/>
              <a:t>These observations suggest that the administration of </a:t>
            </a:r>
            <a:r>
              <a:rPr lang="en-US" dirty="0" err="1"/>
              <a:t>hepcidin</a:t>
            </a:r>
            <a:r>
              <a:rPr lang="en-US" dirty="0"/>
              <a:t> or agents that increase </a:t>
            </a:r>
            <a:r>
              <a:rPr lang="en-US" dirty="0" err="1"/>
              <a:t>hepcidin</a:t>
            </a:r>
            <a:r>
              <a:rPr lang="en-US" dirty="0"/>
              <a:t> expression may be therapeutically useful for the inhibition of inappropriate iron absorption.</a:t>
            </a:r>
            <a:endParaRPr lang="ar-EG" dirty="0"/>
          </a:p>
        </p:txBody>
      </p:sp>
    </p:spTree>
    <p:extLst>
      <p:ext uri="{BB962C8B-B14F-4D97-AF65-F5344CB8AC3E}">
        <p14:creationId xmlns:p14="http://schemas.microsoft.com/office/powerpoint/2010/main" val="3404691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err="1"/>
              <a:t>Mangment</a:t>
            </a:r>
            <a:r>
              <a:rPr lang="en-US" sz="3200" b="1" dirty="0"/>
              <a:t> of β –thalassemia</a:t>
            </a:r>
            <a:r>
              <a:rPr lang="en-US" dirty="0"/>
              <a:t/>
            </a:r>
            <a:br>
              <a:rPr lang="en-US" dirty="0"/>
            </a:br>
            <a:endParaRPr lang="ar-EG" dirty="0"/>
          </a:p>
        </p:txBody>
      </p:sp>
      <p:sp>
        <p:nvSpPr>
          <p:cNvPr id="3" name="Content Placeholder 2"/>
          <p:cNvSpPr>
            <a:spLocks noGrp="1"/>
          </p:cNvSpPr>
          <p:nvPr>
            <p:ph idx="1"/>
          </p:nvPr>
        </p:nvSpPr>
        <p:spPr>
          <a:xfrm>
            <a:off x="838200" y="1112520"/>
            <a:ext cx="10515600" cy="5064443"/>
          </a:xfrm>
        </p:spPr>
        <p:txBody>
          <a:bodyPr/>
          <a:lstStyle/>
          <a:p>
            <a:pPr marL="0" indent="0" algn="l" rtl="0">
              <a:buNone/>
            </a:pPr>
            <a:r>
              <a:rPr lang="en-US" b="1" dirty="0" smtClean="0"/>
              <a:t>1-Transfusion </a:t>
            </a:r>
            <a:r>
              <a:rPr lang="en-US" b="1" dirty="0"/>
              <a:t>therapy</a:t>
            </a:r>
            <a:r>
              <a:rPr lang="en-US" b="1" dirty="0" smtClean="0"/>
              <a:t>:</a:t>
            </a:r>
          </a:p>
          <a:p>
            <a:pPr algn="l" rtl="0"/>
            <a:r>
              <a:rPr lang="en-US" dirty="0" err="1"/>
              <a:t>Hypertransfusion</a:t>
            </a:r>
            <a:r>
              <a:rPr lang="en-US" dirty="0"/>
              <a:t> regimens program maintains </a:t>
            </a:r>
            <a:r>
              <a:rPr lang="en-US" dirty="0" err="1"/>
              <a:t>Hb</a:t>
            </a:r>
            <a:r>
              <a:rPr lang="en-US" dirty="0"/>
              <a:t> level above 10g/</a:t>
            </a:r>
            <a:r>
              <a:rPr lang="en-US" dirty="0" err="1"/>
              <a:t>dl,while</a:t>
            </a:r>
            <a:r>
              <a:rPr lang="en-US" dirty="0"/>
              <a:t> </a:t>
            </a:r>
            <a:r>
              <a:rPr lang="en-US" dirty="0" err="1"/>
              <a:t>supertransfusion</a:t>
            </a:r>
            <a:r>
              <a:rPr lang="en-US" dirty="0"/>
              <a:t> program maintains it at 12g</a:t>
            </a:r>
            <a:r>
              <a:rPr lang="ar-EG" dirty="0"/>
              <a:t>/</a:t>
            </a:r>
            <a:r>
              <a:rPr lang="en-US" dirty="0"/>
              <a:t>dl </a:t>
            </a:r>
          </a:p>
          <a:p>
            <a:pPr algn="l" rtl="0"/>
            <a:r>
              <a:rPr lang="en-US" dirty="0"/>
              <a:t>it should be based on the presence and the severity of the symptoms and the signs of anemia including failure of growth and development , correction of anemia ,suppression of abnormal </a:t>
            </a:r>
            <a:r>
              <a:rPr lang="en-US" dirty="0" err="1"/>
              <a:t>erythropoisis</a:t>
            </a:r>
            <a:r>
              <a:rPr lang="en-US" dirty="0"/>
              <a:t> and inhibition of increased GIT absorption of iron </a:t>
            </a:r>
            <a:endParaRPr lang="en-US" dirty="0" smtClean="0"/>
          </a:p>
          <a:p>
            <a:pPr algn="l" rtl="0"/>
            <a:r>
              <a:rPr lang="en-US" dirty="0"/>
              <a:t>Transfused blood should always be </a:t>
            </a:r>
            <a:r>
              <a:rPr lang="en-US" dirty="0" err="1"/>
              <a:t>leucocytic</a:t>
            </a:r>
            <a:r>
              <a:rPr lang="en-US" dirty="0"/>
              <a:t> poor,10 to 15ml/kg packed RBCs at a rate of 5ml/kg/h every 3 to 5 weeks which is usually adequate to maintain the </a:t>
            </a:r>
            <a:r>
              <a:rPr lang="en-US" dirty="0" err="1"/>
              <a:t>pretransfusion</a:t>
            </a:r>
            <a:r>
              <a:rPr lang="en-US" dirty="0"/>
              <a:t> </a:t>
            </a:r>
            <a:r>
              <a:rPr lang="en-US" dirty="0" err="1"/>
              <a:t>Hb</a:t>
            </a:r>
            <a:r>
              <a:rPr lang="en-US" dirty="0"/>
              <a:t> level needed </a:t>
            </a:r>
            <a:endParaRPr lang="en-US" dirty="0" smtClean="0"/>
          </a:p>
          <a:p>
            <a:pPr algn="l" rtl="0"/>
            <a:r>
              <a:rPr lang="en-US" dirty="0" err="1" smtClean="0"/>
              <a:t>Hb</a:t>
            </a:r>
            <a:r>
              <a:rPr lang="en-US" dirty="0" smtClean="0"/>
              <a:t> typically decline by 1,5 g/dl / week in non </a:t>
            </a:r>
            <a:r>
              <a:rPr lang="en-US" dirty="0" err="1" smtClean="0"/>
              <a:t>splenectomised</a:t>
            </a:r>
            <a:endParaRPr lang="ar-EG" dirty="0"/>
          </a:p>
        </p:txBody>
      </p:sp>
    </p:spTree>
    <p:extLst>
      <p:ext uri="{BB962C8B-B14F-4D97-AF65-F5344CB8AC3E}">
        <p14:creationId xmlns:p14="http://schemas.microsoft.com/office/powerpoint/2010/main" val="293605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Chelation therapy: </a:t>
            </a:r>
            <a:r>
              <a:rPr lang="en-US" dirty="0"/>
              <a:t/>
            </a:r>
            <a:br>
              <a:rPr lang="en-US" dirty="0"/>
            </a:br>
            <a:endParaRPr lang="ar-EG" dirty="0"/>
          </a:p>
        </p:txBody>
      </p:sp>
      <p:sp>
        <p:nvSpPr>
          <p:cNvPr id="3" name="Content Placeholder 2"/>
          <p:cNvSpPr>
            <a:spLocks noGrp="1"/>
          </p:cNvSpPr>
          <p:nvPr>
            <p:ph idx="1"/>
          </p:nvPr>
        </p:nvSpPr>
        <p:spPr/>
        <p:txBody>
          <a:bodyPr>
            <a:normAutofit/>
          </a:bodyPr>
          <a:lstStyle/>
          <a:p>
            <a:pPr algn="l" rtl="0"/>
            <a:r>
              <a:rPr lang="en-US" dirty="0"/>
              <a:t>Iron-chelation therapy is largely responsible for doubling the life expectancy of patients with thalassemia </a:t>
            </a:r>
            <a:r>
              <a:rPr lang="en-US" dirty="0" smtClean="0"/>
              <a:t>major</a:t>
            </a:r>
            <a:endParaRPr lang="ar-EG" dirty="0" smtClean="0"/>
          </a:p>
          <a:p>
            <a:pPr algn="l" rtl="0"/>
            <a:r>
              <a:rPr lang="en-US" b="1" dirty="0"/>
              <a:t> </a:t>
            </a:r>
            <a:r>
              <a:rPr lang="en-US" b="1" dirty="0" err="1"/>
              <a:t>Deferoxamine</a:t>
            </a:r>
            <a:r>
              <a:rPr lang="en-US" b="1" dirty="0"/>
              <a:t> </a:t>
            </a:r>
            <a:r>
              <a:rPr lang="en-US" dirty="0" smtClean="0"/>
              <a:t>has </a:t>
            </a:r>
            <a:r>
              <a:rPr lang="en-US" dirty="0"/>
              <a:t>several limitations: the need for parenteral administration, which is painful and reduces compliance, side effects, and </a:t>
            </a:r>
            <a:r>
              <a:rPr lang="en-US" dirty="0" smtClean="0"/>
              <a:t>cost</a:t>
            </a:r>
          </a:p>
          <a:p>
            <a:pPr algn="l" rtl="0"/>
            <a:r>
              <a:rPr lang="en-US" b="1" dirty="0" err="1"/>
              <a:t>Deferiprone</a:t>
            </a:r>
            <a:r>
              <a:rPr lang="en-US" dirty="0"/>
              <a:t>, an orally administered </a:t>
            </a:r>
            <a:r>
              <a:rPr lang="en-US" dirty="0" err="1" smtClean="0"/>
              <a:t>chelator</a:t>
            </a:r>
            <a:r>
              <a:rPr lang="en-US" dirty="0" smtClean="0"/>
              <a:t>.</a:t>
            </a:r>
          </a:p>
          <a:p>
            <a:pPr algn="l" rtl="0"/>
            <a:r>
              <a:rPr lang="en-US" dirty="0" smtClean="0"/>
              <a:t> Adverse </a:t>
            </a:r>
            <a:r>
              <a:rPr lang="en-US" dirty="0"/>
              <a:t>effects of </a:t>
            </a:r>
            <a:r>
              <a:rPr lang="en-US" dirty="0" err="1"/>
              <a:t>deferiprone</a:t>
            </a:r>
            <a:r>
              <a:rPr lang="en-US" dirty="0"/>
              <a:t> include arthralgia, nausea and other gastrointestinal symptoms, fluctuating liver enzyme levels, leukopenia, and rarely </a:t>
            </a:r>
            <a:r>
              <a:rPr lang="en-US" dirty="0" err="1"/>
              <a:t>agranulocytosis</a:t>
            </a:r>
            <a:r>
              <a:rPr lang="en-US" dirty="0"/>
              <a:t> and zinc deficiency</a:t>
            </a:r>
            <a:endParaRPr lang="ar-EG" dirty="0"/>
          </a:p>
        </p:txBody>
      </p:sp>
    </p:spTree>
    <p:extLst>
      <p:ext uri="{BB962C8B-B14F-4D97-AF65-F5344CB8AC3E}">
        <p14:creationId xmlns:p14="http://schemas.microsoft.com/office/powerpoint/2010/main" val="230199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100" y="-1041400"/>
            <a:ext cx="15875000" cy="7091363"/>
          </a:xfrm>
        </p:spPr>
      </p:pic>
    </p:spTree>
    <p:extLst>
      <p:ext uri="{BB962C8B-B14F-4D97-AF65-F5344CB8AC3E}">
        <p14:creationId xmlns:p14="http://schemas.microsoft.com/office/powerpoint/2010/main" val="1420717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normAutofit fontScale="92500" lnSpcReduction="20000"/>
          </a:bodyPr>
          <a:lstStyle/>
          <a:p>
            <a:pPr algn="l" rtl="0"/>
            <a:r>
              <a:rPr lang="en-US" dirty="0"/>
              <a:t> Most of these effects can be monitored and controlled</a:t>
            </a:r>
            <a:r>
              <a:rPr lang="en-US" dirty="0" smtClean="0"/>
              <a:t>.</a:t>
            </a:r>
          </a:p>
          <a:p>
            <a:pPr algn="l" rtl="0"/>
            <a:r>
              <a:rPr lang="en-US" dirty="0" smtClean="0"/>
              <a:t> </a:t>
            </a:r>
            <a:r>
              <a:rPr lang="en-US" dirty="0" err="1"/>
              <a:t>Deferiprone</a:t>
            </a:r>
            <a:r>
              <a:rPr lang="en-US" dirty="0"/>
              <a:t> has a number of advantages over </a:t>
            </a:r>
            <a:r>
              <a:rPr lang="en-US" dirty="0" err="1"/>
              <a:t>deferoxamine</a:t>
            </a:r>
            <a:r>
              <a:rPr lang="en-US" dirty="0"/>
              <a:t>. It can penetrate the cell membrane and chelate toxic intracellular iron species</a:t>
            </a:r>
            <a:r>
              <a:rPr lang="en-US" b="1" dirty="0" smtClean="0"/>
              <a:t>.</a:t>
            </a:r>
            <a:endParaRPr lang="ar-EG" b="1" dirty="0" smtClean="0"/>
          </a:p>
          <a:p>
            <a:pPr algn="l" rtl="0"/>
            <a:r>
              <a:rPr lang="en-US" dirty="0" err="1" smtClean="0"/>
              <a:t>deferiprone</a:t>
            </a:r>
            <a:r>
              <a:rPr lang="en-US" dirty="0" smtClean="0"/>
              <a:t> more </a:t>
            </a:r>
            <a:r>
              <a:rPr lang="en-US" dirty="0"/>
              <a:t>effective </a:t>
            </a:r>
            <a:r>
              <a:rPr lang="en-US" dirty="0" smtClean="0"/>
              <a:t>in </a:t>
            </a:r>
            <a:r>
              <a:rPr lang="en-US" dirty="0"/>
              <a:t>the removal of myocardial iron</a:t>
            </a:r>
            <a:r>
              <a:rPr lang="en-US" b="1" dirty="0"/>
              <a:t> </a:t>
            </a:r>
            <a:endParaRPr lang="en-US" b="1" dirty="0" smtClean="0"/>
          </a:p>
          <a:p>
            <a:pPr algn="l" rtl="0"/>
            <a:r>
              <a:rPr lang="en-US" b="1" dirty="0" err="1" smtClean="0"/>
              <a:t>Deferasirax</a:t>
            </a:r>
            <a:r>
              <a:rPr lang="en-US" b="1" dirty="0" smtClean="0"/>
              <a:t>: </a:t>
            </a:r>
            <a:r>
              <a:rPr lang="en-US" dirty="0" smtClean="0"/>
              <a:t>once daily 20-40 mg/ kg</a:t>
            </a:r>
          </a:p>
          <a:p>
            <a:pPr marL="0" indent="0" algn="l" rtl="0">
              <a:buNone/>
            </a:pPr>
            <a:r>
              <a:rPr lang="en-US" dirty="0" smtClean="0"/>
              <a:t>Fecal iron </a:t>
            </a:r>
            <a:r>
              <a:rPr lang="en-US" dirty="0" err="1" smtClean="0"/>
              <a:t>exretion</a:t>
            </a:r>
            <a:endParaRPr lang="en-US" dirty="0"/>
          </a:p>
          <a:p>
            <a:pPr marL="0" indent="0" algn="l" rtl="0">
              <a:buNone/>
            </a:pPr>
            <a:r>
              <a:rPr lang="en-US" dirty="0" smtClean="0"/>
              <a:t>High affinity for iron</a:t>
            </a:r>
          </a:p>
          <a:p>
            <a:pPr marL="0" indent="0" algn="l" rtl="0">
              <a:buNone/>
            </a:pPr>
            <a:r>
              <a:rPr lang="en-US" dirty="0" smtClean="0"/>
              <a:t>Low affinity for zinc and copper</a:t>
            </a:r>
          </a:p>
          <a:p>
            <a:pPr marL="0" indent="0" algn="l" rtl="0">
              <a:buNone/>
            </a:pPr>
            <a:r>
              <a:rPr lang="en-US" dirty="0" smtClean="0"/>
              <a:t>SE: increase,  </a:t>
            </a:r>
            <a:r>
              <a:rPr lang="en-US" dirty="0"/>
              <a:t>S</a:t>
            </a:r>
            <a:r>
              <a:rPr lang="en-US" dirty="0" smtClean="0"/>
              <a:t> creatinine, anaphylaxis, skin rash, </a:t>
            </a:r>
            <a:r>
              <a:rPr lang="en-US" dirty="0" err="1" smtClean="0"/>
              <a:t>cugh</a:t>
            </a:r>
            <a:r>
              <a:rPr lang="en-US" dirty="0" smtClean="0"/>
              <a:t>, angioedema, </a:t>
            </a:r>
          </a:p>
          <a:p>
            <a:pPr marL="0" indent="0" algn="l" rtl="0">
              <a:buNone/>
            </a:pPr>
            <a:r>
              <a:rPr lang="en-US" dirty="0" smtClean="0"/>
              <a:t>Risk of acute liver injury increase with age, concomitant liver disease</a:t>
            </a:r>
          </a:p>
          <a:p>
            <a:pPr marL="0" indent="0" algn="l" rtl="0">
              <a:buNone/>
            </a:pPr>
            <a:r>
              <a:rPr lang="en-US" dirty="0" smtClean="0"/>
              <a:t> </a:t>
            </a:r>
            <a:endParaRPr lang="ar-EG" dirty="0" smtClean="0"/>
          </a:p>
          <a:p>
            <a:pPr algn="l" rtl="0"/>
            <a:endParaRPr lang="ar-EG" dirty="0"/>
          </a:p>
        </p:txBody>
      </p:sp>
    </p:spTree>
    <p:extLst>
      <p:ext uri="{BB962C8B-B14F-4D97-AF65-F5344CB8AC3E}">
        <p14:creationId xmlns:p14="http://schemas.microsoft.com/office/powerpoint/2010/main" val="3039302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normAutofit lnSpcReduction="10000"/>
          </a:bodyPr>
          <a:lstStyle/>
          <a:p>
            <a:pPr algn="l" rtl="0"/>
            <a:r>
              <a:rPr lang="en-US" dirty="0" smtClean="0"/>
              <a:t>Drug interactions:</a:t>
            </a:r>
          </a:p>
          <a:p>
            <a:pPr marL="0" indent="0" algn="l" rtl="0">
              <a:buNone/>
            </a:pPr>
            <a:r>
              <a:rPr lang="en-US" dirty="0" smtClean="0"/>
              <a:t>anti </a:t>
            </a:r>
            <a:r>
              <a:rPr lang="en-US" dirty="0" err="1" smtClean="0"/>
              <a:t>plt</a:t>
            </a:r>
            <a:r>
              <a:rPr lang="en-US" dirty="0" smtClean="0"/>
              <a:t>: increase GIT bleeding</a:t>
            </a:r>
          </a:p>
          <a:p>
            <a:pPr marL="0" indent="0" algn="l" rtl="0">
              <a:buNone/>
            </a:pPr>
            <a:r>
              <a:rPr lang="en-US" dirty="0" err="1" smtClean="0"/>
              <a:t>Vancomycin</a:t>
            </a:r>
            <a:r>
              <a:rPr lang="en-US" dirty="0" smtClean="0"/>
              <a:t>: nephrotoxic</a:t>
            </a:r>
          </a:p>
          <a:p>
            <a:pPr marL="0" indent="0" algn="l" rtl="0">
              <a:buNone/>
            </a:pPr>
            <a:r>
              <a:rPr lang="en-US" dirty="0" err="1" smtClean="0"/>
              <a:t>Cyclosporin</a:t>
            </a:r>
            <a:r>
              <a:rPr lang="en-US" dirty="0" smtClean="0"/>
              <a:t>, amlodipine, atorvastatin</a:t>
            </a:r>
          </a:p>
          <a:p>
            <a:pPr algn="l" rtl="0"/>
            <a:r>
              <a:rPr lang="en-US" dirty="0" smtClean="0"/>
              <a:t>Dose: 125,250, 500 mg on empty stomach</a:t>
            </a:r>
          </a:p>
          <a:p>
            <a:pPr marL="0" indent="0" algn="l" rtl="0">
              <a:buNone/>
            </a:pPr>
            <a:r>
              <a:rPr lang="en-US" dirty="0" smtClean="0"/>
              <a:t>Titrate according to ferritin begin with 20 mg/kg to 30 mg/kg</a:t>
            </a:r>
          </a:p>
          <a:p>
            <a:pPr algn="l" rtl="0"/>
            <a:r>
              <a:rPr lang="en-US" dirty="0" smtClean="0"/>
              <a:t>Renal </a:t>
            </a:r>
            <a:r>
              <a:rPr lang="en-US" dirty="0" err="1" smtClean="0"/>
              <a:t>adjustement</a:t>
            </a:r>
            <a:r>
              <a:rPr lang="en-US" dirty="0" smtClean="0"/>
              <a:t>: 10 mg/kg</a:t>
            </a:r>
          </a:p>
          <a:p>
            <a:pPr algn="l" rtl="0"/>
            <a:r>
              <a:rPr lang="en-US" dirty="0" smtClean="0"/>
              <a:t>Liver </a:t>
            </a:r>
            <a:r>
              <a:rPr lang="en-US" dirty="0" err="1" smtClean="0"/>
              <a:t>adj</a:t>
            </a:r>
            <a:r>
              <a:rPr lang="en-US" dirty="0" smtClean="0"/>
              <a:t>  : child B reduce dose by 50%</a:t>
            </a:r>
          </a:p>
          <a:p>
            <a:pPr marL="0" indent="0" algn="l" rtl="0">
              <a:buNone/>
            </a:pPr>
            <a:r>
              <a:rPr lang="en-US" dirty="0" smtClean="0"/>
              <a:t>Child c : don’t use</a:t>
            </a:r>
            <a:endParaRPr lang="ar-EG" dirty="0"/>
          </a:p>
        </p:txBody>
      </p:sp>
    </p:spTree>
    <p:extLst>
      <p:ext uri="{BB962C8B-B14F-4D97-AF65-F5344CB8AC3E}">
        <p14:creationId xmlns:p14="http://schemas.microsoft.com/office/powerpoint/2010/main" val="1238160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err="1"/>
              <a:t>Splenectomy</a:t>
            </a:r>
            <a:r>
              <a:rPr lang="en-US" b="1" dirty="0"/>
              <a:t>:</a:t>
            </a:r>
            <a:r>
              <a:rPr lang="en-US" dirty="0"/>
              <a:t/>
            </a:r>
            <a:br>
              <a:rPr lang="en-US" dirty="0"/>
            </a:br>
            <a:endParaRPr lang="ar-EG" dirty="0"/>
          </a:p>
        </p:txBody>
      </p:sp>
      <p:sp>
        <p:nvSpPr>
          <p:cNvPr id="3" name="Content Placeholder 2"/>
          <p:cNvSpPr>
            <a:spLocks noGrp="1"/>
          </p:cNvSpPr>
          <p:nvPr>
            <p:ph idx="1"/>
          </p:nvPr>
        </p:nvSpPr>
        <p:spPr/>
        <p:txBody>
          <a:bodyPr>
            <a:normAutofit fontScale="92500" lnSpcReduction="10000"/>
          </a:bodyPr>
          <a:lstStyle/>
          <a:p>
            <a:pPr algn="l" rtl="0"/>
            <a:r>
              <a:rPr lang="en-US" dirty="0" err="1" smtClean="0"/>
              <a:t>Splenectomy</a:t>
            </a:r>
            <a:r>
              <a:rPr lang="en-US" dirty="0" smtClean="0"/>
              <a:t> should reduce red cell requirements by 30% in patients with transfusion index ( calculated by addition of the total of packed red cells administered over 1 year ,divided by the mid –year weight in kg )exceeds 200ml /kg/ year </a:t>
            </a:r>
            <a:endParaRPr lang="ar-EG" dirty="0" smtClean="0"/>
          </a:p>
          <a:p>
            <a:pPr algn="l" rtl="0"/>
            <a:r>
              <a:rPr lang="en-US" dirty="0" smtClean="0"/>
              <a:t>Because of the risk of infection, </a:t>
            </a:r>
            <a:r>
              <a:rPr lang="en-US" dirty="0" err="1" smtClean="0"/>
              <a:t>splenectomy</a:t>
            </a:r>
            <a:r>
              <a:rPr lang="en-US" dirty="0" smtClean="0"/>
              <a:t> should usually delayed until the age of 5 years. </a:t>
            </a:r>
            <a:endParaRPr lang="ar-EG" dirty="0" smtClean="0"/>
          </a:p>
          <a:p>
            <a:pPr algn="l" rtl="0"/>
            <a:r>
              <a:rPr lang="en-US" dirty="0" smtClean="0"/>
              <a:t> At least 2-3 weeks before </a:t>
            </a:r>
            <a:r>
              <a:rPr lang="en-US" dirty="0" err="1" smtClean="0"/>
              <a:t>splenectomy</a:t>
            </a:r>
            <a:r>
              <a:rPr lang="en-US" dirty="0" smtClean="0"/>
              <a:t> , patients should be vaccinated  with pneumococcal and </a:t>
            </a:r>
            <a:r>
              <a:rPr lang="en-US" dirty="0" err="1" smtClean="0"/>
              <a:t>hemophillus</a:t>
            </a:r>
            <a:r>
              <a:rPr lang="en-US" dirty="0" smtClean="0"/>
              <a:t> influenza type B vaccines</a:t>
            </a:r>
            <a:endParaRPr lang="ar-EG" dirty="0" smtClean="0"/>
          </a:p>
          <a:p>
            <a:pPr algn="l" rtl="0"/>
            <a:r>
              <a:rPr lang="en-US" dirty="0"/>
              <a:t> After </a:t>
            </a:r>
            <a:r>
              <a:rPr lang="en-US" dirty="0" err="1"/>
              <a:t>splenectomy</a:t>
            </a:r>
            <a:r>
              <a:rPr lang="en-US" dirty="0"/>
              <a:t> striking </a:t>
            </a:r>
            <a:r>
              <a:rPr lang="en-US" dirty="0" err="1"/>
              <a:t>thrompocytosis</a:t>
            </a:r>
            <a:r>
              <a:rPr lang="en-US" dirty="0"/>
              <a:t> may occur, increased number of nucleated red cells appears in the blood and the presence of many red cells containing inclusion bodies composed of precipitated alpha-globin chain can be demonstrated</a:t>
            </a:r>
            <a:r>
              <a:rPr lang="en-US" b="1" dirty="0"/>
              <a:t> </a:t>
            </a:r>
            <a:endParaRPr lang="ar-EG" dirty="0" smtClean="0"/>
          </a:p>
          <a:p>
            <a:pPr algn="l" rtl="0"/>
            <a:endParaRPr lang="ar-EG" dirty="0"/>
          </a:p>
        </p:txBody>
      </p:sp>
    </p:spTree>
    <p:extLst>
      <p:ext uri="{BB962C8B-B14F-4D97-AF65-F5344CB8AC3E}">
        <p14:creationId xmlns:p14="http://schemas.microsoft.com/office/powerpoint/2010/main" val="2868011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t>L-</a:t>
            </a:r>
            <a:r>
              <a:rPr lang="en-US" sz="3200" b="1" dirty="0" err="1" smtClean="0"/>
              <a:t>Carnitine</a:t>
            </a:r>
            <a:r>
              <a:rPr lang="en-US" sz="3200" b="1" dirty="0"/>
              <a:t>:</a:t>
            </a:r>
            <a:r>
              <a:rPr lang="en-US" dirty="0"/>
              <a:t/>
            </a:r>
            <a:br>
              <a:rPr lang="en-US" dirty="0"/>
            </a:br>
            <a:endParaRPr lang="ar-EG" dirty="0"/>
          </a:p>
        </p:txBody>
      </p:sp>
      <p:sp>
        <p:nvSpPr>
          <p:cNvPr id="3" name="Content Placeholder 2"/>
          <p:cNvSpPr>
            <a:spLocks noGrp="1"/>
          </p:cNvSpPr>
          <p:nvPr>
            <p:ph idx="1"/>
          </p:nvPr>
        </p:nvSpPr>
        <p:spPr/>
        <p:txBody>
          <a:bodyPr>
            <a:normAutofit lnSpcReduction="10000"/>
          </a:bodyPr>
          <a:lstStyle/>
          <a:p>
            <a:pPr algn="l" rtl="0"/>
            <a:r>
              <a:rPr lang="en-US" dirty="0"/>
              <a:t>L-</a:t>
            </a:r>
            <a:r>
              <a:rPr lang="en-US" dirty="0" err="1"/>
              <a:t>Carnitine</a:t>
            </a:r>
            <a:r>
              <a:rPr lang="en-US" dirty="0"/>
              <a:t> was found to increase </a:t>
            </a:r>
            <a:r>
              <a:rPr lang="en-US" dirty="0" err="1"/>
              <a:t>hematocrite</a:t>
            </a:r>
            <a:r>
              <a:rPr lang="en-US" dirty="0"/>
              <a:t> value ,it has been proposed that </a:t>
            </a:r>
            <a:r>
              <a:rPr lang="en-US" dirty="0" err="1"/>
              <a:t>carnitine</a:t>
            </a:r>
            <a:r>
              <a:rPr lang="en-US" dirty="0"/>
              <a:t> </a:t>
            </a:r>
            <a:r>
              <a:rPr lang="en-US" dirty="0" err="1"/>
              <a:t>stablizes</a:t>
            </a:r>
            <a:r>
              <a:rPr lang="en-US" dirty="0"/>
              <a:t> the erythrocyte membrane by improving the uptake of the lipids ,forming the structure of the membrane</a:t>
            </a:r>
            <a:r>
              <a:rPr lang="en-US" b="1" dirty="0"/>
              <a:t> </a:t>
            </a:r>
            <a:endParaRPr lang="ar-EG" b="1" dirty="0" smtClean="0"/>
          </a:p>
          <a:p>
            <a:pPr algn="l" rtl="0"/>
            <a:r>
              <a:rPr lang="en-US" dirty="0"/>
              <a:t>The duration of the treatment may be important as most studies showed an increase in </a:t>
            </a:r>
            <a:r>
              <a:rPr lang="en-US" dirty="0" err="1"/>
              <a:t>hematocrite</a:t>
            </a:r>
            <a:r>
              <a:rPr lang="en-US" dirty="0"/>
              <a:t> after using </a:t>
            </a:r>
            <a:r>
              <a:rPr lang="en-US" dirty="0" err="1"/>
              <a:t>carnitine</a:t>
            </a:r>
            <a:r>
              <a:rPr lang="en-US" dirty="0"/>
              <a:t> for more than 9 months</a:t>
            </a:r>
            <a:r>
              <a:rPr lang="en-US" b="1" dirty="0"/>
              <a:t> </a:t>
            </a:r>
            <a:endParaRPr lang="ar-EG" b="1" dirty="0" smtClean="0"/>
          </a:p>
          <a:p>
            <a:pPr algn="l" rtl="0"/>
            <a:r>
              <a:rPr lang="en-US" dirty="0"/>
              <a:t> L-</a:t>
            </a:r>
            <a:r>
              <a:rPr lang="en-US" dirty="0" err="1"/>
              <a:t>Carnitine</a:t>
            </a:r>
            <a:r>
              <a:rPr lang="en-US" b="1" dirty="0"/>
              <a:t> </a:t>
            </a:r>
            <a:r>
              <a:rPr lang="en-US" dirty="0"/>
              <a:t>has the potential to stimulate </a:t>
            </a:r>
            <a:r>
              <a:rPr lang="en-US" dirty="0" err="1"/>
              <a:t>Hb</a:t>
            </a:r>
            <a:r>
              <a:rPr lang="en-US" dirty="0"/>
              <a:t> F production and </a:t>
            </a:r>
            <a:r>
              <a:rPr lang="en-US" dirty="0" err="1"/>
              <a:t>stablize</a:t>
            </a:r>
            <a:r>
              <a:rPr lang="en-US" dirty="0"/>
              <a:t> the erythrocyte membrane against oxidative stress</a:t>
            </a:r>
            <a:r>
              <a:rPr lang="en-US" dirty="0" smtClean="0"/>
              <a:t>.</a:t>
            </a:r>
            <a:endParaRPr lang="ar-EG" dirty="0" smtClean="0"/>
          </a:p>
          <a:p>
            <a:pPr algn="l" rtl="0"/>
            <a:r>
              <a:rPr lang="en-US" dirty="0"/>
              <a:t> The recommended daily dose for L-</a:t>
            </a:r>
            <a:r>
              <a:rPr lang="en-US" dirty="0" err="1"/>
              <a:t>carnitine</a:t>
            </a:r>
            <a:r>
              <a:rPr lang="en-US" dirty="0"/>
              <a:t> is 100mg </a:t>
            </a:r>
            <a:r>
              <a:rPr lang="ar-EG" dirty="0"/>
              <a:t>/</a:t>
            </a:r>
            <a:r>
              <a:rPr lang="en-US" dirty="0"/>
              <a:t>kg </a:t>
            </a:r>
            <a:r>
              <a:rPr lang="ar-EG" dirty="0"/>
              <a:t>/ </a:t>
            </a:r>
            <a:r>
              <a:rPr lang="en-US" dirty="0"/>
              <a:t>day or 2g</a:t>
            </a:r>
            <a:r>
              <a:rPr lang="ar-EG" dirty="0"/>
              <a:t>/</a:t>
            </a:r>
            <a:r>
              <a:rPr lang="en-US" dirty="0"/>
              <a:t> d</a:t>
            </a:r>
            <a:r>
              <a:rPr lang="en-US" b="1" dirty="0"/>
              <a:t>.</a:t>
            </a:r>
            <a:endParaRPr lang="ar-EG" dirty="0"/>
          </a:p>
        </p:txBody>
      </p:sp>
    </p:spTree>
    <p:extLst>
      <p:ext uri="{BB962C8B-B14F-4D97-AF65-F5344CB8AC3E}">
        <p14:creationId xmlns:p14="http://schemas.microsoft.com/office/powerpoint/2010/main" val="1189562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err="1"/>
              <a:t>Hydroxyurea</a:t>
            </a:r>
            <a:r>
              <a:rPr lang="en-US" sz="3200" b="1" dirty="0"/>
              <a:t> (HU):</a:t>
            </a:r>
            <a:endParaRPr lang="ar-EG" sz="3200" dirty="0"/>
          </a:p>
        </p:txBody>
      </p:sp>
      <p:sp>
        <p:nvSpPr>
          <p:cNvPr id="3" name="Content Placeholder 2"/>
          <p:cNvSpPr>
            <a:spLocks noGrp="1"/>
          </p:cNvSpPr>
          <p:nvPr>
            <p:ph idx="1"/>
          </p:nvPr>
        </p:nvSpPr>
        <p:spPr/>
        <p:txBody>
          <a:bodyPr>
            <a:normAutofit lnSpcReduction="10000"/>
          </a:bodyPr>
          <a:lstStyle/>
          <a:p>
            <a:pPr algn="l" rtl="0"/>
            <a:r>
              <a:rPr lang="en-US" dirty="0"/>
              <a:t>In β-thalassemia it causes induction of fetal hemoglobin and possibly may alleviate the </a:t>
            </a:r>
            <a:r>
              <a:rPr lang="en-US" dirty="0" smtClean="0"/>
              <a:t>symptoms</a:t>
            </a:r>
          </a:p>
          <a:p>
            <a:pPr algn="l" rtl="0"/>
            <a:r>
              <a:rPr lang="en-US" dirty="0"/>
              <a:t> Major response is defined as transfusion independence or hemoglobin rise of more than 20g</a:t>
            </a:r>
            <a:r>
              <a:rPr lang="ar-EG" dirty="0"/>
              <a:t>/</a:t>
            </a:r>
            <a:r>
              <a:rPr lang="en-US" dirty="0"/>
              <a:t> </a:t>
            </a:r>
            <a:r>
              <a:rPr lang="en-US" dirty="0" err="1"/>
              <a:t>l;however</a:t>
            </a:r>
            <a:r>
              <a:rPr lang="en-US" dirty="0"/>
              <a:t> minor response is defined as rise in hemoglobin of 10-20 g</a:t>
            </a:r>
            <a:r>
              <a:rPr lang="ar-EG" dirty="0"/>
              <a:t>/</a:t>
            </a:r>
            <a:r>
              <a:rPr lang="en-US" dirty="0"/>
              <a:t>l or reduction in transfusion frequency by 50% </a:t>
            </a:r>
            <a:endParaRPr lang="en-US" dirty="0" smtClean="0"/>
          </a:p>
          <a:p>
            <a:pPr algn="l" rtl="0"/>
            <a:r>
              <a:rPr lang="en-US" dirty="0"/>
              <a:t>HU is given at 10mg</a:t>
            </a:r>
            <a:r>
              <a:rPr lang="ar-EG" dirty="0"/>
              <a:t>/</a:t>
            </a:r>
            <a:r>
              <a:rPr lang="en-US" dirty="0"/>
              <a:t>kg starting dose and increased by 5mg</a:t>
            </a:r>
            <a:r>
              <a:rPr lang="ar-EG" dirty="0"/>
              <a:t>/</a:t>
            </a:r>
            <a:r>
              <a:rPr lang="en-US" dirty="0"/>
              <a:t> kg </a:t>
            </a:r>
            <a:r>
              <a:rPr lang="ar-EG" dirty="0"/>
              <a:t>/</a:t>
            </a:r>
            <a:r>
              <a:rPr lang="en-US" dirty="0"/>
              <a:t> day at 4 weekly intervals to a maximum of 20 mg</a:t>
            </a:r>
            <a:r>
              <a:rPr lang="ar-EG" dirty="0"/>
              <a:t>/</a:t>
            </a:r>
            <a:r>
              <a:rPr lang="en-US" dirty="0"/>
              <a:t> kg per day or until the </a:t>
            </a:r>
            <a:r>
              <a:rPr lang="en-US" dirty="0" err="1"/>
              <a:t>myelotoxicity</a:t>
            </a:r>
            <a:r>
              <a:rPr lang="en-US" dirty="0"/>
              <a:t> appeared</a:t>
            </a:r>
            <a:r>
              <a:rPr lang="en-US" b="1" dirty="0"/>
              <a:t> </a:t>
            </a:r>
            <a:endParaRPr lang="en-US" b="1" dirty="0" smtClean="0"/>
          </a:p>
          <a:p>
            <a:pPr algn="l" rtl="0"/>
            <a:r>
              <a:rPr lang="en-US" dirty="0"/>
              <a:t> Follow up is for a minimum of 6 months before considering  a failure  of response </a:t>
            </a:r>
            <a:endParaRPr lang="ar-EG" dirty="0"/>
          </a:p>
        </p:txBody>
      </p:sp>
    </p:spTree>
    <p:extLst>
      <p:ext uri="{BB962C8B-B14F-4D97-AF65-F5344CB8AC3E}">
        <p14:creationId xmlns:p14="http://schemas.microsoft.com/office/powerpoint/2010/main" val="1666917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normAutofit fontScale="85000" lnSpcReduction="10000"/>
          </a:bodyPr>
          <a:lstStyle/>
          <a:p>
            <a:pPr algn="l" rtl="0"/>
            <a:r>
              <a:rPr lang="en-US" dirty="0"/>
              <a:t>Follow up by a complete blood count (CBC) at 2-weekly intervals until a maximum dose is reached and then once in 4 weeks; renal and liver function tests once every 4 weeks until maximum dose and then every 8 weeks; </a:t>
            </a:r>
            <a:r>
              <a:rPr lang="en-US" dirty="0" err="1"/>
              <a:t>HbF</a:t>
            </a:r>
            <a:r>
              <a:rPr lang="en-US" dirty="0"/>
              <a:t>, </a:t>
            </a:r>
            <a:r>
              <a:rPr lang="en-US" dirty="0" err="1"/>
              <a:t>Hb</a:t>
            </a:r>
            <a:r>
              <a:rPr lang="en-US" dirty="0"/>
              <a:t> A2 and F cells estimated at the end of 6 </a:t>
            </a:r>
            <a:r>
              <a:rPr lang="en-US" dirty="0" smtClean="0"/>
              <a:t>months </a:t>
            </a:r>
            <a:r>
              <a:rPr lang="en-US" dirty="0"/>
              <a:t>or after the major response</a:t>
            </a:r>
            <a:r>
              <a:rPr lang="en-US" b="1" dirty="0"/>
              <a:t> </a:t>
            </a:r>
            <a:endParaRPr lang="en-US" b="1" dirty="0" smtClean="0"/>
          </a:p>
          <a:p>
            <a:pPr marL="0" indent="0" algn="l" rtl="0">
              <a:buNone/>
            </a:pPr>
            <a:r>
              <a:rPr lang="en-US" b="1" dirty="0"/>
              <a:t>Side </a:t>
            </a:r>
            <a:r>
              <a:rPr lang="en-US" b="1" dirty="0" err="1"/>
              <a:t>effcts</a:t>
            </a:r>
            <a:r>
              <a:rPr lang="en-US" b="1" dirty="0"/>
              <a:t>:</a:t>
            </a:r>
            <a:endParaRPr lang="en-US" dirty="0"/>
          </a:p>
          <a:p>
            <a:pPr algn="l" rtl="0"/>
            <a:r>
              <a:rPr lang="en-US" dirty="0" err="1"/>
              <a:t>Myelotoxicity</a:t>
            </a:r>
            <a:r>
              <a:rPr lang="en-US" dirty="0"/>
              <a:t> is a common finding and is defined by absolute neutrophil count (ANC) less than 1.5×10</a:t>
            </a:r>
            <a:r>
              <a:rPr lang="en-US" baseline="30000" dirty="0"/>
              <a:t>9</a:t>
            </a:r>
            <a:r>
              <a:rPr lang="en-US" dirty="0"/>
              <a:t> </a:t>
            </a:r>
            <a:r>
              <a:rPr lang="ar-EG" dirty="0"/>
              <a:t>/</a:t>
            </a:r>
            <a:r>
              <a:rPr lang="en-US" dirty="0"/>
              <a:t>1 or </a:t>
            </a:r>
            <a:r>
              <a:rPr lang="en-US" dirty="0" err="1"/>
              <a:t>platlets</a:t>
            </a:r>
            <a:r>
              <a:rPr lang="en-US" dirty="0"/>
              <a:t> count less than </a:t>
            </a:r>
            <a:r>
              <a:rPr lang="en-US" dirty="0" smtClean="0"/>
              <a:t>100</a:t>
            </a:r>
            <a:r>
              <a:rPr lang="en-US" b="1" dirty="0" smtClean="0"/>
              <a:t>×</a:t>
            </a:r>
            <a:r>
              <a:rPr lang="en-US" dirty="0" smtClean="0"/>
              <a:t>10</a:t>
            </a:r>
            <a:r>
              <a:rPr lang="en-US" baseline="30000" dirty="0" smtClean="0"/>
              <a:t>9.</a:t>
            </a:r>
            <a:r>
              <a:rPr lang="en-US" dirty="0" smtClean="0"/>
              <a:t> </a:t>
            </a:r>
          </a:p>
          <a:p>
            <a:pPr algn="l" rtl="0"/>
            <a:r>
              <a:rPr lang="en-US" dirty="0" smtClean="0"/>
              <a:t>Hepatotoxicity </a:t>
            </a:r>
            <a:r>
              <a:rPr lang="en-US" dirty="0"/>
              <a:t>and renal toxicity is defined as more than two fold rise in ALT and AST and as a &gt;50% increase in serum creatinine  </a:t>
            </a:r>
            <a:r>
              <a:rPr lang="en-US" dirty="0" err="1"/>
              <a:t>concentration,respectively</a:t>
            </a:r>
            <a:r>
              <a:rPr lang="en-US" dirty="0" smtClean="0"/>
              <a:t>.</a:t>
            </a:r>
          </a:p>
          <a:p>
            <a:pPr algn="l" rtl="0"/>
            <a:r>
              <a:rPr lang="en-US" dirty="0" smtClean="0"/>
              <a:t>If </a:t>
            </a:r>
            <a:r>
              <a:rPr lang="en-US" dirty="0"/>
              <a:t>toxicity occurred treatment is stopped until blood counts return to normal and then reintroduce at a lower dose which if tolerated is considered the maximum tolerated dose </a:t>
            </a:r>
            <a:endParaRPr lang="ar-EG" dirty="0"/>
          </a:p>
        </p:txBody>
      </p:sp>
    </p:spTree>
    <p:extLst>
      <p:ext uri="{BB962C8B-B14F-4D97-AF65-F5344CB8AC3E}">
        <p14:creationId xmlns:p14="http://schemas.microsoft.com/office/powerpoint/2010/main" val="2805670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Erythropoietin</a:t>
            </a:r>
            <a:r>
              <a:rPr lang="en-US" b="1" dirty="0"/>
              <a:t>: </a:t>
            </a:r>
            <a:endParaRPr lang="ar-EG" dirty="0"/>
          </a:p>
        </p:txBody>
      </p:sp>
      <p:sp>
        <p:nvSpPr>
          <p:cNvPr id="3" name="Content Placeholder 2"/>
          <p:cNvSpPr>
            <a:spLocks noGrp="1"/>
          </p:cNvSpPr>
          <p:nvPr>
            <p:ph idx="1"/>
          </p:nvPr>
        </p:nvSpPr>
        <p:spPr/>
        <p:txBody>
          <a:bodyPr/>
          <a:lstStyle/>
          <a:p>
            <a:pPr algn="l" rtl="0"/>
            <a:r>
              <a:rPr lang="en-US" dirty="0"/>
              <a:t> The administration of large dose of </a:t>
            </a:r>
            <a:r>
              <a:rPr lang="en-US" dirty="0" err="1"/>
              <a:t>erythropoeitin</a:t>
            </a:r>
            <a:r>
              <a:rPr lang="en-US" dirty="0"/>
              <a:t> has been shown to augment the </a:t>
            </a:r>
            <a:r>
              <a:rPr lang="en-US" dirty="0" err="1"/>
              <a:t>HbF</a:t>
            </a:r>
            <a:r>
              <a:rPr lang="en-US" dirty="0"/>
              <a:t> </a:t>
            </a:r>
            <a:r>
              <a:rPr lang="en-US" dirty="0" smtClean="0"/>
              <a:t>production</a:t>
            </a:r>
          </a:p>
          <a:p>
            <a:pPr marL="0" indent="0" algn="l" rtl="0">
              <a:buNone/>
            </a:pPr>
            <a:r>
              <a:rPr lang="en-US" sz="3200" b="1" dirty="0">
                <a:latin typeface="+mj-lt"/>
                <a:ea typeface="+mj-ea"/>
                <a:cs typeface="+mj-cs"/>
              </a:rPr>
              <a:t>Vitamin Supplementation:</a:t>
            </a:r>
          </a:p>
          <a:p>
            <a:pPr algn="l" rtl="0"/>
            <a:r>
              <a:rPr lang="en-US" b="1" dirty="0"/>
              <a:t>Folic Acid:</a:t>
            </a:r>
            <a:endParaRPr lang="en-US" dirty="0"/>
          </a:p>
          <a:p>
            <a:pPr marL="0" indent="0" algn="l" rtl="0">
              <a:buNone/>
            </a:pPr>
            <a:r>
              <a:rPr lang="en-US" dirty="0" smtClean="0"/>
              <a:t>Folic </a:t>
            </a:r>
            <a:r>
              <a:rPr lang="en-US" dirty="0"/>
              <a:t>acid </a:t>
            </a:r>
            <a:r>
              <a:rPr lang="en-US" dirty="0" err="1"/>
              <a:t>defficiency</a:t>
            </a:r>
            <a:r>
              <a:rPr lang="en-US" dirty="0"/>
              <a:t> is thought to develop due to decreased </a:t>
            </a:r>
            <a:r>
              <a:rPr lang="en-US" dirty="0" err="1"/>
              <a:t>absorption,low</a:t>
            </a:r>
            <a:r>
              <a:rPr lang="en-US" dirty="0"/>
              <a:t> dietary intake and increase demand of an expanded bone marrow </a:t>
            </a:r>
            <a:r>
              <a:rPr lang="en-US" dirty="0" smtClean="0"/>
              <a:t>.</a:t>
            </a:r>
          </a:p>
          <a:p>
            <a:pPr marL="0" indent="0" algn="l" rtl="0">
              <a:buNone/>
            </a:pPr>
            <a:r>
              <a:rPr lang="en-US" dirty="0"/>
              <a:t>folate supplementation may be necessary to prevent </a:t>
            </a:r>
            <a:r>
              <a:rPr lang="en-US" dirty="0" err="1"/>
              <a:t>megaloblastic</a:t>
            </a:r>
            <a:r>
              <a:rPr lang="en-US" dirty="0"/>
              <a:t> arrest of erythropoiesis </a:t>
            </a:r>
            <a:endParaRPr lang="ar-EG" dirty="0"/>
          </a:p>
        </p:txBody>
      </p:sp>
    </p:spTree>
    <p:extLst>
      <p:ext uri="{BB962C8B-B14F-4D97-AF65-F5344CB8AC3E}">
        <p14:creationId xmlns:p14="http://schemas.microsoft.com/office/powerpoint/2010/main" val="863016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algn="l" rtl="0"/>
            <a:r>
              <a:rPr lang="en-US" b="1" dirty="0"/>
              <a:t>Ascorbic Acid:</a:t>
            </a:r>
            <a:endParaRPr lang="en-US" dirty="0"/>
          </a:p>
          <a:p>
            <a:pPr marL="0" indent="0" algn="l" rtl="0">
              <a:buNone/>
            </a:pPr>
            <a:r>
              <a:rPr lang="en-US" dirty="0"/>
              <a:t>       The role of ascorbic acid in iron metabolism and chelation therapy is complex and </a:t>
            </a:r>
            <a:r>
              <a:rPr lang="en-US" dirty="0" err="1"/>
              <a:t>contraversial</a:t>
            </a:r>
            <a:r>
              <a:rPr lang="en-US" dirty="0"/>
              <a:t>. </a:t>
            </a:r>
            <a:r>
              <a:rPr lang="en-US" dirty="0" err="1"/>
              <a:t>Hemosiderotic</a:t>
            </a:r>
            <a:r>
              <a:rPr lang="en-US" dirty="0"/>
              <a:t> Patients often develop tissue deficiency of vitamin C owing to accelerated catabolism and frank scurvy is documented in individual with marginal dietary intake .Ascorbic acid appears to render tissue iron more accessible to </a:t>
            </a:r>
            <a:r>
              <a:rPr lang="en-US" dirty="0" err="1"/>
              <a:t>desferrioxamine</a:t>
            </a:r>
            <a:r>
              <a:rPr lang="en-US" dirty="0"/>
              <a:t> therapy enhancing total iron excretion without increasing iron absorption </a:t>
            </a:r>
            <a:endParaRPr lang="ar-EG" dirty="0"/>
          </a:p>
        </p:txBody>
      </p:sp>
    </p:spTree>
    <p:extLst>
      <p:ext uri="{BB962C8B-B14F-4D97-AF65-F5344CB8AC3E}">
        <p14:creationId xmlns:p14="http://schemas.microsoft.com/office/powerpoint/2010/main" val="4126877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algn="l" rtl="0"/>
            <a:r>
              <a:rPr lang="en-US" b="1" dirty="0"/>
              <a:t>Vitamin E: </a:t>
            </a:r>
            <a:endParaRPr lang="en-US" dirty="0"/>
          </a:p>
          <a:p>
            <a:pPr algn="l"/>
            <a:r>
              <a:rPr lang="en-US" dirty="0"/>
              <a:t>       Oral </a:t>
            </a:r>
            <a:r>
              <a:rPr lang="en-US" dirty="0" err="1"/>
              <a:t>supplemnts</a:t>
            </a:r>
            <a:r>
              <a:rPr lang="en-US" dirty="0"/>
              <a:t> with vitamin E improve measures of oxidative stress in plasma and reduce oxidative damage to LDL and erythrocytes </a:t>
            </a:r>
            <a:endParaRPr lang="en-US" dirty="0" smtClean="0"/>
          </a:p>
          <a:p>
            <a:pPr algn="l"/>
            <a:r>
              <a:rPr lang="en-US" dirty="0"/>
              <a:t>In iron overloaded patients supplemental vitamin E may lessen iron mediated cellular toxicity</a:t>
            </a:r>
            <a:r>
              <a:rPr lang="en-US" b="1" dirty="0"/>
              <a:t> </a:t>
            </a:r>
            <a:endParaRPr lang="ar-EG" dirty="0"/>
          </a:p>
        </p:txBody>
      </p:sp>
    </p:spTree>
    <p:extLst>
      <p:ext uri="{BB962C8B-B14F-4D97-AF65-F5344CB8AC3E}">
        <p14:creationId xmlns:p14="http://schemas.microsoft.com/office/powerpoint/2010/main" val="235835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Globin Chains</a:t>
            </a:r>
            <a:endParaRPr lang="ar-EG" sz="3200" dirty="0"/>
          </a:p>
        </p:txBody>
      </p:sp>
      <p:sp>
        <p:nvSpPr>
          <p:cNvPr id="3" name="Content Placeholder 2"/>
          <p:cNvSpPr>
            <a:spLocks noGrp="1"/>
          </p:cNvSpPr>
          <p:nvPr>
            <p:ph idx="1"/>
          </p:nvPr>
        </p:nvSpPr>
        <p:spPr/>
        <p:txBody>
          <a:bodyPr>
            <a:normAutofit fontScale="85000" lnSpcReduction="20000"/>
          </a:bodyPr>
          <a:lstStyle/>
          <a:p>
            <a:pPr algn="l" rtl="0"/>
            <a:r>
              <a:rPr lang="en-US" dirty="0"/>
              <a:t>Alpha Globin</a:t>
            </a:r>
          </a:p>
          <a:p>
            <a:pPr lvl="1" algn="l" rtl="0"/>
            <a:r>
              <a:rPr lang="en-US" dirty="0"/>
              <a:t>141 amino acids</a:t>
            </a:r>
          </a:p>
          <a:p>
            <a:pPr lvl="1" algn="l" rtl="0"/>
            <a:r>
              <a:rPr lang="en-US" dirty="0"/>
              <a:t>Coded for on Chromosome 16</a:t>
            </a:r>
          </a:p>
          <a:p>
            <a:pPr lvl="1" algn="l" rtl="0"/>
            <a:r>
              <a:rPr lang="en-US" dirty="0"/>
              <a:t>Found in normal adult hemoglobin, A1 and A2</a:t>
            </a:r>
          </a:p>
          <a:p>
            <a:pPr algn="l" rtl="0"/>
            <a:r>
              <a:rPr lang="en-US" dirty="0"/>
              <a:t>Beta Globin</a:t>
            </a:r>
          </a:p>
          <a:p>
            <a:pPr lvl="1" algn="l" rtl="0"/>
            <a:r>
              <a:rPr lang="en-US" dirty="0"/>
              <a:t>146 amino acids</a:t>
            </a:r>
          </a:p>
          <a:p>
            <a:pPr lvl="1" algn="l" rtl="0"/>
            <a:r>
              <a:rPr lang="en-US" dirty="0"/>
              <a:t>Coded for on Chromosome 11, found in </a:t>
            </a:r>
            <a:r>
              <a:rPr lang="en-US" dirty="0" err="1"/>
              <a:t>Hgb</a:t>
            </a:r>
            <a:r>
              <a:rPr lang="en-US" dirty="0"/>
              <a:t> A1</a:t>
            </a:r>
          </a:p>
          <a:p>
            <a:pPr algn="l" rtl="0"/>
            <a:r>
              <a:rPr lang="en-US" dirty="0"/>
              <a:t>Delta Globin </a:t>
            </a:r>
          </a:p>
          <a:p>
            <a:pPr lvl="1" algn="l" rtl="0"/>
            <a:r>
              <a:rPr lang="en-US" dirty="0"/>
              <a:t>Found in Hemoglobin A2--small amounts in all adults</a:t>
            </a:r>
          </a:p>
          <a:p>
            <a:pPr algn="l" rtl="0"/>
            <a:r>
              <a:rPr lang="en-US" dirty="0"/>
              <a:t>Gamma Globin</a:t>
            </a:r>
          </a:p>
          <a:p>
            <a:pPr lvl="1" algn="l" rtl="0"/>
            <a:r>
              <a:rPr lang="en-US" dirty="0"/>
              <a:t>Found in Fetal Hemoglobin</a:t>
            </a:r>
          </a:p>
          <a:p>
            <a:pPr algn="l" rtl="0"/>
            <a:r>
              <a:rPr lang="en-US" dirty="0"/>
              <a:t>Zeta Globin</a:t>
            </a:r>
          </a:p>
          <a:p>
            <a:pPr lvl="1" algn="l" rtl="0"/>
            <a:r>
              <a:rPr lang="en-US" dirty="0"/>
              <a:t>Found in embryonic hemoglobin</a:t>
            </a:r>
          </a:p>
          <a:p>
            <a:pPr algn="l" rtl="0"/>
            <a:endParaRPr lang="ar-EG" dirty="0"/>
          </a:p>
        </p:txBody>
      </p:sp>
    </p:spTree>
    <p:extLst>
      <p:ext uri="{BB962C8B-B14F-4D97-AF65-F5344CB8AC3E}">
        <p14:creationId xmlns:p14="http://schemas.microsoft.com/office/powerpoint/2010/main" val="389213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5775"/>
          </a:xfrm>
        </p:spPr>
        <p:txBody>
          <a:bodyPr>
            <a:normAutofit/>
          </a:bodyPr>
          <a:lstStyle/>
          <a:p>
            <a:pPr algn="l"/>
            <a:r>
              <a:rPr lang="af-ZA" sz="2000" b="1" i="1" dirty="0"/>
              <a:t>Common hemoglobin variants</a:t>
            </a:r>
            <a:endParaRPr lang="ar-EG" sz="2000" b="1" dirty="0"/>
          </a:p>
        </p:txBody>
      </p:sp>
      <p:sp>
        <p:nvSpPr>
          <p:cNvPr id="3" name="Content Placeholder 2"/>
          <p:cNvSpPr>
            <a:spLocks noGrp="1"/>
          </p:cNvSpPr>
          <p:nvPr>
            <p:ph idx="1"/>
          </p:nvPr>
        </p:nvSpPr>
        <p:spPr>
          <a:xfrm>
            <a:off x="838200" y="850900"/>
            <a:ext cx="10515600" cy="5326063"/>
          </a:xfrm>
        </p:spPr>
        <p:txBody>
          <a:bodyPr>
            <a:normAutofit fontScale="92500" lnSpcReduction="20000"/>
          </a:bodyPr>
          <a:lstStyle/>
          <a:p>
            <a:pPr algn="l" rtl="0"/>
            <a:r>
              <a:rPr lang="en-US" sz="2000" b="1" dirty="0"/>
              <a:t>Hemoglobin S</a:t>
            </a:r>
            <a:r>
              <a:rPr lang="en-US" sz="1900" dirty="0" smtClean="0"/>
              <a:t>:</a:t>
            </a:r>
            <a:r>
              <a:rPr lang="en-US" sz="1900" dirty="0">
                <a:latin typeface="Symbol" panose="05050102010706020507" pitchFamily="18" charset="2"/>
              </a:rPr>
              <a:t>a2b26 </a:t>
            </a:r>
            <a:r>
              <a:rPr lang="en-US" sz="1900" baseline="50000" dirty="0" err="1"/>
              <a:t>glu</a:t>
            </a:r>
            <a:r>
              <a:rPr lang="en-US" sz="1900" baseline="50000" dirty="0" err="1">
                <a:sym typeface="Wingdings" panose="05000000000000000000" pitchFamily="2" charset="2"/>
              </a:rPr>
              <a:t></a:t>
            </a:r>
            <a:r>
              <a:rPr lang="en-US" sz="1900" baseline="50000" dirty="0" err="1" smtClean="0">
                <a:sym typeface="Wingdings" panose="05000000000000000000" pitchFamily="2" charset="2"/>
              </a:rPr>
              <a:t>val</a:t>
            </a:r>
            <a:r>
              <a:rPr lang="en-US" sz="1900" dirty="0" smtClean="0"/>
              <a:t> , this </a:t>
            </a:r>
            <a:r>
              <a:rPr lang="en-US" sz="1900" dirty="0"/>
              <a:t>is the primary hemoglobin in people with </a:t>
            </a:r>
            <a:r>
              <a:rPr lang="en-US" sz="1900" dirty="0">
                <a:hlinkClick r:id="rId3"/>
              </a:rPr>
              <a:t>sickle cell </a:t>
            </a:r>
            <a:r>
              <a:rPr lang="en-US" sz="1900" dirty="0" smtClean="0">
                <a:hlinkClick r:id="rId3"/>
              </a:rPr>
              <a:t>disease</a:t>
            </a:r>
            <a:r>
              <a:rPr lang="en-US" sz="1900" dirty="0" smtClean="0"/>
              <a:t> causes </a:t>
            </a:r>
            <a:r>
              <a:rPr lang="en-US" sz="1900" dirty="0"/>
              <a:t>the red blood cell to deform and assume a sickle shape when exposed to decreased amounts of </a:t>
            </a:r>
            <a:r>
              <a:rPr lang="en-US" sz="1900" dirty="0" smtClean="0"/>
              <a:t>oxygen</a:t>
            </a:r>
          </a:p>
          <a:p>
            <a:pPr algn="l" rtl="0"/>
            <a:r>
              <a:rPr lang="en-US" sz="2000" b="1" dirty="0"/>
              <a:t>Hemoglobin C</a:t>
            </a:r>
            <a:r>
              <a:rPr lang="en-US" sz="1900" dirty="0"/>
              <a:t>: </a:t>
            </a:r>
            <a:r>
              <a:rPr lang="en-US" sz="1900" dirty="0" smtClean="0">
                <a:latin typeface="Symbol" panose="05050102010706020507" pitchFamily="18" charset="2"/>
              </a:rPr>
              <a:t>a2b6 </a:t>
            </a:r>
            <a:r>
              <a:rPr lang="en-US" sz="1900" baseline="50000" dirty="0" err="1"/>
              <a:t>glu</a:t>
            </a:r>
            <a:r>
              <a:rPr lang="en-US" sz="1900" baseline="50000" dirty="0" err="1">
                <a:sym typeface="Wingdings" panose="05000000000000000000" pitchFamily="2" charset="2"/>
              </a:rPr>
              <a:t></a:t>
            </a:r>
            <a:r>
              <a:rPr lang="en-US" sz="1900" baseline="50000" dirty="0" err="1" smtClean="0">
                <a:sym typeface="Wingdings" panose="05000000000000000000" pitchFamily="2" charset="2"/>
              </a:rPr>
              <a:t>lys</a:t>
            </a:r>
            <a:r>
              <a:rPr lang="en-US" sz="1900" baseline="50000" dirty="0" smtClean="0">
                <a:sym typeface="Wingdings" panose="05000000000000000000" pitchFamily="2" charset="2"/>
              </a:rPr>
              <a:t>   </a:t>
            </a:r>
            <a:r>
              <a:rPr lang="en-US" sz="1900" dirty="0" smtClean="0"/>
              <a:t>about </a:t>
            </a:r>
            <a:r>
              <a:rPr lang="en-US" sz="1900" dirty="0"/>
              <a:t>2-3% of African Americans in the United States are </a:t>
            </a:r>
            <a:r>
              <a:rPr lang="en-US" sz="1900" u="sng" dirty="0">
                <a:hlinkClick r:id="rId4"/>
              </a:rPr>
              <a:t>heterozygotes</a:t>
            </a:r>
            <a:r>
              <a:rPr lang="en-US" sz="1900" dirty="0"/>
              <a:t> for hemoglobin C </a:t>
            </a:r>
            <a:r>
              <a:rPr lang="en-US" sz="1900" dirty="0" smtClean="0"/>
              <a:t>and </a:t>
            </a:r>
            <a:r>
              <a:rPr lang="en-US" sz="1900" dirty="0"/>
              <a:t>are often </a:t>
            </a:r>
            <a:r>
              <a:rPr lang="en-US" sz="1900" dirty="0">
                <a:hlinkClick r:id="rId5"/>
              </a:rPr>
              <a:t>asymptomatic</a:t>
            </a:r>
            <a:r>
              <a:rPr lang="en-US" sz="1900" dirty="0"/>
              <a:t>. Hemoglobin C disease  </a:t>
            </a:r>
            <a:r>
              <a:rPr lang="en-US" sz="1900" dirty="0" smtClean="0">
                <a:hlinkClick r:id="rId6"/>
              </a:rPr>
              <a:t>homozygotes</a:t>
            </a:r>
            <a:r>
              <a:rPr lang="en-US" sz="1900" dirty="0" smtClean="0"/>
              <a:t> is </a:t>
            </a:r>
            <a:r>
              <a:rPr lang="en-US" sz="1900" dirty="0"/>
              <a:t>rare (0.02% of African Americans) and relatively mild. It usually causes a minor amount of </a:t>
            </a:r>
            <a:r>
              <a:rPr lang="en-US" sz="1900" dirty="0">
                <a:hlinkClick r:id="rId7"/>
              </a:rPr>
              <a:t>hemolytic anemia</a:t>
            </a:r>
            <a:r>
              <a:rPr lang="en-US" sz="1900" dirty="0"/>
              <a:t> and a mild to moderate enlargement of the spleen.</a:t>
            </a:r>
          </a:p>
          <a:p>
            <a:pPr algn="l" rtl="0"/>
            <a:r>
              <a:rPr lang="en-US" sz="2000" b="1" dirty="0"/>
              <a:t>Hemoglobin E</a:t>
            </a:r>
            <a:r>
              <a:rPr lang="en-US" sz="2000" dirty="0" smtClean="0"/>
              <a:t>:</a:t>
            </a:r>
            <a:r>
              <a:rPr lang="en-US" sz="2000" dirty="0">
                <a:latin typeface="Symbol" panose="05050102010706020507" pitchFamily="18" charset="2"/>
              </a:rPr>
              <a:t> a2b26 </a:t>
            </a:r>
            <a:r>
              <a:rPr lang="en-US" sz="2000" baseline="50000" dirty="0" err="1"/>
              <a:t>glu</a:t>
            </a:r>
            <a:r>
              <a:rPr lang="en-US" sz="2000" baseline="50000" dirty="0" err="1">
                <a:sym typeface="Wingdings" panose="05000000000000000000" pitchFamily="2" charset="2"/>
              </a:rPr>
              <a:t>lys</a:t>
            </a:r>
            <a:r>
              <a:rPr lang="en-US" sz="2000" dirty="0" smtClean="0"/>
              <a:t> </a:t>
            </a:r>
            <a:r>
              <a:rPr lang="en-US" sz="2000" dirty="0"/>
              <a:t>Hemoglobin E is one of the most common beta chain hemoglobin variants in the world. </a:t>
            </a:r>
            <a:r>
              <a:rPr lang="en-US" sz="2000" dirty="0" smtClean="0"/>
              <a:t>homozygous </a:t>
            </a:r>
            <a:r>
              <a:rPr lang="en-US" sz="2000" dirty="0"/>
              <a:t>for </a:t>
            </a:r>
            <a:r>
              <a:rPr lang="en-US" sz="2000" dirty="0" err="1"/>
              <a:t>Hb</a:t>
            </a:r>
            <a:r>
              <a:rPr lang="en-US" sz="2000" dirty="0"/>
              <a:t> E </a:t>
            </a:r>
            <a:r>
              <a:rPr lang="en-US" sz="2000" dirty="0" smtClean="0"/>
              <a:t>generally </a:t>
            </a:r>
            <a:r>
              <a:rPr lang="en-US" sz="2000" dirty="0"/>
              <a:t>have a mild hemolytic anemia</a:t>
            </a:r>
            <a:r>
              <a:rPr lang="en-US" sz="2000" dirty="0" smtClean="0"/>
              <a:t>,(</a:t>
            </a:r>
            <a:r>
              <a:rPr lang="en-US" sz="2000" dirty="0" smtClean="0">
                <a:hlinkClick r:id="rId8"/>
              </a:rPr>
              <a:t>microcytic</a:t>
            </a:r>
            <a:r>
              <a:rPr lang="en-US" sz="2000" dirty="0"/>
              <a:t>)</a:t>
            </a:r>
            <a:r>
              <a:rPr lang="en-US" sz="2000" dirty="0" smtClean="0"/>
              <a:t>, </a:t>
            </a:r>
            <a:r>
              <a:rPr lang="en-US" sz="2000" dirty="0"/>
              <a:t>and a mild enlargement of the spleen. A single copy of the hemoglobin E gene does not cause symptoms unless it is combined with another </a:t>
            </a:r>
            <a:r>
              <a:rPr lang="en-US" sz="2000" dirty="0" smtClean="0"/>
              <a:t>mutation.</a:t>
            </a:r>
            <a:endParaRPr lang="en-US" sz="2000" dirty="0"/>
          </a:p>
          <a:p>
            <a:pPr marL="0" indent="0" algn="l" rtl="0">
              <a:buNone/>
            </a:pPr>
            <a:r>
              <a:rPr lang="af-ZA" sz="2600" b="1" i="1" dirty="0">
                <a:latin typeface="+mj-lt"/>
                <a:ea typeface="+mj-ea"/>
                <a:cs typeface="+mj-cs"/>
              </a:rPr>
              <a:t>Less common hemoglobin variants</a:t>
            </a:r>
          </a:p>
          <a:p>
            <a:pPr marL="0" indent="0" algn="l" rtl="0">
              <a:buNone/>
            </a:pPr>
            <a:r>
              <a:rPr lang="en-US" sz="2100" b="1" dirty="0"/>
              <a:t>Hemoglobin F</a:t>
            </a:r>
            <a:r>
              <a:rPr lang="en-US" sz="2100" dirty="0"/>
              <a:t>: </a:t>
            </a:r>
            <a:r>
              <a:rPr lang="en-US" sz="2100" dirty="0" err="1"/>
              <a:t>Hb</a:t>
            </a:r>
            <a:r>
              <a:rPr lang="en-US" sz="2100" dirty="0"/>
              <a:t> F is the primary hemoglobin produced by the fetus, and its role is to transport oxygen efficiently in a low oxygen environment. Production of </a:t>
            </a:r>
            <a:r>
              <a:rPr lang="en-US" sz="2100" dirty="0" err="1"/>
              <a:t>Hb</a:t>
            </a:r>
            <a:r>
              <a:rPr lang="en-US" sz="2100" dirty="0"/>
              <a:t> F decreases sharply after birth and reaches adult levels by 1-2 years of age. </a:t>
            </a:r>
            <a:r>
              <a:rPr lang="en-US" sz="2100" dirty="0" err="1"/>
              <a:t>Hb</a:t>
            </a:r>
            <a:r>
              <a:rPr lang="en-US" sz="2100" dirty="0"/>
              <a:t> F may be elevated in several </a:t>
            </a:r>
            <a:r>
              <a:rPr lang="en-US" sz="2100" dirty="0">
                <a:hlinkClick r:id="rId9"/>
              </a:rPr>
              <a:t>congenital</a:t>
            </a:r>
            <a:r>
              <a:rPr lang="en-US" sz="2100" dirty="0"/>
              <a:t> disorders</a:t>
            </a:r>
            <a:r>
              <a:rPr lang="en-US" sz="2100" dirty="0" smtClean="0"/>
              <a:t>. </a:t>
            </a:r>
            <a:r>
              <a:rPr lang="en-US" sz="2100" dirty="0"/>
              <a:t> </a:t>
            </a:r>
            <a:endParaRPr lang="en-US" sz="2100" dirty="0" smtClean="0"/>
          </a:p>
          <a:p>
            <a:pPr marL="0" indent="0" algn="l" rtl="0">
              <a:buNone/>
            </a:pPr>
            <a:r>
              <a:rPr lang="en-US" sz="2100" b="1" dirty="0" smtClean="0"/>
              <a:t>Hemoglobin </a:t>
            </a:r>
            <a:r>
              <a:rPr lang="en-US" sz="2100" b="1" dirty="0" err="1" smtClean="0"/>
              <a:t>lepore</a:t>
            </a:r>
            <a:r>
              <a:rPr lang="en-US" sz="2100" b="1" dirty="0" smtClean="0"/>
              <a:t>: </a:t>
            </a:r>
            <a:r>
              <a:rPr lang="en-US" sz="2100" dirty="0"/>
              <a:t>is a fused globin chain half of delta and half of B chain, produced in low level, symptoms similar to B </a:t>
            </a:r>
            <a:r>
              <a:rPr lang="en-US" sz="2100" dirty="0" smtClean="0"/>
              <a:t>thalassemia. </a:t>
            </a:r>
          </a:p>
          <a:p>
            <a:pPr marL="0" indent="0" algn="l" rtl="0">
              <a:buNone/>
            </a:pPr>
            <a:r>
              <a:rPr lang="en-US" sz="2100" dirty="0"/>
              <a:t>There are many other variants. Some are silent – causing no </a:t>
            </a:r>
            <a:r>
              <a:rPr lang="en-US" sz="2100" dirty="0">
                <a:hlinkClick r:id="rId10"/>
              </a:rPr>
              <a:t>signs</a:t>
            </a:r>
            <a:r>
              <a:rPr lang="en-US" sz="2100" dirty="0"/>
              <a:t> or </a:t>
            </a:r>
            <a:r>
              <a:rPr lang="en-US" sz="2100" dirty="0">
                <a:hlinkClick r:id="rId11"/>
              </a:rPr>
              <a:t>symptoms</a:t>
            </a:r>
            <a:r>
              <a:rPr lang="en-US" sz="2100" dirty="0"/>
              <a:t> – while others affect the functionality and/or stability of the hemoglobin molecule. Examples include: Hemoglobin D, Hemoglobin G, Hemoglobin J, Hemoglobin M, and Hemoglobin Constant Spring caused by a mutation in the alpha globin gene that results in an abnormally long alpha (α) chain and an unstable hemoglobin molecule.</a:t>
            </a:r>
          </a:p>
          <a:p>
            <a:pPr marL="0" indent="0" algn="l" rtl="0">
              <a:buNone/>
            </a:pPr>
            <a:endParaRPr lang="ar-EG" sz="2100" dirty="0"/>
          </a:p>
        </p:txBody>
      </p:sp>
    </p:spTree>
    <p:extLst>
      <p:ext uri="{BB962C8B-B14F-4D97-AF65-F5344CB8AC3E}">
        <p14:creationId xmlns:p14="http://schemas.microsoft.com/office/powerpoint/2010/main" val="223971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a:bodyPr>
          <a:lstStyle/>
          <a:p>
            <a:pPr algn="l"/>
            <a:r>
              <a:rPr lang="en-US" sz="2400" b="1" i="1" dirty="0"/>
              <a:t>Distribution and Population at Risk</a:t>
            </a:r>
            <a:endParaRPr lang="ar-EG" sz="2400" dirty="0"/>
          </a:p>
        </p:txBody>
      </p:sp>
      <p:sp>
        <p:nvSpPr>
          <p:cNvPr id="3" name="Content Placeholder 2"/>
          <p:cNvSpPr>
            <a:spLocks noGrp="1"/>
          </p:cNvSpPr>
          <p:nvPr>
            <p:ph idx="1"/>
          </p:nvPr>
        </p:nvSpPr>
        <p:spPr/>
        <p:txBody>
          <a:bodyPr>
            <a:normAutofit fontScale="62500" lnSpcReduction="20000"/>
          </a:bodyPr>
          <a:lstStyle/>
          <a:p>
            <a:pPr rtl="0"/>
            <a:endParaRPr lang="en-US" dirty="0"/>
          </a:p>
          <a:p>
            <a:pPr algn="l" rtl="0"/>
            <a:r>
              <a:rPr lang="en-US" b="1" i="1" dirty="0"/>
              <a:t>Internationally:</a:t>
            </a:r>
            <a:endParaRPr lang="en-US" b="1" dirty="0"/>
          </a:p>
          <a:p>
            <a:pPr algn="l" rtl="0"/>
            <a:r>
              <a:rPr lang="en-US" dirty="0"/>
              <a:t>The β-</a:t>
            </a:r>
            <a:r>
              <a:rPr lang="en-US" dirty="0" err="1"/>
              <a:t>thalassemias</a:t>
            </a:r>
            <a:r>
              <a:rPr lang="en-US" dirty="0"/>
              <a:t> are widespread throughout the Mediterranean region, Africa, the Middle East, the Indian subcontinent and Burma, Southeast Asia including southern China, the Malay, Peninsula, and Indonesia. Estimates of gene frequencies range from 3 to 10 percent in some areas </a:t>
            </a:r>
            <a:r>
              <a:rPr lang="en-US" b="1" i="1" dirty="0"/>
              <a:t>(</a:t>
            </a:r>
            <a:r>
              <a:rPr lang="en-US" b="1" i="1" dirty="0" err="1"/>
              <a:t>Weatherall</a:t>
            </a:r>
            <a:r>
              <a:rPr lang="en-US" b="1" i="1" dirty="0"/>
              <a:t>, 1994).</a:t>
            </a:r>
            <a:endParaRPr lang="en-US" dirty="0"/>
          </a:p>
          <a:p>
            <a:pPr algn="l" rtl="0"/>
            <a:r>
              <a:rPr lang="en-US" dirty="0"/>
              <a:t>Because of increased population mobility, the disease is found today throughout the world, even in places far from the tropical areas in which it arose </a:t>
            </a:r>
            <a:r>
              <a:rPr lang="en-US" b="1" i="1" dirty="0"/>
              <a:t>(</a:t>
            </a:r>
            <a:r>
              <a:rPr lang="en-US" b="1" i="1" dirty="0" err="1"/>
              <a:t>Rund</a:t>
            </a:r>
            <a:r>
              <a:rPr lang="en-US" b="1" i="1" dirty="0"/>
              <a:t> and </a:t>
            </a:r>
            <a:r>
              <a:rPr lang="en-US" b="1" i="1" dirty="0" err="1"/>
              <a:t>Rachmilewitz</a:t>
            </a:r>
            <a:r>
              <a:rPr lang="en-US" b="1" i="1" dirty="0"/>
              <a:t>, 2000).</a:t>
            </a:r>
            <a:endParaRPr lang="en-US" dirty="0"/>
          </a:p>
          <a:p>
            <a:pPr algn="l" rtl="0"/>
            <a:r>
              <a:rPr lang="en-US" b="1" i="1" dirty="0"/>
              <a:t>In Egypt:</a:t>
            </a:r>
            <a:endParaRPr lang="en-US" b="1" dirty="0"/>
          </a:p>
          <a:p>
            <a:pPr algn="l" rtl="0"/>
            <a:r>
              <a:rPr lang="en-US" dirty="0"/>
              <a:t> The most common chronic hemolytic anemia determined genetically in Egypt is β-thalassemia. However, the actual number of patients surviving to date is not available </a:t>
            </a:r>
            <a:r>
              <a:rPr lang="en-US" b="1" dirty="0"/>
              <a:t>(</a:t>
            </a:r>
            <a:r>
              <a:rPr lang="en-US" b="1" i="1" dirty="0"/>
              <a:t>El-</a:t>
            </a:r>
            <a:r>
              <a:rPr lang="en-US" b="1" i="1" dirty="0" err="1"/>
              <a:t>Beshlawy</a:t>
            </a:r>
            <a:r>
              <a:rPr lang="en-US" b="1" i="1" dirty="0"/>
              <a:t> et al., 2007</a:t>
            </a:r>
            <a:r>
              <a:rPr lang="en-US" b="1" dirty="0"/>
              <a:t>)</a:t>
            </a:r>
            <a:r>
              <a:rPr lang="en-US" dirty="0"/>
              <a:t>.</a:t>
            </a:r>
          </a:p>
          <a:p>
            <a:pPr marL="0" indent="0" algn="l" rtl="0">
              <a:buNone/>
            </a:pPr>
            <a:r>
              <a:rPr lang="en-US" dirty="0"/>
              <a:t>	</a:t>
            </a:r>
          </a:p>
          <a:p>
            <a:pPr algn="l" rtl="0">
              <a:buFont typeface="Wingdings" panose="05000000000000000000" pitchFamily="2" charset="2"/>
              <a:buChar char="v"/>
            </a:pPr>
            <a:r>
              <a:rPr lang="af-ZA" dirty="0"/>
              <a:t>Thalassemia is more prevalent in regions in which </a:t>
            </a:r>
            <a:r>
              <a:rPr lang="af-ZA" dirty="0">
                <a:hlinkClick r:id="rId2"/>
              </a:rPr>
              <a:t>malaria</a:t>
            </a:r>
            <a:r>
              <a:rPr lang="af-ZA" dirty="0"/>
              <a:t> is endemic because the RBC phenotype confers some protection against malaria.</a:t>
            </a:r>
            <a:r>
              <a:rPr lang="af-ZA" baseline="30000" dirty="0"/>
              <a:t>  </a:t>
            </a:r>
            <a:r>
              <a:rPr lang="af-ZA" dirty="0"/>
              <a:t>Individuals with beta thalassemia syndromes have somewhat better protection against malaria than individuals with alpha thalassemia syndromes.</a:t>
            </a:r>
            <a:endParaRPr lang="ar-EG" dirty="0"/>
          </a:p>
        </p:txBody>
      </p:sp>
    </p:spTree>
    <p:extLst>
      <p:ext uri="{BB962C8B-B14F-4D97-AF65-F5344CB8AC3E}">
        <p14:creationId xmlns:p14="http://schemas.microsoft.com/office/powerpoint/2010/main" val="372431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4" name="Content Placeholder 3"/>
          <p:cNvPicPr>
            <a:picLocks noGrp="1" noChangeAspect="1"/>
          </p:cNvPicPr>
          <p:nvPr>
            <p:ph idx="1"/>
          </p:nvPr>
        </p:nvPicPr>
        <p:blipFill>
          <a:blip r:embed="rId2"/>
          <a:stretch>
            <a:fillRect/>
          </a:stretch>
        </p:blipFill>
        <p:spPr>
          <a:xfrm>
            <a:off x="558800" y="644525"/>
            <a:ext cx="11239500" cy="5811838"/>
          </a:xfrm>
          <a:prstGeom prst="rect">
            <a:avLst/>
          </a:prstGeom>
        </p:spPr>
      </p:pic>
    </p:spTree>
    <p:extLst>
      <p:ext uri="{BB962C8B-B14F-4D97-AF65-F5344CB8AC3E}">
        <p14:creationId xmlns:p14="http://schemas.microsoft.com/office/powerpoint/2010/main" val="105425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Genetics</a:t>
            </a:r>
            <a:endParaRPr lang="ar-EG" dirty="0"/>
          </a:p>
        </p:txBody>
      </p:sp>
      <p:sp>
        <p:nvSpPr>
          <p:cNvPr id="3" name="Content Placeholder 2"/>
          <p:cNvSpPr>
            <a:spLocks noGrp="1"/>
          </p:cNvSpPr>
          <p:nvPr>
            <p:ph idx="1"/>
          </p:nvPr>
        </p:nvSpPr>
        <p:spPr/>
        <p:txBody>
          <a:bodyPr>
            <a:normAutofit fontScale="92500" lnSpcReduction="20000"/>
          </a:bodyPr>
          <a:lstStyle/>
          <a:p>
            <a:pPr algn="l" rtl="0"/>
            <a:r>
              <a:rPr lang="en-US" dirty="0"/>
              <a:t>Alpha </a:t>
            </a:r>
            <a:r>
              <a:rPr lang="en-US" dirty="0" err="1"/>
              <a:t>globins</a:t>
            </a:r>
            <a:r>
              <a:rPr lang="en-US" dirty="0"/>
              <a:t> are coded on chromosome 16</a:t>
            </a:r>
          </a:p>
          <a:p>
            <a:pPr lvl="1" algn="l" rtl="0"/>
            <a:r>
              <a:rPr lang="en-US" dirty="0"/>
              <a:t>Two genes on each chromosome</a:t>
            </a:r>
          </a:p>
          <a:p>
            <a:pPr lvl="1" algn="l" rtl="0"/>
            <a:r>
              <a:rPr lang="en-US" dirty="0"/>
              <a:t>Four genes in each diploid cell</a:t>
            </a:r>
          </a:p>
          <a:p>
            <a:pPr lvl="1" algn="l" rtl="0"/>
            <a:r>
              <a:rPr lang="en-US" dirty="0"/>
              <a:t>Gene deletions result in Alpha-</a:t>
            </a:r>
            <a:r>
              <a:rPr lang="en-US" dirty="0" err="1"/>
              <a:t>Thalassemias</a:t>
            </a:r>
            <a:endParaRPr lang="en-US" dirty="0"/>
          </a:p>
          <a:p>
            <a:pPr algn="l" rtl="0"/>
            <a:r>
              <a:rPr lang="en-US" dirty="0"/>
              <a:t>Also on chromosome 16 are Zeta globin genes—Gower’s hemoglobin (embryonic)</a:t>
            </a:r>
          </a:p>
          <a:p>
            <a:pPr algn="l" rtl="0"/>
            <a:r>
              <a:rPr lang="en-US" dirty="0"/>
              <a:t>Beta </a:t>
            </a:r>
            <a:r>
              <a:rPr lang="en-US" dirty="0" err="1"/>
              <a:t>globins</a:t>
            </a:r>
            <a:r>
              <a:rPr lang="en-US" dirty="0"/>
              <a:t> are coded on chromosome 11 </a:t>
            </a:r>
          </a:p>
          <a:p>
            <a:pPr lvl="1" algn="l" rtl="0"/>
            <a:r>
              <a:rPr lang="en-US" dirty="0"/>
              <a:t>One gene on each chromosome</a:t>
            </a:r>
          </a:p>
          <a:p>
            <a:pPr lvl="1" algn="l" rtl="0"/>
            <a:r>
              <a:rPr lang="en-US" dirty="0"/>
              <a:t>Two genes in each diploid cell</a:t>
            </a:r>
          </a:p>
          <a:p>
            <a:pPr lvl="1" algn="l" rtl="0"/>
            <a:r>
              <a:rPr lang="en-US" dirty="0"/>
              <a:t>Point mutations result in Beta-</a:t>
            </a:r>
            <a:r>
              <a:rPr lang="en-US" dirty="0" err="1"/>
              <a:t>Thalassemias</a:t>
            </a:r>
            <a:endParaRPr lang="en-US" dirty="0"/>
          </a:p>
          <a:p>
            <a:pPr algn="l" rtl="0"/>
            <a:r>
              <a:rPr lang="en-US" dirty="0"/>
              <a:t>Also on chromosome 11 are Delta (</a:t>
            </a:r>
            <a:r>
              <a:rPr lang="en-US" dirty="0" err="1"/>
              <a:t>Hgb</a:t>
            </a:r>
            <a:r>
              <a:rPr lang="en-US" dirty="0"/>
              <a:t> A2) and Gamma (</a:t>
            </a:r>
            <a:r>
              <a:rPr lang="en-US" dirty="0" err="1"/>
              <a:t>Hgb</a:t>
            </a:r>
            <a:r>
              <a:rPr lang="en-US" dirty="0"/>
              <a:t> F) and Epsilon (Embryonic)</a:t>
            </a:r>
          </a:p>
          <a:p>
            <a:pPr lvl="1" algn="l" rtl="0"/>
            <a:endParaRPr lang="en-US" dirty="0"/>
          </a:p>
          <a:p>
            <a:endParaRPr lang="ar-EG" dirty="0"/>
          </a:p>
        </p:txBody>
      </p:sp>
    </p:spTree>
    <p:extLst>
      <p:ext uri="{BB962C8B-B14F-4D97-AF65-F5344CB8AC3E}">
        <p14:creationId xmlns:p14="http://schemas.microsoft.com/office/powerpoint/2010/main" val="3453355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4002</Words>
  <Application>Microsoft Office PowerPoint</Application>
  <PresentationFormat>Widescreen</PresentationFormat>
  <Paragraphs>266</Paragraphs>
  <Slides>48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Aharoni</vt:lpstr>
      <vt:lpstr>Algerian</vt:lpstr>
      <vt:lpstr>Arial</vt:lpstr>
      <vt:lpstr>Calibri</vt:lpstr>
      <vt:lpstr>Calibri Light</vt:lpstr>
      <vt:lpstr>Symbol</vt:lpstr>
      <vt:lpstr>Times New Roman</vt:lpstr>
      <vt:lpstr>Wingdings</vt:lpstr>
      <vt:lpstr>Office Theme</vt:lpstr>
      <vt:lpstr>THALASSAEMIA  </vt:lpstr>
      <vt:lpstr>History </vt:lpstr>
      <vt:lpstr>PowerPoint Presentation</vt:lpstr>
      <vt:lpstr>PowerPoint Presentation</vt:lpstr>
      <vt:lpstr>Globin Chains</vt:lpstr>
      <vt:lpstr>Common hemoglobin variants</vt:lpstr>
      <vt:lpstr>Distribution and Population at Risk</vt:lpstr>
      <vt:lpstr>PowerPoint Presentation</vt:lpstr>
      <vt:lpstr>Genetics</vt:lpstr>
      <vt:lpstr>Beta thalassemia</vt:lpstr>
      <vt:lpstr>PowerPoint Presentation</vt:lpstr>
      <vt:lpstr>PowerPoint Presentation</vt:lpstr>
      <vt:lpstr>PowerPoint Presentation</vt:lpstr>
      <vt:lpstr>Pathophysiology</vt:lpstr>
      <vt:lpstr>alpha thalassemia</vt:lpstr>
      <vt:lpstr>PowerPoint Presentation</vt:lpstr>
      <vt:lpstr>PowerPoint Presentation</vt:lpstr>
      <vt:lpstr>Alpha thalassemia variant</vt:lpstr>
      <vt:lpstr>Clinical Manifestations and complications of Thalassemia  </vt:lpstr>
      <vt:lpstr>PowerPoint Presentation</vt:lpstr>
      <vt:lpstr>PowerPoint Presentation</vt:lpstr>
      <vt:lpstr>PowerPoint Presentation</vt:lpstr>
      <vt:lpstr>Cardiac Complications in thalassemia:</vt:lpstr>
      <vt:lpstr>Pulmonary Involvement:</vt:lpstr>
      <vt:lpstr>Hepatobiliary disease: </vt:lpstr>
      <vt:lpstr>Thromboembolic complications: </vt:lpstr>
      <vt:lpstr>Alloimmunization and RBC autoimmununization: </vt:lpstr>
      <vt:lpstr>Psychological Impact: </vt:lpstr>
      <vt:lpstr>Growth and endocrinal complications </vt:lpstr>
      <vt:lpstr>Thyroid </vt:lpstr>
      <vt:lpstr>Diabetes </vt:lpstr>
      <vt:lpstr>GROWTH  </vt:lpstr>
      <vt:lpstr>Infection</vt:lpstr>
      <vt:lpstr>Diagnosis of Thalassemia </vt:lpstr>
      <vt:lpstr>PowerPoint Presentation</vt:lpstr>
      <vt:lpstr>5-Molecular Genetic Testing:  </vt:lpstr>
      <vt:lpstr>PowerPoint Presentation</vt:lpstr>
      <vt:lpstr>Mangment of β –thalassemia </vt:lpstr>
      <vt:lpstr>Chelation therapy:  </vt:lpstr>
      <vt:lpstr>PowerPoint Presentation</vt:lpstr>
      <vt:lpstr>PowerPoint Presentation</vt:lpstr>
      <vt:lpstr>Splenectomy: </vt:lpstr>
      <vt:lpstr>L-Carnitine: </vt:lpstr>
      <vt:lpstr>Hydroxyurea (HU):</vt:lpstr>
      <vt:lpstr>PowerPoint Presentation</vt:lpstr>
      <vt:lpstr>Erythropoietin: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 and History</dc:title>
  <dc:creator>SONY</dc:creator>
  <cp:lastModifiedBy>SONY</cp:lastModifiedBy>
  <cp:revision>76</cp:revision>
  <dcterms:created xsi:type="dcterms:W3CDTF">2019-01-11T12:35:52Z</dcterms:created>
  <dcterms:modified xsi:type="dcterms:W3CDTF">2020-04-09T11:10:21Z</dcterms:modified>
</cp:coreProperties>
</file>