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0" r:id="rId21"/>
    <p:sldId id="275" r:id="rId22"/>
    <p:sldId id="276" r:id="rId23"/>
    <p:sldId id="277" r:id="rId24"/>
    <p:sldId id="289" r:id="rId25"/>
    <p:sldId id="278" r:id="rId26"/>
    <p:sldId id="279" r:id="rId27"/>
    <p:sldId id="280" r:id="rId28"/>
    <p:sldId id="281" r:id="rId29"/>
    <p:sldId id="282" r:id="rId30"/>
    <p:sldId id="283" r:id="rId31"/>
    <p:sldId id="284" r:id="rId32"/>
    <p:sldId id="285" r:id="rId33"/>
    <p:sldId id="286" r:id="rId34"/>
    <p:sldId id="287" r:id="rId35"/>
    <p:sldId id="28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6/22/2012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6/22/2012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6/22/2012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6/22/2012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6/22/2012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6/22/2012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2133599"/>
          </a:xfrm>
        </p:spPr>
        <p:txBody>
          <a:bodyPr/>
          <a:lstStyle/>
          <a:p>
            <a:r>
              <a:rPr lang="en-US" dirty="0" smtClean="0"/>
              <a:t>Symptomatology in psychiatric illness</a:t>
            </a:r>
            <a:endParaRPr lang="en-US" dirty="0"/>
          </a:p>
        </p:txBody>
      </p:sp>
      <p:sp>
        <p:nvSpPr>
          <p:cNvPr id="3" name="Subtitle 2"/>
          <p:cNvSpPr>
            <a:spLocks noGrp="1"/>
          </p:cNvSpPr>
          <p:nvPr>
            <p:ph type="subTitle" idx="1"/>
          </p:nvPr>
        </p:nvSpPr>
        <p:spPr>
          <a:xfrm>
            <a:off x="1371600" y="2057400"/>
            <a:ext cx="6400800" cy="1219200"/>
          </a:xfrm>
        </p:spPr>
        <p:txBody>
          <a:bodyPr>
            <a:normAutofit/>
          </a:bodyPr>
          <a:lstStyle/>
          <a:p>
            <a:r>
              <a:rPr lang="en-US" dirty="0" smtClean="0"/>
              <a:t>Psychiatry department</a:t>
            </a:r>
          </a:p>
          <a:p>
            <a:r>
              <a:rPr lang="en-US" dirty="0" err="1" smtClean="0"/>
              <a:t>Beni</a:t>
            </a:r>
            <a:r>
              <a:rPr lang="en-US" dirty="0" smtClean="0"/>
              <a:t> </a:t>
            </a:r>
            <a:r>
              <a:rPr lang="en-US" dirty="0" err="1" smtClean="0"/>
              <a:t>Suef</a:t>
            </a:r>
            <a:r>
              <a:rPr lang="en-US" dirty="0" smtClean="0"/>
              <a:t> University</a:t>
            </a:r>
            <a:endParaRPr lang="en-US" dirty="0"/>
          </a:p>
        </p:txBody>
      </p:sp>
      <p:pic>
        <p:nvPicPr>
          <p:cNvPr id="4" name="il_fi" descr="http://medicineworld.org/images/blogs/3-2011/seizure-730.jpg"/>
          <p:cNvPicPr/>
          <p:nvPr/>
        </p:nvPicPr>
        <p:blipFill>
          <a:blip r:embed="rId2"/>
          <a:srcRect/>
          <a:stretch>
            <a:fillRect/>
          </a:stretch>
        </p:blipFill>
        <p:spPr bwMode="auto">
          <a:xfrm>
            <a:off x="0" y="3276600"/>
            <a:ext cx="914400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smtClean="0"/>
              <a:t>3.Depersonalization and </a:t>
            </a:r>
            <a:r>
              <a:rPr lang="en-US" b="1" dirty="0" err="1" smtClean="0"/>
              <a:t>Derealization</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a:xfrm>
            <a:off x="0" y="1600200"/>
            <a:ext cx="8686800" cy="5257800"/>
          </a:xfrm>
        </p:spPr>
        <p:txBody>
          <a:bodyPr>
            <a:normAutofit/>
          </a:bodyPr>
          <a:lstStyle/>
          <a:p>
            <a:r>
              <a:rPr lang="en-US" dirty="0" smtClean="0"/>
              <a:t>Disturbed </a:t>
            </a:r>
            <a:r>
              <a:rPr lang="en-US" dirty="0" smtClean="0"/>
              <a:t>perception of oneself or the surrounding environment:</a:t>
            </a:r>
          </a:p>
          <a:p>
            <a:pPr>
              <a:buNone/>
            </a:pPr>
            <a:r>
              <a:rPr lang="en-US" dirty="0" smtClean="0"/>
              <a:t>a. </a:t>
            </a:r>
            <a:r>
              <a:rPr lang="en-US" b="1" dirty="0" smtClean="0"/>
              <a:t>Depersonalization</a:t>
            </a:r>
            <a:r>
              <a:rPr lang="en-US" dirty="0" smtClean="0"/>
              <a:t>: the person perceives himself, his      body or parts of his body as different, unreal or unfamiliar.</a:t>
            </a:r>
          </a:p>
          <a:p>
            <a:pPr>
              <a:buNone/>
            </a:pPr>
            <a:r>
              <a:rPr lang="en-US" dirty="0" smtClean="0"/>
              <a:t>b. </a:t>
            </a:r>
            <a:r>
              <a:rPr lang="en-US" b="1" dirty="0" err="1" smtClean="0"/>
              <a:t>Derealization</a:t>
            </a:r>
            <a:r>
              <a:rPr lang="en-US" dirty="0" smtClean="0"/>
              <a:t>: the person perceives the external world,     objects or people as different, strange or unreal.</a:t>
            </a:r>
          </a:p>
          <a:p>
            <a:r>
              <a:rPr lang="en-US" b="1" dirty="0" smtClean="0"/>
              <a:t>Depersonalization and </a:t>
            </a:r>
            <a:r>
              <a:rPr lang="en-US" b="1" dirty="0" err="1" smtClean="0"/>
              <a:t>Derealization</a:t>
            </a:r>
            <a:r>
              <a:rPr lang="en-US" b="1" dirty="0" smtClean="0"/>
              <a:t> </a:t>
            </a:r>
            <a:r>
              <a:rPr lang="en-US" dirty="0" smtClean="0"/>
              <a:t>may occur in normal people (during stress), in anxiety disorders, mood disorders, schizophrenia, and in organic conditions (e.g., temporal lobe epilepsy).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II- </a:t>
            </a:r>
            <a:r>
              <a:rPr lang="en-US" b="1" dirty="0" smtClean="0"/>
              <a:t>Disorders of Thinking</a:t>
            </a:r>
            <a:br>
              <a:rPr lang="en-US" b="1" dirty="0" smtClean="0"/>
            </a:br>
            <a:endParaRPr lang="en-US" dirty="0"/>
          </a:p>
        </p:txBody>
      </p:sp>
      <p:sp>
        <p:nvSpPr>
          <p:cNvPr id="3" name="Content Placeholder 2"/>
          <p:cNvSpPr>
            <a:spLocks noGrp="1"/>
          </p:cNvSpPr>
          <p:nvPr>
            <p:ph idx="1"/>
          </p:nvPr>
        </p:nvSpPr>
        <p:spPr/>
        <p:txBody>
          <a:bodyPr/>
          <a:lstStyle/>
          <a:p>
            <a:r>
              <a:rPr lang="en-US" b="1" dirty="0" smtClean="0"/>
              <a:t>These </a:t>
            </a:r>
            <a:r>
              <a:rPr lang="en-US" b="1" dirty="0" smtClean="0"/>
              <a:t>are classified into:</a:t>
            </a:r>
            <a:endParaRPr lang="en-US" dirty="0" smtClean="0"/>
          </a:p>
          <a:p>
            <a:r>
              <a:rPr lang="ar-SA" dirty="0" smtClean="0"/>
              <a:t>•</a:t>
            </a:r>
            <a:r>
              <a:rPr lang="en-US" dirty="0" smtClean="0"/>
              <a:t> Disorders of Form of Thinking</a:t>
            </a:r>
          </a:p>
          <a:p>
            <a:r>
              <a:rPr lang="ar-SA" dirty="0" smtClean="0"/>
              <a:t>•</a:t>
            </a:r>
            <a:r>
              <a:rPr lang="en-US" dirty="0" smtClean="0"/>
              <a:t> Disorders of Stream of Thinking</a:t>
            </a:r>
          </a:p>
          <a:p>
            <a:r>
              <a:rPr lang="ar-SA" dirty="0" smtClean="0"/>
              <a:t>•</a:t>
            </a:r>
            <a:r>
              <a:rPr lang="en-US" dirty="0" smtClean="0"/>
              <a:t> Disorders of Content of Thinking</a:t>
            </a:r>
            <a:endParaRPr lang="en-US" dirty="0"/>
          </a:p>
        </p:txBody>
      </p:sp>
      <p:pic>
        <p:nvPicPr>
          <p:cNvPr id="4" name="il_fi" descr="http://www.brainline.org/images/uploads/orig/2012/01054.jpg"/>
          <p:cNvPicPr/>
          <p:nvPr/>
        </p:nvPicPr>
        <p:blipFill>
          <a:blip r:embed="rId2"/>
          <a:srcRect/>
          <a:stretch>
            <a:fillRect/>
          </a:stretch>
        </p:blipFill>
        <p:spPr bwMode="auto">
          <a:xfrm>
            <a:off x="3429001" y="3962400"/>
            <a:ext cx="57150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 Disorders of Form of Thinking</a:t>
            </a:r>
            <a:r>
              <a:rPr lang="en-US" dirty="0" smtClean="0"/>
              <a:t/>
            </a:r>
            <a:br>
              <a:rPr lang="en-US" dirty="0" smtClean="0"/>
            </a:br>
            <a:endParaRPr lang="en-US" dirty="0"/>
          </a:p>
        </p:txBody>
      </p:sp>
      <p:sp>
        <p:nvSpPr>
          <p:cNvPr id="3" name="Content Placeholder 2"/>
          <p:cNvSpPr>
            <a:spLocks noGrp="1"/>
          </p:cNvSpPr>
          <p:nvPr>
            <p:ph idx="1"/>
          </p:nvPr>
        </p:nvSpPr>
        <p:spPr>
          <a:xfrm>
            <a:off x="0" y="1600200"/>
            <a:ext cx="8686800" cy="5257800"/>
          </a:xfrm>
        </p:spPr>
        <p:txBody>
          <a:bodyPr>
            <a:normAutofit/>
          </a:bodyPr>
          <a:lstStyle/>
          <a:p>
            <a:r>
              <a:rPr lang="en-US" dirty="0" smtClean="0"/>
              <a:t>They </a:t>
            </a:r>
            <a:r>
              <a:rPr lang="en-US" dirty="0" smtClean="0"/>
              <a:t>are also called Formal Thought Disorders. </a:t>
            </a:r>
            <a:endParaRPr lang="en-US" dirty="0" smtClean="0"/>
          </a:p>
          <a:p>
            <a:r>
              <a:rPr lang="en-US" dirty="0" smtClean="0"/>
              <a:t>They </a:t>
            </a:r>
            <a:r>
              <a:rPr lang="en-US" dirty="0" smtClean="0"/>
              <a:t>are abnormalities in the logical structure and association of thoughts. </a:t>
            </a:r>
            <a:endParaRPr lang="en-US" dirty="0" smtClean="0"/>
          </a:p>
          <a:p>
            <a:r>
              <a:rPr lang="en-US" dirty="0" smtClean="0"/>
              <a:t>They </a:t>
            </a:r>
            <a:r>
              <a:rPr lang="en-US" dirty="0" smtClean="0"/>
              <a:t>lead to failure in producing coherent and logically connected meanings. </a:t>
            </a:r>
            <a:endParaRPr lang="en-US" dirty="0" smtClean="0"/>
          </a:p>
          <a:p>
            <a:r>
              <a:rPr lang="en-US" dirty="0" smtClean="0"/>
              <a:t>Formal </a:t>
            </a:r>
            <a:r>
              <a:rPr lang="en-US" dirty="0" smtClean="0"/>
              <a:t>thought disorders usually occur in psychotic disorders and some organic mental disorders.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 Disorders of Form of Thinking</a:t>
            </a:r>
            <a:endParaRPr lang="en-US" dirty="0"/>
          </a:p>
        </p:txBody>
      </p:sp>
      <p:sp>
        <p:nvSpPr>
          <p:cNvPr id="3" name="Content Placeholder 2"/>
          <p:cNvSpPr>
            <a:spLocks noGrp="1"/>
          </p:cNvSpPr>
          <p:nvPr>
            <p:ph idx="1"/>
          </p:nvPr>
        </p:nvSpPr>
        <p:spPr/>
        <p:txBody>
          <a:bodyPr>
            <a:normAutofit/>
          </a:bodyPr>
          <a:lstStyle/>
          <a:p>
            <a:r>
              <a:rPr lang="en-US" dirty="0" smtClean="0"/>
              <a:t> The following are the commonest types.</a:t>
            </a:r>
          </a:p>
          <a:p>
            <a:pPr lvl="0">
              <a:buNone/>
            </a:pPr>
            <a:r>
              <a:rPr lang="en-US" b="1" dirty="0" smtClean="0"/>
              <a:t>1.Loosening </a:t>
            </a:r>
            <a:r>
              <a:rPr lang="en-US" b="1" dirty="0" smtClean="0"/>
              <a:t>of associations:</a:t>
            </a:r>
            <a:endParaRPr lang="en-US" dirty="0" smtClean="0"/>
          </a:p>
          <a:p>
            <a:pPr>
              <a:buNone/>
            </a:pPr>
            <a:r>
              <a:rPr lang="en-US" b="1" dirty="0" smtClean="0"/>
              <a:t>2. Incoherence:</a:t>
            </a:r>
            <a:endParaRPr lang="en-US" dirty="0" smtClean="0"/>
          </a:p>
          <a:p>
            <a:pPr>
              <a:buNone/>
            </a:pPr>
            <a:r>
              <a:rPr lang="en-US" b="1" dirty="0" smtClean="0"/>
              <a:t>3</a:t>
            </a:r>
            <a:r>
              <a:rPr lang="en-US" b="1" dirty="0" smtClean="0"/>
              <a:t>. Word Salad:</a:t>
            </a:r>
            <a:endParaRPr lang="en-US" dirty="0" smtClean="0"/>
          </a:p>
          <a:p>
            <a:pPr>
              <a:buNone/>
            </a:pPr>
            <a:r>
              <a:rPr lang="en-US" b="1" dirty="0" smtClean="0"/>
              <a:t>4</a:t>
            </a:r>
            <a:r>
              <a:rPr lang="en-US" b="1" dirty="0" smtClean="0"/>
              <a:t>. </a:t>
            </a:r>
            <a:r>
              <a:rPr lang="en-US" b="1" dirty="0" err="1" smtClean="0"/>
              <a:t>Verbigeration</a:t>
            </a:r>
            <a:r>
              <a:rPr lang="en-US" b="1" dirty="0" smtClean="0"/>
              <a:t>:</a:t>
            </a:r>
            <a:endParaRPr lang="en-US" dirty="0" smtClean="0"/>
          </a:p>
          <a:p>
            <a:pPr>
              <a:buNone/>
            </a:pPr>
            <a:r>
              <a:rPr lang="en-US" b="1" dirty="0" smtClean="0"/>
              <a:t>5</a:t>
            </a:r>
            <a:r>
              <a:rPr lang="en-US" b="1" dirty="0" smtClean="0"/>
              <a:t>. Perseveration:</a:t>
            </a:r>
            <a:endParaRPr lang="en-US" dirty="0" smtClean="0"/>
          </a:p>
          <a:p>
            <a:pPr>
              <a:buNone/>
            </a:pPr>
            <a:r>
              <a:rPr lang="en-US" b="1" dirty="0" smtClean="0"/>
              <a:t>6</a:t>
            </a:r>
            <a:r>
              <a:rPr lang="en-US" b="1" dirty="0" smtClean="0"/>
              <a:t>. Neologism:</a:t>
            </a:r>
            <a:endParaRPr lang="en-US" dirty="0" smtClean="0"/>
          </a:p>
          <a:p>
            <a:pPr>
              <a:buNone/>
            </a:pPr>
            <a:r>
              <a:rPr lang="en-US" b="1" dirty="0" smtClean="0"/>
              <a:t>7</a:t>
            </a:r>
            <a:r>
              <a:rPr lang="en-US" b="1" dirty="0" smtClean="0"/>
              <a:t>. Clang associations:</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b="1" dirty="0" smtClean="0"/>
              <a:t/>
            </a:r>
            <a:br>
              <a:rPr lang="en-US" b="1" dirty="0" smtClean="0"/>
            </a:br>
            <a:r>
              <a:rPr lang="en-US" b="1" dirty="0" smtClean="0"/>
              <a:t>(</a:t>
            </a:r>
            <a:r>
              <a:rPr lang="en-US" b="1" dirty="0" smtClean="0"/>
              <a:t>B) Disorders of Stream of Thinking</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These </a:t>
            </a:r>
            <a:r>
              <a:rPr lang="en-US" dirty="0" smtClean="0"/>
              <a:t>are abnormalities in the progress of thought including its speed (tempo) and continuity.</a:t>
            </a:r>
          </a:p>
          <a:p>
            <a:r>
              <a:rPr lang="en-US" b="1" dirty="0" smtClean="0"/>
              <a:t>1. Flight of ideas:</a:t>
            </a:r>
            <a:endParaRPr lang="en-US" dirty="0" smtClean="0"/>
          </a:p>
          <a:p>
            <a:r>
              <a:rPr lang="en-US" b="1" dirty="0" smtClean="0"/>
              <a:t>2- </a:t>
            </a:r>
            <a:r>
              <a:rPr lang="en-US" b="1" dirty="0" err="1" smtClean="0"/>
              <a:t>Circumstantiality</a:t>
            </a:r>
            <a:r>
              <a:rPr lang="en-US" b="1" dirty="0" smtClean="0"/>
              <a:t>:</a:t>
            </a:r>
            <a:endParaRPr lang="en-US" dirty="0" smtClean="0"/>
          </a:p>
          <a:p>
            <a:r>
              <a:rPr lang="en-US" b="1" dirty="0" smtClean="0"/>
              <a:t>3 - Blocking:</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t>
            </a:r>
            <a:r>
              <a:rPr lang="en-US" b="1" dirty="0" smtClean="0"/>
              <a:t>C) Disorders of Content of Thinking</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These </a:t>
            </a:r>
            <a:r>
              <a:rPr lang="en-US" dirty="0" smtClean="0"/>
              <a:t>are abnormalities in the ideas or beliefs contained in thought.</a:t>
            </a:r>
          </a:p>
          <a:p>
            <a:pPr lvl="0"/>
            <a:r>
              <a:rPr lang="en-US" b="1" dirty="0" smtClean="0"/>
              <a:t>a. Delusions</a:t>
            </a:r>
            <a:endParaRPr lang="en-US" dirty="0" smtClean="0"/>
          </a:p>
          <a:p>
            <a:r>
              <a:rPr lang="en-US" b="1" dirty="0" smtClean="0"/>
              <a:t>b. </a:t>
            </a:r>
            <a:r>
              <a:rPr lang="en-US" b="1" dirty="0" smtClean="0"/>
              <a:t>Obsessions</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Delusions:</a:t>
            </a:r>
            <a:r>
              <a:rPr lang="en-US" dirty="0" smtClean="0"/>
              <a:t/>
            </a:r>
            <a:br>
              <a:rPr lang="en-US" dirty="0" smtClean="0"/>
            </a:br>
            <a:endParaRPr lang="en-US" dirty="0"/>
          </a:p>
        </p:txBody>
      </p:sp>
      <p:sp>
        <p:nvSpPr>
          <p:cNvPr id="3" name="Content Placeholder 2"/>
          <p:cNvSpPr>
            <a:spLocks noGrp="1"/>
          </p:cNvSpPr>
          <p:nvPr>
            <p:ph idx="1"/>
          </p:nvPr>
        </p:nvSpPr>
        <p:spPr>
          <a:xfrm>
            <a:off x="0" y="990600"/>
            <a:ext cx="8686800" cy="5867400"/>
          </a:xfrm>
        </p:spPr>
        <p:txBody>
          <a:bodyPr>
            <a:normAutofit fontScale="85000" lnSpcReduction="20000"/>
          </a:bodyPr>
          <a:lstStyle/>
          <a:p>
            <a:pPr>
              <a:buNone/>
            </a:pPr>
            <a:r>
              <a:rPr lang="ar-SA" dirty="0" smtClean="0"/>
              <a:t>•</a:t>
            </a:r>
            <a:r>
              <a:rPr lang="en-US" dirty="0" smtClean="0"/>
              <a:t>  </a:t>
            </a:r>
            <a:r>
              <a:rPr lang="en-US" dirty="0" smtClean="0"/>
              <a:t>A delusion is a false belief.</a:t>
            </a:r>
          </a:p>
          <a:p>
            <a:pPr>
              <a:buNone/>
            </a:pPr>
            <a:r>
              <a:rPr lang="ar-SA" dirty="0" smtClean="0"/>
              <a:t>•</a:t>
            </a:r>
            <a:r>
              <a:rPr lang="en-US" dirty="0" smtClean="0"/>
              <a:t>  It is based on incorrect inferences about reality. </a:t>
            </a:r>
          </a:p>
          <a:p>
            <a:pPr>
              <a:buNone/>
            </a:pPr>
            <a:r>
              <a:rPr lang="ar-SA" dirty="0" smtClean="0"/>
              <a:t>•</a:t>
            </a:r>
            <a:r>
              <a:rPr lang="en-US" dirty="0" smtClean="0"/>
              <a:t>  It is not consistent with the patient's cultural background.</a:t>
            </a:r>
          </a:p>
          <a:p>
            <a:pPr>
              <a:buNone/>
            </a:pPr>
            <a:r>
              <a:rPr lang="ar-SA" dirty="0" smtClean="0"/>
              <a:t>•</a:t>
            </a:r>
            <a:r>
              <a:rPr lang="en-US" dirty="0" smtClean="0"/>
              <a:t>  It cannot be corrected by experience or reasoning.</a:t>
            </a:r>
          </a:p>
          <a:p>
            <a:pPr>
              <a:buNone/>
            </a:pPr>
            <a:r>
              <a:rPr lang="en-US" b="1" dirty="0" smtClean="0"/>
              <a:t>Delusions may be:</a:t>
            </a:r>
            <a:endParaRPr lang="en-US" dirty="0" smtClean="0"/>
          </a:p>
          <a:p>
            <a:pPr>
              <a:buNone/>
            </a:pPr>
            <a:r>
              <a:rPr lang="ar-SA" dirty="0" smtClean="0"/>
              <a:t>•</a:t>
            </a:r>
            <a:r>
              <a:rPr lang="en-US" dirty="0" smtClean="0"/>
              <a:t> Fixed (complete conviction all the time) or shakable (lacking full conviction sometimes).</a:t>
            </a:r>
          </a:p>
          <a:p>
            <a:pPr>
              <a:buNone/>
            </a:pPr>
            <a:r>
              <a:rPr lang="ar-SA" dirty="0" smtClean="0"/>
              <a:t>•</a:t>
            </a:r>
            <a:r>
              <a:rPr lang="en-US" dirty="0" smtClean="0"/>
              <a:t> Systematized (i.e., united by or centered on a single theme or idea with many connected details) or </a:t>
            </a:r>
            <a:r>
              <a:rPr lang="en-US" dirty="0" err="1" smtClean="0"/>
              <a:t>malsystematized</a:t>
            </a:r>
            <a:r>
              <a:rPr lang="en-US" dirty="0" smtClean="0"/>
              <a:t> (i.e.. disconnected or shifting from one theme to another).</a:t>
            </a:r>
          </a:p>
          <a:p>
            <a:pPr>
              <a:buNone/>
            </a:pPr>
            <a:r>
              <a:rPr lang="ar-SA" dirty="0" smtClean="0"/>
              <a:t>•</a:t>
            </a:r>
            <a:r>
              <a:rPr lang="en-US" dirty="0" smtClean="0"/>
              <a:t>  Bizarre (i.e., with very strange or absurd content).</a:t>
            </a:r>
          </a:p>
          <a:p>
            <a:pPr>
              <a:buNone/>
            </a:pPr>
            <a:r>
              <a:rPr lang="en-US" b="1" dirty="0" smtClean="0"/>
              <a:t>N.B. Delusions and Hallucinations occur in psychotic disorders such as:</a:t>
            </a:r>
            <a:endParaRPr lang="en-US" dirty="0" smtClean="0"/>
          </a:p>
          <a:p>
            <a:pPr>
              <a:buNone/>
            </a:pPr>
            <a:r>
              <a:rPr lang="en-US" dirty="0" smtClean="0"/>
              <a:t>1- Schizophrenia.</a:t>
            </a:r>
          </a:p>
          <a:p>
            <a:pPr>
              <a:buNone/>
            </a:pPr>
            <a:r>
              <a:rPr lang="en-US" dirty="0" smtClean="0"/>
              <a:t>2- Delusional disorders.</a:t>
            </a:r>
          </a:p>
          <a:p>
            <a:pPr>
              <a:buNone/>
            </a:pPr>
            <a:r>
              <a:rPr lang="en-US" dirty="0" smtClean="0"/>
              <a:t>3- Psychotic mood disorders.</a:t>
            </a:r>
          </a:p>
          <a:p>
            <a:pPr>
              <a:buNone/>
            </a:pPr>
            <a:r>
              <a:rPr lang="en-US" dirty="0" smtClean="0"/>
              <a:t>4- Some organic or substance related mental disorders.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t>
            </a:r>
            <a:r>
              <a:rPr lang="en-US" b="1" dirty="0" smtClean="0"/>
              <a:t>C) Disorders of Content of Thinking</a:t>
            </a:r>
            <a:r>
              <a:rPr lang="en-US" dirty="0" smtClean="0"/>
              <a:t/>
            </a:r>
            <a:br>
              <a:rPr lang="en-US" dirty="0" smtClean="0"/>
            </a:br>
            <a:endParaRPr lang="en-US" dirty="0"/>
          </a:p>
        </p:txBody>
      </p:sp>
      <p:sp>
        <p:nvSpPr>
          <p:cNvPr id="3" name="Content Placeholder 2"/>
          <p:cNvSpPr>
            <a:spLocks noGrp="1"/>
          </p:cNvSpPr>
          <p:nvPr>
            <p:ph idx="1"/>
          </p:nvPr>
        </p:nvSpPr>
        <p:spPr>
          <a:xfrm>
            <a:off x="0" y="1600200"/>
            <a:ext cx="8686800" cy="5257800"/>
          </a:xfrm>
        </p:spPr>
        <p:txBody>
          <a:bodyPr>
            <a:normAutofit fontScale="92500" lnSpcReduction="20000"/>
          </a:bodyPr>
          <a:lstStyle/>
          <a:p>
            <a:r>
              <a:rPr lang="en-US" dirty="0" smtClean="0"/>
              <a:t>These </a:t>
            </a:r>
            <a:r>
              <a:rPr lang="en-US" dirty="0" smtClean="0"/>
              <a:t>are abnormalities in the ideas or beliefs contained in thought.</a:t>
            </a:r>
          </a:p>
          <a:p>
            <a:pPr lvl="0">
              <a:buNone/>
            </a:pPr>
            <a:r>
              <a:rPr lang="en-US" b="1" dirty="0" smtClean="0"/>
              <a:t>Types of Delusions (according to theme): </a:t>
            </a:r>
            <a:endParaRPr lang="en-US" dirty="0" smtClean="0"/>
          </a:p>
          <a:p>
            <a:pPr lvl="0">
              <a:buNone/>
            </a:pPr>
            <a:r>
              <a:rPr lang="en-US" b="1" dirty="0" smtClean="0"/>
              <a:t>1. Delusion of persecution: </a:t>
            </a:r>
            <a:endParaRPr lang="en-US" dirty="0" smtClean="0"/>
          </a:p>
          <a:p>
            <a:pPr lvl="0">
              <a:buNone/>
            </a:pPr>
            <a:r>
              <a:rPr lang="en-US" b="1" dirty="0" smtClean="0"/>
              <a:t>2. Delusion of grandeur (grandiosity): </a:t>
            </a:r>
            <a:endParaRPr lang="en-US" dirty="0" smtClean="0"/>
          </a:p>
          <a:p>
            <a:pPr lvl="0">
              <a:buNone/>
            </a:pPr>
            <a:r>
              <a:rPr lang="en-US" b="1" dirty="0" smtClean="0"/>
              <a:t>3. Delusion of reference: </a:t>
            </a:r>
            <a:endParaRPr lang="en-US" dirty="0" smtClean="0"/>
          </a:p>
          <a:p>
            <a:pPr lvl="0">
              <a:buNone/>
            </a:pPr>
            <a:r>
              <a:rPr lang="en-US" b="1" dirty="0" smtClean="0"/>
              <a:t>4. Delusion of guilt or self accusation. </a:t>
            </a:r>
            <a:endParaRPr lang="en-US" dirty="0" smtClean="0"/>
          </a:p>
          <a:p>
            <a:pPr lvl="0">
              <a:buNone/>
            </a:pPr>
            <a:r>
              <a:rPr lang="en-US" b="1" dirty="0" smtClean="0"/>
              <a:t>5. Nihilistic delusion: </a:t>
            </a:r>
            <a:endParaRPr lang="en-US" dirty="0" smtClean="0"/>
          </a:p>
          <a:p>
            <a:pPr lvl="0">
              <a:buNone/>
            </a:pPr>
            <a:r>
              <a:rPr lang="en-US" b="1" dirty="0" smtClean="0"/>
              <a:t>6. Somatic delusion: </a:t>
            </a:r>
            <a:endParaRPr lang="en-US" dirty="0" smtClean="0"/>
          </a:p>
          <a:p>
            <a:pPr lvl="0">
              <a:buNone/>
            </a:pPr>
            <a:r>
              <a:rPr lang="en-US" b="1" dirty="0" smtClean="0"/>
              <a:t>7. </a:t>
            </a:r>
            <a:r>
              <a:rPr lang="en-US" b="1" dirty="0" err="1" smtClean="0"/>
              <a:t>Hypochondriacal</a:t>
            </a:r>
            <a:r>
              <a:rPr lang="en-US" b="1" dirty="0" smtClean="0"/>
              <a:t> delusion: </a:t>
            </a:r>
            <a:endParaRPr lang="en-US" dirty="0" smtClean="0"/>
          </a:p>
          <a:p>
            <a:pPr lvl="0">
              <a:buNone/>
            </a:pPr>
            <a:r>
              <a:rPr lang="en-US" b="1" dirty="0" smtClean="0"/>
              <a:t>8. Delusion of infidelity (delusional jealousy): </a:t>
            </a:r>
            <a:endParaRPr lang="en-US" dirty="0" smtClean="0"/>
          </a:p>
          <a:p>
            <a:pPr lvl="0">
              <a:buNone/>
            </a:pPr>
            <a:r>
              <a:rPr lang="en-US" b="1" dirty="0" smtClean="0"/>
              <a:t>9. </a:t>
            </a:r>
            <a:r>
              <a:rPr lang="en-US" b="1" dirty="0" err="1" smtClean="0"/>
              <a:t>Erotomania</a:t>
            </a:r>
            <a:r>
              <a:rPr lang="en-US" b="1" dirty="0" smtClean="0"/>
              <a:t> (delusion of love): </a:t>
            </a:r>
            <a:endParaRPr lang="en-US" dirty="0" smtClean="0"/>
          </a:p>
          <a:p>
            <a:pPr lvl="0">
              <a:buNone/>
            </a:pPr>
            <a:r>
              <a:rPr lang="en-US" b="1" dirty="0" smtClean="0"/>
              <a:t>10. Delusions of influence &amp; control (Passivity phenomena): </a:t>
            </a:r>
            <a:endParaRPr lang="en-US" dirty="0" smtClean="0"/>
          </a:p>
          <a:p>
            <a:endParaRPr lang="en-US" dirty="0"/>
          </a:p>
        </p:txBody>
      </p:sp>
      <p:pic>
        <p:nvPicPr>
          <p:cNvPr id="4" name="il_fi" descr="http://blog.lib.umn.edu/stoe0062/psy_1001%20section%2021%20spring%202012/delusions.jpg"/>
          <p:cNvPicPr/>
          <p:nvPr/>
        </p:nvPicPr>
        <p:blipFill>
          <a:blip r:embed="rId2"/>
          <a:srcRect/>
          <a:stretch>
            <a:fillRect/>
          </a:stretch>
        </p:blipFill>
        <p:spPr bwMode="auto">
          <a:xfrm>
            <a:off x="6172200" y="1981200"/>
            <a:ext cx="2971800" cy="40347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Delusions of control:</a:t>
            </a:r>
            <a:endParaRPr lang="en-US" dirty="0"/>
          </a:p>
        </p:txBody>
      </p:sp>
      <p:sp>
        <p:nvSpPr>
          <p:cNvPr id="3" name="Content Placeholder 2"/>
          <p:cNvSpPr>
            <a:spLocks noGrp="1"/>
          </p:cNvSpPr>
          <p:nvPr>
            <p:ph idx="1"/>
          </p:nvPr>
        </p:nvSpPr>
        <p:spPr/>
        <p:txBody>
          <a:bodyPr>
            <a:normAutofit/>
          </a:bodyPr>
          <a:lstStyle/>
          <a:p>
            <a:pPr>
              <a:buNone/>
            </a:pPr>
            <a:r>
              <a:rPr lang="ar-SA" b="1" dirty="0" smtClean="0"/>
              <a:t>•</a:t>
            </a:r>
            <a:r>
              <a:rPr lang="en-US" b="1" dirty="0" smtClean="0"/>
              <a:t>This </a:t>
            </a:r>
            <a:r>
              <a:rPr lang="en-US" b="1" dirty="0" smtClean="0"/>
              <a:t>is a false belief that a person's thoughts, feelings, actions or will are being controlled by external forces.</a:t>
            </a:r>
            <a:endParaRPr lang="en-US" dirty="0" smtClean="0"/>
          </a:p>
          <a:p>
            <a:pPr>
              <a:buNone/>
            </a:pPr>
            <a:r>
              <a:rPr lang="ar-SA" b="1" dirty="0" smtClean="0"/>
              <a:t>•</a:t>
            </a:r>
            <a:r>
              <a:rPr lang="en-US" b="1" dirty="0" smtClean="0"/>
              <a:t> Delusions concerning the possession of thoughts: </a:t>
            </a:r>
            <a:endParaRPr lang="en-US" dirty="0" smtClean="0"/>
          </a:p>
          <a:p>
            <a:pPr lvl="0">
              <a:buNone/>
            </a:pPr>
            <a:r>
              <a:rPr lang="en-US" b="1" dirty="0" smtClean="0"/>
              <a:t> </a:t>
            </a:r>
            <a:r>
              <a:rPr lang="en-US" b="1" dirty="0" err="1" smtClean="0"/>
              <a:t>i</a:t>
            </a:r>
            <a:r>
              <a:rPr lang="en-US" b="1" dirty="0" smtClean="0"/>
              <a:t>. Thought insertion: </a:t>
            </a:r>
          </a:p>
          <a:p>
            <a:pPr lvl="0">
              <a:buNone/>
            </a:pPr>
            <a:r>
              <a:rPr lang="en-US" b="1" dirty="0" smtClean="0"/>
              <a:t>ii</a:t>
            </a:r>
            <a:r>
              <a:rPr lang="en-US" b="1" dirty="0" smtClean="0"/>
              <a:t>. Thought withdrawal: </a:t>
            </a:r>
            <a:endParaRPr lang="en-US" dirty="0" smtClean="0"/>
          </a:p>
          <a:p>
            <a:pPr lvl="0">
              <a:buNone/>
            </a:pPr>
            <a:r>
              <a:rPr lang="en-US" b="1" dirty="0" smtClean="0"/>
              <a:t>iii</a:t>
            </a:r>
            <a:r>
              <a:rPr lang="en-US" b="1" dirty="0" smtClean="0"/>
              <a:t>. Thought broadcasting: </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 Obsessions:</a:t>
            </a:r>
            <a:r>
              <a:rPr lang="en-US" dirty="0" smtClean="0"/>
              <a:t/>
            </a:r>
            <a:br>
              <a:rPr lang="en-US" dirty="0" smtClean="0"/>
            </a:br>
            <a:endParaRPr lang="en-US" dirty="0"/>
          </a:p>
        </p:txBody>
      </p:sp>
      <p:sp>
        <p:nvSpPr>
          <p:cNvPr id="3" name="Content Placeholder 2"/>
          <p:cNvSpPr>
            <a:spLocks noGrp="1"/>
          </p:cNvSpPr>
          <p:nvPr>
            <p:ph idx="1"/>
          </p:nvPr>
        </p:nvSpPr>
        <p:spPr>
          <a:xfrm>
            <a:off x="0" y="1066800"/>
            <a:ext cx="8686800" cy="5791200"/>
          </a:xfrm>
        </p:spPr>
        <p:txBody>
          <a:bodyPr>
            <a:normAutofit/>
          </a:bodyPr>
          <a:lstStyle/>
          <a:p>
            <a:pPr>
              <a:buNone/>
            </a:pPr>
            <a:r>
              <a:rPr lang="ar-SA" dirty="0" smtClean="0"/>
              <a:t>•</a:t>
            </a:r>
            <a:r>
              <a:rPr lang="en-US" dirty="0" smtClean="0"/>
              <a:t> </a:t>
            </a:r>
            <a:r>
              <a:rPr lang="en-US" dirty="0" smtClean="0"/>
              <a:t>Obsessions are recurrent, persistent thoughts, impulses or images that cannot be eliminated from consciousness by logic or reasoning although the person is aware that they are unreasonable, absurd and alien to him (ego-</a:t>
            </a:r>
            <a:r>
              <a:rPr lang="en-US" dirty="0" err="1" smtClean="0"/>
              <a:t>dystonic</a:t>
            </a:r>
            <a:r>
              <a:rPr lang="en-US" dirty="0" smtClean="0"/>
              <a: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Psychiatric Symptoms and Signs</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I </a:t>
            </a:r>
            <a:r>
              <a:rPr lang="en-US" b="1" dirty="0" smtClean="0"/>
              <a:t>. Disorders of Perception</a:t>
            </a:r>
          </a:p>
          <a:p>
            <a:r>
              <a:rPr lang="en-US" b="1" dirty="0" smtClean="0"/>
              <a:t>II- Disorders of Thinking</a:t>
            </a:r>
          </a:p>
          <a:p>
            <a:r>
              <a:rPr lang="en-US" b="1" dirty="0" smtClean="0"/>
              <a:t>III. Disorders of Speech</a:t>
            </a:r>
          </a:p>
          <a:p>
            <a:r>
              <a:rPr lang="en-US" b="1" dirty="0" smtClean="0"/>
              <a:t>IV- Disorders of Emotions</a:t>
            </a:r>
          </a:p>
          <a:p>
            <a:r>
              <a:rPr lang="en-US" b="1" dirty="0" smtClean="0"/>
              <a:t>V. Disorders of Motor Behavior</a:t>
            </a:r>
          </a:p>
          <a:p>
            <a:r>
              <a:rPr lang="en-US" b="1" dirty="0" smtClean="0"/>
              <a:t>VI- Disorders of Memory</a:t>
            </a:r>
          </a:p>
          <a:p>
            <a:r>
              <a:rPr lang="en-US" b="1" dirty="0" smtClean="0"/>
              <a:t>VII- Disorders of Attention</a:t>
            </a:r>
          </a:p>
          <a:p>
            <a:r>
              <a:rPr lang="en-US" b="1" dirty="0" smtClean="0"/>
              <a:t>VIII- Disorder of Orientation</a:t>
            </a:r>
          </a:p>
          <a:p>
            <a:r>
              <a:rPr lang="en-US" b="1" dirty="0" smtClean="0"/>
              <a:t>IX- Disorders of Consciousness</a:t>
            </a:r>
          </a:p>
          <a:p>
            <a:r>
              <a:rPr lang="en-US" b="1" dirty="0" smtClean="0"/>
              <a:t>X- Judgment</a:t>
            </a:r>
          </a:p>
          <a:p>
            <a:r>
              <a:rPr lang="en-US" b="1" dirty="0" smtClean="0"/>
              <a:t>XI- Insight</a:t>
            </a:r>
          </a:p>
          <a:p>
            <a:endParaRPr lang="en-US" dirty="0"/>
          </a:p>
        </p:txBody>
      </p:sp>
      <p:pic>
        <p:nvPicPr>
          <p:cNvPr id="4" name="il_fi" descr="http://www.peoplespharmacy.com/siteimages/terrifying_hall_photo.jpg"/>
          <p:cNvPicPr/>
          <p:nvPr/>
        </p:nvPicPr>
        <p:blipFill>
          <a:blip r:embed="rId2"/>
          <a:srcRect/>
          <a:stretch>
            <a:fillRect/>
          </a:stretch>
        </p:blipFill>
        <p:spPr bwMode="auto">
          <a:xfrm>
            <a:off x="5486401" y="1066800"/>
            <a:ext cx="36576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Compulsions</a:t>
            </a:r>
            <a:endParaRPr lang="en-US" dirty="0"/>
          </a:p>
        </p:txBody>
      </p:sp>
      <p:sp>
        <p:nvSpPr>
          <p:cNvPr id="3" name="Content Placeholder 2"/>
          <p:cNvSpPr>
            <a:spLocks noGrp="1"/>
          </p:cNvSpPr>
          <p:nvPr>
            <p:ph idx="1"/>
          </p:nvPr>
        </p:nvSpPr>
        <p:spPr/>
        <p:txBody>
          <a:bodyPr/>
          <a:lstStyle/>
          <a:p>
            <a:r>
              <a:rPr lang="en-US" dirty="0" smtClean="0"/>
              <a:t> </a:t>
            </a:r>
            <a:r>
              <a:rPr lang="en-US" dirty="0" smtClean="0"/>
              <a:t>If the thought urges the patient to perform a certain act, repetitive compulsion results, e.g., obsession of dirt leads to compulsive washing.  Like obsessions, compulsions are recognized as senseless and alien.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III</a:t>
            </a:r>
            <a:r>
              <a:rPr lang="en-US" b="1" dirty="0" smtClean="0"/>
              <a:t>. Disorders of Speech</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1- </a:t>
            </a:r>
            <a:r>
              <a:rPr lang="en-US" b="1" dirty="0" smtClean="0"/>
              <a:t>Volubility :</a:t>
            </a:r>
            <a:endParaRPr lang="en-US" dirty="0" smtClean="0"/>
          </a:p>
          <a:p>
            <a:pPr>
              <a:buNone/>
            </a:pPr>
            <a:r>
              <a:rPr lang="en-US" b="1" dirty="0" smtClean="0"/>
              <a:t>2- Poverty of speech:</a:t>
            </a:r>
            <a:endParaRPr lang="en-US" dirty="0" smtClean="0"/>
          </a:p>
          <a:p>
            <a:pPr>
              <a:buNone/>
            </a:pPr>
            <a:r>
              <a:rPr lang="en-US" b="1" dirty="0" smtClean="0"/>
              <a:t>3- Poverty of content of speech (poverty of thought):</a:t>
            </a:r>
            <a:endParaRPr lang="en-US" dirty="0" smtClean="0"/>
          </a:p>
          <a:p>
            <a:pPr>
              <a:buNone/>
            </a:pPr>
            <a:r>
              <a:rPr lang="en-US" b="1" dirty="0" smtClean="0"/>
              <a:t>4- Stuttering and stammering:</a:t>
            </a:r>
            <a:endParaRPr lang="en-US" dirty="0" smtClean="0"/>
          </a:p>
          <a:p>
            <a:pPr>
              <a:buNone/>
            </a:pPr>
            <a:r>
              <a:rPr lang="en-US" b="1" dirty="0" smtClean="0"/>
              <a:t>5- </a:t>
            </a:r>
            <a:r>
              <a:rPr lang="en-US" b="1" dirty="0" err="1" smtClean="0"/>
              <a:t>Dysarthria</a:t>
            </a:r>
            <a:r>
              <a:rPr lang="en-US" b="1" dirty="0" smtClean="0"/>
              <a:t>:</a:t>
            </a:r>
            <a:endParaRPr lang="en-US" dirty="0" smtClean="0"/>
          </a:p>
          <a:p>
            <a:pPr>
              <a:buNone/>
            </a:pPr>
            <a:r>
              <a:rPr lang="en-US" b="1" dirty="0" smtClean="0"/>
              <a:t>6- Aphasia:</a:t>
            </a:r>
            <a:endParaRPr lang="en-US" dirty="0" smtClean="0"/>
          </a:p>
          <a:p>
            <a:pPr>
              <a:buNone/>
            </a:pPr>
            <a:r>
              <a:rPr lang="en-US" b="1" dirty="0" smtClean="0"/>
              <a:t>     Motor </a:t>
            </a:r>
            <a:r>
              <a:rPr lang="en-US" b="1" dirty="0" smtClean="0"/>
              <a:t>aphasia (expressive):</a:t>
            </a:r>
            <a:endParaRPr lang="en-US" dirty="0" smtClean="0"/>
          </a:p>
          <a:p>
            <a:pPr>
              <a:buNone/>
            </a:pPr>
            <a:r>
              <a:rPr lang="en-US" b="1" dirty="0" smtClean="0"/>
              <a:t>     </a:t>
            </a:r>
            <a:r>
              <a:rPr lang="en-US" b="1" dirty="0" smtClean="0"/>
              <a:t>Sensory aphasia (receptive):</a:t>
            </a:r>
            <a:endParaRPr lang="en-US" dirty="0" smtClean="0"/>
          </a:p>
          <a:p>
            <a:pPr>
              <a:buNone/>
            </a:pPr>
            <a:r>
              <a:rPr lang="en-US" b="1" dirty="0" smtClean="0"/>
              <a:t>     </a:t>
            </a:r>
            <a:r>
              <a:rPr lang="en-US" b="1" dirty="0" smtClean="0"/>
              <a:t>Nominal aphasia:</a:t>
            </a:r>
            <a:endParaRPr lang="en-US" dirty="0" smtClean="0"/>
          </a:p>
          <a:p>
            <a:pPr>
              <a:buNone/>
            </a:pPr>
            <a:r>
              <a:rPr lang="en-US" b="1" dirty="0" smtClean="0"/>
              <a:t>7- </a:t>
            </a:r>
            <a:r>
              <a:rPr lang="en-US" b="1" dirty="0" err="1" smtClean="0"/>
              <a:t>Mutism</a:t>
            </a:r>
            <a:r>
              <a:rPr lang="en-US" b="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IV- Disorders of Emotions</a:t>
            </a:r>
            <a:br>
              <a:rPr lang="en-US" b="1" dirty="0" smtClean="0"/>
            </a:br>
            <a:endParaRPr lang="en-US" dirty="0"/>
          </a:p>
        </p:txBody>
      </p:sp>
      <p:sp>
        <p:nvSpPr>
          <p:cNvPr id="3" name="Content Placeholder 2"/>
          <p:cNvSpPr>
            <a:spLocks noGrp="1"/>
          </p:cNvSpPr>
          <p:nvPr>
            <p:ph idx="1"/>
          </p:nvPr>
        </p:nvSpPr>
        <p:spPr>
          <a:xfrm>
            <a:off x="0" y="1600200"/>
            <a:ext cx="8686800" cy="5257800"/>
          </a:xfrm>
        </p:spPr>
        <p:txBody>
          <a:bodyPr>
            <a:normAutofit lnSpcReduction="10000"/>
          </a:bodyPr>
          <a:lstStyle/>
          <a:p>
            <a:r>
              <a:rPr lang="en-US" dirty="0" smtClean="0"/>
              <a:t>Emotion </a:t>
            </a:r>
            <a:r>
              <a:rPr lang="en-US" dirty="0" smtClean="0"/>
              <a:t>is a complex feeling state with psychic, somatic and behavioral components. </a:t>
            </a:r>
            <a:endParaRPr lang="en-US" dirty="0" smtClean="0"/>
          </a:p>
          <a:p>
            <a:r>
              <a:rPr lang="en-US" dirty="0" smtClean="0"/>
              <a:t>The </a:t>
            </a:r>
            <a:r>
              <a:rPr lang="en-US" dirty="0" smtClean="0"/>
              <a:t>clinical study and evaluation of emotion is concerned with two main aspects:</a:t>
            </a:r>
          </a:p>
          <a:p>
            <a:endParaRPr lang="en-US" b="1" dirty="0" smtClean="0"/>
          </a:p>
          <a:p>
            <a:r>
              <a:rPr lang="en-US" b="1" dirty="0" smtClean="0"/>
              <a:t>A-Mood</a:t>
            </a:r>
            <a:r>
              <a:rPr lang="en-US" dirty="0" smtClean="0"/>
              <a:t>: a sustained and pervasive emotional tone subjectively experienced and reported by the patient and observed by others (e.g., depression, elation, anger).</a:t>
            </a:r>
          </a:p>
          <a:p>
            <a:r>
              <a:rPr lang="en-US" b="1" dirty="0" smtClean="0"/>
              <a:t>B- Affect:</a:t>
            </a:r>
            <a:r>
              <a:rPr lang="en-US" dirty="0" smtClean="0"/>
              <a:t> usually used to indicate the subjective and immediate "short lived" or transient experience of emotion. It also refers to the external expression or observed aspect of emotions.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Disorders of Mood:</a:t>
            </a:r>
            <a:r>
              <a:rPr lang="en-US" dirty="0" smtClean="0"/>
              <a:t/>
            </a:r>
            <a:br>
              <a:rPr lang="en-US" dirty="0" smtClean="0"/>
            </a:br>
            <a:endParaRPr lang="en-US" dirty="0"/>
          </a:p>
        </p:txBody>
      </p:sp>
      <p:sp>
        <p:nvSpPr>
          <p:cNvPr id="3" name="Content Placeholder 2"/>
          <p:cNvSpPr>
            <a:spLocks noGrp="1"/>
          </p:cNvSpPr>
          <p:nvPr>
            <p:ph idx="1"/>
          </p:nvPr>
        </p:nvSpPr>
        <p:spPr>
          <a:xfrm>
            <a:off x="0" y="1143000"/>
            <a:ext cx="8686800" cy="5715000"/>
          </a:xfrm>
        </p:spPr>
        <p:txBody>
          <a:bodyPr>
            <a:normAutofit/>
          </a:bodyPr>
          <a:lstStyle/>
          <a:p>
            <a:r>
              <a:rPr lang="en-US" dirty="0" smtClean="0"/>
              <a:t>Disorders </a:t>
            </a:r>
            <a:r>
              <a:rPr lang="en-US" dirty="0" smtClean="0"/>
              <a:t>of mood may be unpleasant or pleasant.</a:t>
            </a:r>
          </a:p>
          <a:p>
            <a:endParaRPr lang="en-US" b="1" dirty="0" smtClean="0"/>
          </a:p>
          <a:p>
            <a:r>
              <a:rPr lang="en-US" b="1" i="1" u="sng" dirty="0" smtClean="0"/>
              <a:t>Unpleasant </a:t>
            </a:r>
            <a:r>
              <a:rPr lang="en-US" b="1" i="1" u="sng" dirty="0" smtClean="0"/>
              <a:t>moods</a:t>
            </a:r>
          </a:p>
          <a:p>
            <a:r>
              <a:rPr lang="en-US" b="1" dirty="0" err="1" smtClean="0"/>
              <a:t>Dysphoric</a:t>
            </a:r>
            <a:r>
              <a:rPr lang="en-US" b="1" dirty="0" smtClean="0"/>
              <a:t> mood</a:t>
            </a:r>
            <a:r>
              <a:rPr lang="en-US" dirty="0" smtClean="0"/>
              <a:t>: </a:t>
            </a:r>
            <a:r>
              <a:rPr lang="en-US" dirty="0" smtClean="0"/>
              <a:t>                                             </a:t>
            </a:r>
            <a:r>
              <a:rPr lang="en-US" b="1" dirty="0" smtClean="0"/>
              <a:t>Irritable mood:</a:t>
            </a:r>
            <a:r>
              <a:rPr lang="en-US" dirty="0" smtClean="0"/>
              <a:t> </a:t>
            </a:r>
          </a:p>
          <a:p>
            <a:r>
              <a:rPr lang="en-US" b="1" dirty="0" smtClean="0"/>
              <a:t>Depression</a:t>
            </a:r>
            <a:r>
              <a:rPr lang="en-US" dirty="0" smtClean="0"/>
              <a:t>:                                                        </a:t>
            </a:r>
            <a:r>
              <a:rPr lang="en-US" b="1" dirty="0" err="1" smtClean="0"/>
              <a:t>Anhedonia</a:t>
            </a:r>
            <a:endParaRPr lang="en-US" dirty="0" smtClean="0"/>
          </a:p>
          <a:p>
            <a:r>
              <a:rPr lang="en-US" b="1" dirty="0" smtClean="0"/>
              <a:t>Fear                                                                     Anxiety</a:t>
            </a:r>
            <a:endParaRPr lang="en-US" dirty="0" smtClean="0"/>
          </a:p>
          <a:p>
            <a:r>
              <a:rPr lang="en-US" b="1" dirty="0" smtClean="0"/>
              <a:t>Free-floating </a:t>
            </a:r>
            <a:r>
              <a:rPr lang="en-US" b="1" dirty="0" smtClean="0"/>
              <a:t>anxiety                                       Tension</a:t>
            </a:r>
            <a:endParaRPr lang="en-US" dirty="0" smtClean="0"/>
          </a:p>
          <a:p>
            <a:r>
              <a:rPr lang="en-US" b="1" dirty="0" smtClean="0"/>
              <a:t>Phobia</a:t>
            </a:r>
            <a:endParaRPr lang="en-US" dirty="0" smtClean="0"/>
          </a:p>
          <a:p>
            <a:endParaRPr lang="en-US" dirty="0" smtClean="0"/>
          </a:p>
          <a:p>
            <a:endParaRPr lang="en-US" dirty="0"/>
          </a:p>
        </p:txBody>
      </p:sp>
      <p:pic>
        <p:nvPicPr>
          <p:cNvPr id="4" name="il_fi" descr="http://www.netguruonline.com/wp-content/uploads/2010/07/Alzheimers1.jpg"/>
          <p:cNvPicPr/>
          <p:nvPr/>
        </p:nvPicPr>
        <p:blipFill>
          <a:blip r:embed="rId2"/>
          <a:srcRect/>
          <a:stretch>
            <a:fillRect/>
          </a:stretch>
        </p:blipFill>
        <p:spPr bwMode="auto">
          <a:xfrm>
            <a:off x="5334000" y="4267200"/>
            <a:ext cx="3810000" cy="25908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t>Pleasant Moods:</a:t>
            </a:r>
            <a:endParaRPr lang="en-US" dirty="0"/>
          </a:p>
        </p:txBody>
      </p:sp>
      <p:sp>
        <p:nvSpPr>
          <p:cNvPr id="3" name="Content Placeholder 2"/>
          <p:cNvSpPr>
            <a:spLocks noGrp="1"/>
          </p:cNvSpPr>
          <p:nvPr>
            <p:ph idx="1"/>
          </p:nvPr>
        </p:nvSpPr>
        <p:spPr/>
        <p:txBody>
          <a:bodyPr/>
          <a:lstStyle/>
          <a:p>
            <a:pPr>
              <a:buNone/>
            </a:pPr>
            <a:r>
              <a:rPr lang="en-US" dirty="0" smtClean="0"/>
              <a:t> </a:t>
            </a:r>
            <a:endParaRPr lang="en-US" b="1" i="1" u="sng" dirty="0" smtClean="0"/>
          </a:p>
          <a:p>
            <a:pPr lvl="0"/>
            <a:r>
              <a:rPr lang="en-US" b="1" dirty="0" smtClean="0"/>
              <a:t>1-Euphoria</a:t>
            </a:r>
            <a:endParaRPr lang="en-US" dirty="0" smtClean="0"/>
          </a:p>
          <a:p>
            <a:r>
              <a:rPr lang="en-US" b="1" dirty="0" smtClean="0"/>
              <a:t>2- Elation</a:t>
            </a:r>
            <a:endParaRPr lang="en-US" dirty="0" smtClean="0"/>
          </a:p>
          <a:p>
            <a:r>
              <a:rPr lang="en-US" b="1" dirty="0" smtClean="0"/>
              <a:t>3- Ecstasy:</a:t>
            </a:r>
            <a:r>
              <a:rPr lang="en-US" dirty="0" smtClean="0"/>
              <a:t> </a:t>
            </a:r>
          </a:p>
          <a:p>
            <a:endParaRPr lang="en-US" dirty="0"/>
          </a:p>
        </p:txBody>
      </p:sp>
      <p:pic>
        <p:nvPicPr>
          <p:cNvPr id="4" name="il_fi" descr="http://1.bp.blogspot.com/-C04OXtw1xCw/Tj8CQfzf6TI/AAAAAAAADXo/1EGiKUqJkDc/s1600/DSC_0276.JPG"/>
          <p:cNvPicPr/>
          <p:nvPr/>
        </p:nvPicPr>
        <p:blipFill>
          <a:blip r:embed="rId2"/>
          <a:srcRect/>
          <a:stretch>
            <a:fillRect/>
          </a:stretch>
        </p:blipFill>
        <p:spPr bwMode="auto">
          <a:xfrm>
            <a:off x="3657600" y="1219201"/>
            <a:ext cx="5486400" cy="56388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 Disorders of Affect:</a:t>
            </a:r>
            <a:r>
              <a:rPr lang="en-US" dirty="0" smtClean="0"/>
              <a:t/>
            </a:r>
            <a:br>
              <a:rPr lang="en-US" dirty="0" smtClean="0"/>
            </a:br>
            <a:endParaRPr lang="en-US" dirty="0"/>
          </a:p>
        </p:txBody>
      </p:sp>
      <p:sp>
        <p:nvSpPr>
          <p:cNvPr id="3" name="Content Placeholder 2"/>
          <p:cNvSpPr>
            <a:spLocks noGrp="1"/>
          </p:cNvSpPr>
          <p:nvPr>
            <p:ph idx="1"/>
          </p:nvPr>
        </p:nvSpPr>
        <p:spPr>
          <a:xfrm>
            <a:off x="0" y="1600200"/>
            <a:ext cx="8686800" cy="5257800"/>
          </a:xfrm>
        </p:spPr>
        <p:txBody>
          <a:bodyPr>
            <a:normAutofit/>
          </a:bodyPr>
          <a:lstStyle/>
          <a:p>
            <a:r>
              <a:rPr lang="en-US" dirty="0" smtClean="0"/>
              <a:t>These </a:t>
            </a:r>
            <a:r>
              <a:rPr lang="en-US" dirty="0" smtClean="0"/>
              <a:t>are disturbances related to observed expression of emotions. They include the following disorders:</a:t>
            </a:r>
          </a:p>
          <a:p>
            <a:r>
              <a:rPr lang="en-US" b="1" dirty="0" smtClean="0"/>
              <a:t>1. Constricted or restricted </a:t>
            </a:r>
            <a:r>
              <a:rPr lang="en-US" b="1" dirty="0" smtClean="0"/>
              <a:t>affect</a:t>
            </a:r>
            <a:endParaRPr lang="en-US" dirty="0" smtClean="0"/>
          </a:p>
          <a:p>
            <a:r>
              <a:rPr lang="en-US" b="1" dirty="0" smtClean="0"/>
              <a:t>2</a:t>
            </a:r>
            <a:r>
              <a:rPr lang="en-US" b="1" dirty="0" smtClean="0"/>
              <a:t>. Blunted </a:t>
            </a:r>
            <a:r>
              <a:rPr lang="en-US" b="1" dirty="0" smtClean="0"/>
              <a:t>affect</a:t>
            </a:r>
            <a:endParaRPr lang="en-US" dirty="0" smtClean="0"/>
          </a:p>
          <a:p>
            <a:r>
              <a:rPr lang="en-US" b="1" dirty="0" smtClean="0"/>
              <a:t>3. Flat affect (apathy</a:t>
            </a:r>
            <a:r>
              <a:rPr lang="en-US" b="1" dirty="0" smtClean="0"/>
              <a:t>)</a:t>
            </a:r>
            <a:endParaRPr lang="en-US" dirty="0" smtClean="0"/>
          </a:p>
          <a:p>
            <a:r>
              <a:rPr lang="en-US" b="1" dirty="0" smtClean="0"/>
              <a:t>4.Inappropriate affect (incongruity of </a:t>
            </a:r>
            <a:r>
              <a:rPr lang="en-US" b="1" dirty="0" smtClean="0"/>
              <a:t>affect)</a:t>
            </a:r>
            <a:endParaRPr lang="en-US" dirty="0" smtClean="0"/>
          </a:p>
          <a:p>
            <a:r>
              <a:rPr lang="en-US" b="1" dirty="0" smtClean="0"/>
              <a:t>5. </a:t>
            </a:r>
            <a:r>
              <a:rPr lang="en-US" b="1" dirty="0" err="1" smtClean="0"/>
              <a:t>Lability</a:t>
            </a:r>
            <a:r>
              <a:rPr lang="en-US" b="1" dirty="0" smtClean="0"/>
              <a:t> of affect (emotional incontinence</a:t>
            </a:r>
            <a:r>
              <a:rPr lang="en-US" b="1" dirty="0" smtClean="0"/>
              <a:t>)</a:t>
            </a:r>
            <a:endParaRPr lang="en-US" dirty="0" smtClean="0"/>
          </a:p>
          <a:p>
            <a:r>
              <a:rPr lang="en-US" b="1" dirty="0" smtClean="0"/>
              <a:t>6. Swings of </a:t>
            </a:r>
            <a:r>
              <a:rPr lang="en-US" b="1" dirty="0" smtClean="0"/>
              <a:t>affect</a:t>
            </a:r>
            <a:endParaRPr lang="en-US" dirty="0" smtClean="0"/>
          </a:p>
          <a:p>
            <a:r>
              <a:rPr lang="en-US" b="1" dirty="0" smtClean="0"/>
              <a:t>7. </a:t>
            </a:r>
            <a:r>
              <a:rPr lang="en-US" b="1" dirty="0" smtClean="0"/>
              <a:t>Ambivalence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 Disorders of Motor Behavior</a:t>
            </a:r>
            <a:br>
              <a:rPr lang="en-US" b="1" dirty="0" smtClean="0"/>
            </a:br>
            <a:endParaRPr lang="en-US" dirty="0"/>
          </a:p>
        </p:txBody>
      </p:sp>
      <p:sp>
        <p:nvSpPr>
          <p:cNvPr id="3" name="Content Placeholder 2"/>
          <p:cNvSpPr>
            <a:spLocks noGrp="1"/>
          </p:cNvSpPr>
          <p:nvPr>
            <p:ph idx="1"/>
          </p:nvPr>
        </p:nvSpPr>
        <p:spPr>
          <a:xfrm>
            <a:off x="457200" y="1295400"/>
            <a:ext cx="8229600" cy="5562600"/>
          </a:xfrm>
        </p:spPr>
        <p:txBody>
          <a:bodyPr>
            <a:normAutofit/>
          </a:bodyPr>
          <a:lstStyle/>
          <a:p>
            <a:r>
              <a:rPr lang="en-US" b="1" dirty="0" smtClean="0"/>
              <a:t>1- Tics</a:t>
            </a:r>
            <a:endParaRPr lang="en-US" dirty="0" smtClean="0"/>
          </a:p>
          <a:p>
            <a:r>
              <a:rPr lang="en-US" b="1" dirty="0" smtClean="0"/>
              <a:t>2- </a:t>
            </a:r>
            <a:r>
              <a:rPr lang="en-US" b="1" dirty="0" smtClean="0"/>
              <a:t>Mannerisms</a:t>
            </a:r>
            <a:endParaRPr lang="en-US" dirty="0" smtClean="0"/>
          </a:p>
          <a:p>
            <a:r>
              <a:rPr lang="en-US" b="1" dirty="0" smtClean="0"/>
              <a:t>3- </a:t>
            </a:r>
            <a:r>
              <a:rPr lang="en-US" b="1" dirty="0" smtClean="0"/>
              <a:t>Stereotypy</a:t>
            </a:r>
            <a:endParaRPr lang="en-US" dirty="0" smtClean="0"/>
          </a:p>
          <a:p>
            <a:r>
              <a:rPr lang="en-US" b="1" dirty="0" smtClean="0"/>
              <a:t>4- Psychomotor </a:t>
            </a:r>
            <a:r>
              <a:rPr lang="en-US" b="1" dirty="0" smtClean="0"/>
              <a:t>retardation</a:t>
            </a:r>
            <a:endParaRPr lang="en-US" dirty="0" smtClean="0"/>
          </a:p>
          <a:p>
            <a:r>
              <a:rPr lang="en-US" b="1" dirty="0" smtClean="0"/>
              <a:t>5- Psychomotor </a:t>
            </a:r>
            <a:r>
              <a:rPr lang="en-US" b="1" dirty="0" smtClean="0"/>
              <a:t>agitation</a:t>
            </a:r>
            <a:endParaRPr lang="en-US" dirty="0" smtClean="0"/>
          </a:p>
          <a:p>
            <a:r>
              <a:rPr lang="en-US" b="1" dirty="0" smtClean="0"/>
              <a:t>6- </a:t>
            </a:r>
            <a:r>
              <a:rPr lang="en-US" b="1" dirty="0" smtClean="0"/>
              <a:t>Excitement</a:t>
            </a:r>
            <a:endParaRPr lang="en-US" dirty="0" smtClean="0"/>
          </a:p>
          <a:p>
            <a:r>
              <a:rPr lang="en-US" b="1" dirty="0" smtClean="0"/>
              <a:t>7- Lack of Volition (</a:t>
            </a:r>
            <a:r>
              <a:rPr lang="en-US" b="1" dirty="0" err="1" smtClean="0"/>
              <a:t>Avolition</a:t>
            </a:r>
            <a:r>
              <a:rPr lang="en-US" b="1" dirty="0" smtClean="0"/>
              <a:t>)</a:t>
            </a:r>
            <a:endParaRPr lang="en-US" dirty="0" smtClean="0"/>
          </a:p>
          <a:p>
            <a:r>
              <a:rPr lang="en-US" b="1" dirty="0" smtClean="0"/>
              <a:t>8- Catatonic </a:t>
            </a:r>
            <a:r>
              <a:rPr lang="en-US" b="1" dirty="0" smtClean="0"/>
              <a:t>Symptoms</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8- Catatonic Symptoms</a:t>
            </a:r>
            <a:r>
              <a:rPr lang="en-US" dirty="0" smtClean="0"/>
              <a:t/>
            </a:r>
            <a:br>
              <a:rPr lang="en-US" dirty="0" smtClean="0"/>
            </a:br>
            <a:endParaRPr lang="en-US" dirty="0"/>
          </a:p>
        </p:txBody>
      </p:sp>
      <p:sp>
        <p:nvSpPr>
          <p:cNvPr id="3" name="Content Placeholder 2"/>
          <p:cNvSpPr>
            <a:spLocks noGrp="1"/>
          </p:cNvSpPr>
          <p:nvPr>
            <p:ph idx="1"/>
          </p:nvPr>
        </p:nvSpPr>
        <p:spPr>
          <a:xfrm>
            <a:off x="0" y="1600200"/>
            <a:ext cx="8686800" cy="5257800"/>
          </a:xfrm>
        </p:spPr>
        <p:txBody>
          <a:bodyPr>
            <a:normAutofit/>
          </a:bodyPr>
          <a:lstStyle/>
          <a:p>
            <a:r>
              <a:rPr lang="en-US" dirty="0" smtClean="0"/>
              <a:t>a. Catalepsy: </a:t>
            </a:r>
          </a:p>
          <a:p>
            <a:r>
              <a:rPr lang="en-US" dirty="0" smtClean="0"/>
              <a:t>b. Catatonic Posturing</a:t>
            </a:r>
          </a:p>
          <a:p>
            <a:r>
              <a:rPr lang="en-US" dirty="0" smtClean="0"/>
              <a:t>c. Catatonic rigidity</a:t>
            </a:r>
          </a:p>
          <a:p>
            <a:r>
              <a:rPr lang="en-US" dirty="0" smtClean="0"/>
              <a:t>d. Waxy flexibility </a:t>
            </a:r>
          </a:p>
          <a:p>
            <a:r>
              <a:rPr lang="en-US" dirty="0" smtClean="0"/>
              <a:t>e. Catatonic Stupor: </a:t>
            </a:r>
          </a:p>
          <a:p>
            <a:r>
              <a:rPr lang="en-US" dirty="0" smtClean="0"/>
              <a:t>f. Catatonic Excitement: </a:t>
            </a:r>
          </a:p>
          <a:p>
            <a:r>
              <a:rPr lang="en-US" dirty="0" smtClean="0"/>
              <a:t>g. Negativism</a:t>
            </a:r>
          </a:p>
          <a:p>
            <a:r>
              <a:rPr lang="en-US" dirty="0" smtClean="0"/>
              <a:t>h. Automatic obedience </a:t>
            </a:r>
          </a:p>
          <a:p>
            <a:r>
              <a:rPr lang="en-US" dirty="0" err="1" smtClean="0"/>
              <a:t>i</a:t>
            </a:r>
            <a:r>
              <a:rPr lang="en-US" dirty="0" smtClean="0"/>
              <a:t>. Echolalia</a:t>
            </a:r>
          </a:p>
          <a:p>
            <a:r>
              <a:rPr lang="en-US" dirty="0" smtClean="0"/>
              <a:t>j. </a:t>
            </a:r>
            <a:r>
              <a:rPr lang="en-US" dirty="0" err="1" smtClean="0"/>
              <a:t>Echopraxia</a:t>
            </a:r>
            <a:r>
              <a:rPr lang="en-US"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 Disorders of Memory</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Memory </a:t>
            </a:r>
            <a:r>
              <a:rPr lang="en-US" dirty="0" smtClean="0"/>
              <a:t>is the psychological function by which information stored in the brain is later recalled in consciousness</a:t>
            </a:r>
            <a:r>
              <a:rPr lang="en-US" dirty="0" smtClean="0"/>
              <a:t>.</a:t>
            </a:r>
          </a:p>
          <a:p>
            <a:r>
              <a:rPr lang="en-US" dirty="0" smtClean="0"/>
              <a:t> </a:t>
            </a:r>
            <a:r>
              <a:rPr lang="en-US" dirty="0" smtClean="0"/>
              <a:t>Clinically, 4 levels of memory are described:</a:t>
            </a:r>
          </a:p>
          <a:p>
            <a:pPr algn="just">
              <a:buNone/>
            </a:pPr>
            <a:r>
              <a:rPr lang="en-US" b="1" dirty="0" smtClean="0"/>
              <a:t>Immediate Memory</a:t>
            </a:r>
            <a:endParaRPr lang="en-US" dirty="0" smtClean="0"/>
          </a:p>
          <a:p>
            <a:pPr algn="just">
              <a:buNone/>
            </a:pPr>
            <a:r>
              <a:rPr lang="en-US" b="1" dirty="0" smtClean="0"/>
              <a:t>Recent (short-term) Memory</a:t>
            </a:r>
            <a:r>
              <a:rPr lang="en-US" dirty="0" smtClean="0"/>
              <a:t> </a:t>
            </a:r>
          </a:p>
          <a:p>
            <a:pPr algn="just">
              <a:buNone/>
            </a:pPr>
            <a:r>
              <a:rPr lang="en-US" b="1" dirty="0" smtClean="0"/>
              <a:t>Recent Past Memory</a:t>
            </a:r>
            <a:r>
              <a:rPr lang="en-US" dirty="0" smtClean="0"/>
              <a:t> </a:t>
            </a:r>
          </a:p>
          <a:p>
            <a:pPr algn="just">
              <a:buNone/>
            </a:pPr>
            <a:r>
              <a:rPr lang="en-US" b="1" dirty="0" smtClean="0"/>
              <a:t>Remote (Long-term)</a:t>
            </a:r>
            <a:r>
              <a:rPr lang="en-US" dirty="0" smtClean="0"/>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Disorders </a:t>
            </a:r>
            <a:r>
              <a:rPr lang="en-US" b="1" dirty="0" smtClean="0"/>
              <a:t>of Memory:</a:t>
            </a:r>
            <a:r>
              <a:rPr lang="en-US" dirty="0" smtClean="0"/>
              <a:t/>
            </a:r>
            <a:br>
              <a:rPr lang="en-US" dirty="0" smtClean="0"/>
            </a:br>
            <a:endParaRPr lang="en-US" dirty="0"/>
          </a:p>
        </p:txBody>
      </p:sp>
      <p:sp>
        <p:nvSpPr>
          <p:cNvPr id="3" name="Content Placeholder 2"/>
          <p:cNvSpPr>
            <a:spLocks noGrp="1"/>
          </p:cNvSpPr>
          <p:nvPr>
            <p:ph idx="1"/>
          </p:nvPr>
        </p:nvSpPr>
        <p:spPr>
          <a:xfrm>
            <a:off x="0" y="1600200"/>
            <a:ext cx="8686800" cy="5257800"/>
          </a:xfrm>
        </p:spPr>
        <p:txBody>
          <a:bodyPr>
            <a:normAutofit lnSpcReduction="10000"/>
          </a:bodyPr>
          <a:lstStyle/>
          <a:p>
            <a:pPr>
              <a:buNone/>
            </a:pPr>
            <a:r>
              <a:rPr lang="en-US" b="1" dirty="0" smtClean="0"/>
              <a:t>A- </a:t>
            </a:r>
            <a:r>
              <a:rPr lang="en-US" b="1" dirty="0" smtClean="0"/>
              <a:t>Amnesia</a:t>
            </a:r>
            <a:endParaRPr lang="en-US" dirty="0" smtClean="0"/>
          </a:p>
          <a:p>
            <a:pPr>
              <a:buNone/>
            </a:pPr>
            <a:r>
              <a:rPr lang="en-US" b="1" dirty="0" smtClean="0"/>
              <a:t>      1</a:t>
            </a:r>
            <a:r>
              <a:rPr lang="en-US" b="1" dirty="0" smtClean="0"/>
              <a:t>. </a:t>
            </a:r>
            <a:r>
              <a:rPr lang="en-US" b="1" dirty="0" err="1" smtClean="0"/>
              <a:t>Anterograde</a:t>
            </a:r>
            <a:endParaRPr lang="en-US" dirty="0" smtClean="0"/>
          </a:p>
          <a:p>
            <a:pPr>
              <a:buNone/>
            </a:pPr>
            <a:r>
              <a:rPr lang="en-US" b="1" dirty="0" smtClean="0"/>
              <a:t>      2</a:t>
            </a:r>
            <a:r>
              <a:rPr lang="en-US" b="1" dirty="0" smtClean="0"/>
              <a:t>. Retrograde</a:t>
            </a:r>
            <a:endParaRPr lang="en-US" dirty="0" smtClean="0"/>
          </a:p>
          <a:p>
            <a:pPr>
              <a:buNone/>
            </a:pPr>
            <a:r>
              <a:rPr lang="en-US" b="1" dirty="0" smtClean="0"/>
              <a:t>      3</a:t>
            </a:r>
            <a:r>
              <a:rPr lang="en-US" b="1" dirty="0" smtClean="0"/>
              <a:t>. Circumscribed amnesia (</a:t>
            </a:r>
            <a:r>
              <a:rPr lang="en-US" b="1" dirty="0" err="1" smtClean="0"/>
              <a:t>amnestic</a:t>
            </a:r>
            <a:r>
              <a:rPr lang="en-US" b="1" dirty="0" smtClean="0"/>
              <a:t> gap)</a:t>
            </a:r>
            <a:endParaRPr lang="en-US" dirty="0" smtClean="0"/>
          </a:p>
          <a:p>
            <a:pPr>
              <a:buNone/>
            </a:pPr>
            <a:r>
              <a:rPr lang="en-US" dirty="0" smtClean="0"/>
              <a:t>B- </a:t>
            </a:r>
            <a:r>
              <a:rPr lang="en-US" dirty="0" err="1" smtClean="0"/>
              <a:t>Hypermnesia</a:t>
            </a:r>
            <a:endParaRPr lang="en-US" dirty="0" smtClean="0"/>
          </a:p>
          <a:p>
            <a:pPr>
              <a:buNone/>
            </a:pPr>
            <a:r>
              <a:rPr lang="en-US" dirty="0" smtClean="0"/>
              <a:t>C- </a:t>
            </a:r>
            <a:r>
              <a:rPr lang="en-US" dirty="0" err="1" smtClean="0"/>
              <a:t>Paramnesia</a:t>
            </a:r>
            <a:endParaRPr lang="en-US" dirty="0" smtClean="0"/>
          </a:p>
          <a:p>
            <a:r>
              <a:rPr lang="en-US" dirty="0" smtClean="0"/>
              <a:t>It is falsification or distortion of recalled memories. Common types:</a:t>
            </a:r>
          </a:p>
          <a:p>
            <a:pPr>
              <a:buNone/>
            </a:pPr>
            <a:r>
              <a:rPr lang="en-US" dirty="0" smtClean="0"/>
              <a:t>       1- </a:t>
            </a:r>
            <a:r>
              <a:rPr lang="en-US" dirty="0" smtClean="0"/>
              <a:t>Confabulation</a:t>
            </a:r>
          </a:p>
          <a:p>
            <a:pPr>
              <a:buNone/>
            </a:pPr>
            <a:r>
              <a:rPr lang="en-US" dirty="0" smtClean="0"/>
              <a:t>       2- </a:t>
            </a:r>
            <a:r>
              <a:rPr lang="en-US" dirty="0" smtClean="0"/>
              <a:t>Retrospective Falsification</a:t>
            </a:r>
          </a:p>
          <a:p>
            <a:pPr>
              <a:buNone/>
            </a:pPr>
            <a:r>
              <a:rPr lang="en-US" b="1" dirty="0" smtClean="0"/>
              <a:t>       3- </a:t>
            </a:r>
            <a:r>
              <a:rPr lang="en-US" b="1" dirty="0" err="1" smtClean="0"/>
              <a:t>Deja</a:t>
            </a:r>
            <a:r>
              <a:rPr lang="en-US" b="1" dirty="0" smtClean="0"/>
              <a:t> vu</a:t>
            </a:r>
            <a:endParaRPr lang="en-US" dirty="0" smtClean="0"/>
          </a:p>
          <a:p>
            <a:pPr>
              <a:buNone/>
            </a:pPr>
            <a:r>
              <a:rPr lang="en-US" b="1" dirty="0" smtClean="0"/>
              <a:t>       4- </a:t>
            </a:r>
            <a:r>
              <a:rPr lang="en-US" b="1" dirty="0" err="1" smtClean="0"/>
              <a:t>Jamais</a:t>
            </a:r>
            <a:r>
              <a:rPr lang="en-US" b="1" dirty="0" smtClean="0"/>
              <a:t> vu</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 . Disorders of Perception</a:t>
            </a:r>
            <a:br>
              <a:rPr lang="en-US" b="1" dirty="0" smtClean="0"/>
            </a:br>
            <a:endParaRPr lang="en-US" dirty="0"/>
          </a:p>
        </p:txBody>
      </p:sp>
      <p:sp>
        <p:nvSpPr>
          <p:cNvPr id="3" name="Content Placeholder 2"/>
          <p:cNvSpPr>
            <a:spLocks noGrp="1"/>
          </p:cNvSpPr>
          <p:nvPr>
            <p:ph idx="1"/>
          </p:nvPr>
        </p:nvSpPr>
        <p:spPr>
          <a:xfrm>
            <a:off x="0" y="1600200"/>
            <a:ext cx="8686800" cy="5257800"/>
          </a:xfrm>
        </p:spPr>
        <p:txBody>
          <a:bodyPr>
            <a:normAutofit fontScale="92500" lnSpcReduction="10000"/>
          </a:bodyPr>
          <a:lstStyle/>
          <a:p>
            <a:r>
              <a:rPr lang="en-US" dirty="0" smtClean="0"/>
              <a:t>Perception </a:t>
            </a:r>
            <a:r>
              <a:rPr lang="en-US" dirty="0" smtClean="0"/>
              <a:t>is the process by which sensory stimuli are given a meaning (i.e., transferring physical stimulation into psychological information). Common disorders of perception are the following:</a:t>
            </a:r>
          </a:p>
          <a:p>
            <a:pPr>
              <a:buNone/>
            </a:pPr>
            <a:r>
              <a:rPr lang="en-US" b="1" dirty="0" smtClean="0"/>
              <a:t>1. Illusions:</a:t>
            </a:r>
            <a:endParaRPr lang="en-US" dirty="0" smtClean="0"/>
          </a:p>
          <a:p>
            <a:pPr>
              <a:buNone/>
            </a:pPr>
            <a:r>
              <a:rPr lang="ar-SA" dirty="0" smtClean="0"/>
              <a:t>•</a:t>
            </a:r>
            <a:r>
              <a:rPr lang="en-US" dirty="0" smtClean="0"/>
              <a:t> Misinterpretation of real external sensory stimuli (e.g., mistaking a rope for a snake, mirage).</a:t>
            </a:r>
          </a:p>
          <a:p>
            <a:pPr>
              <a:buNone/>
            </a:pPr>
            <a:r>
              <a:rPr lang="ar-SA" dirty="0" smtClean="0"/>
              <a:t>•</a:t>
            </a:r>
            <a:r>
              <a:rPr lang="en-US" dirty="0" smtClean="0"/>
              <a:t>  May affect any sensory modality (visual, auditory, etc...).</a:t>
            </a:r>
          </a:p>
          <a:p>
            <a:pPr>
              <a:buNone/>
            </a:pPr>
            <a:r>
              <a:rPr lang="ar-SA" dirty="0" smtClean="0"/>
              <a:t>•</a:t>
            </a:r>
            <a:r>
              <a:rPr lang="en-US" dirty="0" smtClean="0"/>
              <a:t> May occur in normal or pathological conditions (e.g., delirium).</a:t>
            </a:r>
          </a:p>
          <a:p>
            <a:pPr>
              <a:buNone/>
            </a:pPr>
            <a:r>
              <a:rPr lang="en-US" b="1" dirty="0" smtClean="0"/>
              <a:t>2. Hallucinations:</a:t>
            </a:r>
            <a:endParaRPr lang="en-US" dirty="0" smtClean="0"/>
          </a:p>
          <a:p>
            <a:pPr>
              <a:buNone/>
            </a:pPr>
            <a:r>
              <a:rPr lang="en-US" dirty="0" smtClean="0"/>
              <a:t>Hallucination is a false perception in the absence of any external stimulus.</a:t>
            </a:r>
          </a:p>
          <a:p>
            <a:pPr>
              <a:buNone/>
            </a:pPr>
            <a:r>
              <a:rPr lang="en-US" b="1" dirty="0" smtClean="0"/>
              <a:t>3.Depersonalization and </a:t>
            </a:r>
            <a:r>
              <a:rPr lang="en-US" b="1" dirty="0" err="1" smtClean="0"/>
              <a:t>Derealization</a:t>
            </a:r>
            <a:r>
              <a:rPr lang="en-US" b="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VII- Disorders of Attention</a:t>
            </a:r>
            <a:br>
              <a:rPr lang="en-US" b="1" dirty="0" smtClean="0"/>
            </a:br>
            <a:endParaRPr lang="en-US" dirty="0"/>
          </a:p>
        </p:txBody>
      </p:sp>
      <p:sp>
        <p:nvSpPr>
          <p:cNvPr id="3" name="Content Placeholder 2"/>
          <p:cNvSpPr>
            <a:spLocks noGrp="1"/>
          </p:cNvSpPr>
          <p:nvPr>
            <p:ph idx="1"/>
          </p:nvPr>
        </p:nvSpPr>
        <p:spPr>
          <a:xfrm>
            <a:off x="0" y="1600200"/>
            <a:ext cx="8686800" cy="5257800"/>
          </a:xfrm>
        </p:spPr>
        <p:txBody>
          <a:bodyPr>
            <a:normAutofit/>
          </a:bodyPr>
          <a:lstStyle/>
          <a:p>
            <a:pPr>
              <a:buNone/>
            </a:pPr>
            <a:endParaRPr lang="en-US" dirty="0" smtClean="0"/>
          </a:p>
          <a:p>
            <a:r>
              <a:rPr lang="en-US" b="1" dirty="0" smtClean="0"/>
              <a:t>Attention </a:t>
            </a:r>
            <a:r>
              <a:rPr lang="en-US" dirty="0" smtClean="0"/>
              <a:t>is the ability to focus awareness on certain important or relevant aspects of an experience, activity or task. Concentration is the ability to sustain or maintain that focus.</a:t>
            </a:r>
          </a:p>
          <a:p>
            <a:r>
              <a:rPr lang="en-US" b="1" dirty="0" smtClean="0"/>
              <a:t>Disorders of Attention:</a:t>
            </a:r>
            <a:endParaRPr lang="en-US" dirty="0" smtClean="0"/>
          </a:p>
          <a:p>
            <a:pPr>
              <a:buNone/>
            </a:pPr>
            <a:r>
              <a:rPr lang="en-US" b="1" dirty="0" smtClean="0"/>
              <a:t>          1</a:t>
            </a:r>
            <a:r>
              <a:rPr lang="en-US" b="1" dirty="0" smtClean="0"/>
              <a:t>. </a:t>
            </a:r>
            <a:r>
              <a:rPr lang="en-US" b="1" dirty="0" smtClean="0"/>
              <a:t>Distractibility</a:t>
            </a:r>
            <a:endParaRPr lang="en-US" dirty="0" smtClean="0"/>
          </a:p>
          <a:p>
            <a:pPr>
              <a:buNone/>
            </a:pPr>
            <a:r>
              <a:rPr lang="en-US" b="1" dirty="0" smtClean="0"/>
              <a:t>          2. </a:t>
            </a:r>
            <a:r>
              <a:rPr lang="en-US" b="1" dirty="0" smtClean="0"/>
              <a:t>Selective inattention</a:t>
            </a:r>
            <a:endParaRPr lang="en-US" dirty="0" smtClean="0"/>
          </a:p>
          <a:p>
            <a:pPr>
              <a:buNone/>
            </a:pPr>
            <a:r>
              <a:rPr lang="en-US" b="1" dirty="0" smtClean="0"/>
              <a:t>          3</a:t>
            </a:r>
            <a:r>
              <a:rPr lang="en-US" b="1" dirty="0" smtClean="0"/>
              <a:t>. </a:t>
            </a:r>
            <a:r>
              <a:rPr lang="en-US" b="1" dirty="0" err="1" smtClean="0"/>
              <a:t>Hypervigilance</a:t>
            </a:r>
            <a:r>
              <a:rPr lang="en-US" b="1" dirty="0" smtClean="0"/>
              <a:t> (</a:t>
            </a:r>
            <a:r>
              <a:rPr lang="en-US" b="1" dirty="0" err="1" smtClean="0"/>
              <a:t>hyperprosexia</a:t>
            </a:r>
            <a:r>
              <a:rPr lang="en-US" dirty="0" smtClean="0"/>
              <a: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VIII- </a:t>
            </a:r>
            <a:r>
              <a:rPr lang="en-US" b="1" dirty="0" smtClean="0"/>
              <a:t>Disorder of Orientation</a:t>
            </a:r>
            <a:br>
              <a:rPr lang="en-US" b="1" dirty="0" smtClean="0"/>
            </a:br>
            <a:endParaRPr lang="en-US" dirty="0"/>
          </a:p>
        </p:txBody>
      </p:sp>
      <p:sp>
        <p:nvSpPr>
          <p:cNvPr id="3" name="Content Placeholder 2"/>
          <p:cNvSpPr>
            <a:spLocks noGrp="1"/>
          </p:cNvSpPr>
          <p:nvPr>
            <p:ph idx="1"/>
          </p:nvPr>
        </p:nvSpPr>
        <p:spPr/>
        <p:txBody>
          <a:bodyPr/>
          <a:lstStyle/>
          <a:p>
            <a:r>
              <a:rPr lang="en-US" b="1" dirty="0" smtClean="0"/>
              <a:t>Orientation </a:t>
            </a:r>
            <a:r>
              <a:rPr lang="en-US" dirty="0" smtClean="0"/>
              <a:t>is awareness of time, place and persons.</a:t>
            </a:r>
          </a:p>
          <a:p>
            <a:r>
              <a:rPr lang="en-US" b="1" dirty="0" smtClean="0"/>
              <a:t>Disorientation </a:t>
            </a:r>
            <a:r>
              <a:rPr lang="en-US" dirty="0" smtClean="0"/>
              <a:t>: disturbed orientation to time, place or persons. It is usually related to disturbed consciousness.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IX- </a:t>
            </a:r>
            <a:r>
              <a:rPr lang="en-US" b="1" dirty="0" smtClean="0"/>
              <a:t>Disorders of Consciousness</a:t>
            </a:r>
            <a:br>
              <a:rPr lang="en-US" b="1" dirty="0" smtClean="0"/>
            </a:br>
            <a:endParaRPr lang="en-US" dirty="0"/>
          </a:p>
        </p:txBody>
      </p:sp>
      <p:sp>
        <p:nvSpPr>
          <p:cNvPr id="3" name="Content Placeholder 2"/>
          <p:cNvSpPr>
            <a:spLocks noGrp="1"/>
          </p:cNvSpPr>
          <p:nvPr>
            <p:ph idx="1"/>
          </p:nvPr>
        </p:nvSpPr>
        <p:spPr/>
        <p:txBody>
          <a:bodyPr>
            <a:normAutofit fontScale="92500"/>
          </a:bodyPr>
          <a:lstStyle/>
          <a:p>
            <a:r>
              <a:rPr lang="en-US" b="1" dirty="0" smtClean="0"/>
              <a:t>Consciousness</a:t>
            </a:r>
            <a:r>
              <a:rPr lang="en-US" dirty="0" smtClean="0"/>
              <a:t> </a:t>
            </a:r>
            <a:r>
              <a:rPr lang="en-US" dirty="0" smtClean="0"/>
              <a:t>is the general state of awareness of the self and the environment</a:t>
            </a:r>
            <a:r>
              <a:rPr lang="en-US" dirty="0" smtClean="0"/>
              <a:t>.</a:t>
            </a:r>
          </a:p>
          <a:p>
            <a:r>
              <a:rPr lang="en-US" dirty="0" smtClean="0"/>
              <a:t> </a:t>
            </a:r>
            <a:r>
              <a:rPr lang="en-US" dirty="0" smtClean="0"/>
              <a:t>Common disorders of consciousness are:</a:t>
            </a:r>
          </a:p>
          <a:p>
            <a:pPr>
              <a:buNone/>
            </a:pPr>
            <a:r>
              <a:rPr lang="en-US" b="1" dirty="0" smtClean="0"/>
              <a:t>1- Clouding of Consciousness:</a:t>
            </a:r>
            <a:endParaRPr lang="en-US" dirty="0" smtClean="0"/>
          </a:p>
          <a:p>
            <a:pPr>
              <a:buNone/>
            </a:pPr>
            <a:r>
              <a:rPr lang="en-US" b="1" dirty="0" smtClean="0"/>
              <a:t>2- Stupor:</a:t>
            </a:r>
            <a:endParaRPr lang="en-US" dirty="0" smtClean="0"/>
          </a:p>
          <a:p>
            <a:pPr>
              <a:buNone/>
            </a:pPr>
            <a:r>
              <a:rPr lang="en-US" b="1" dirty="0" smtClean="0"/>
              <a:t>3- Coma:</a:t>
            </a:r>
            <a:endParaRPr lang="en-US" dirty="0" smtClean="0"/>
          </a:p>
          <a:p>
            <a:pPr>
              <a:buNone/>
            </a:pPr>
            <a:r>
              <a:rPr lang="en-US" b="1" dirty="0" smtClean="0"/>
              <a:t>4- Dream-like state (</a:t>
            </a:r>
            <a:r>
              <a:rPr lang="en-US" b="1" dirty="0" err="1" smtClean="0"/>
              <a:t>oneroid</a:t>
            </a:r>
            <a:r>
              <a:rPr lang="en-US" b="1" dirty="0" smtClean="0"/>
              <a:t> or twilight state):</a:t>
            </a:r>
            <a:endParaRPr lang="en-US" dirty="0" smtClean="0"/>
          </a:p>
          <a:p>
            <a:pPr>
              <a:buNone/>
            </a:pPr>
            <a:r>
              <a:rPr lang="en-US" b="1" dirty="0" smtClean="0"/>
              <a:t>5- Somnolence:</a:t>
            </a:r>
            <a:endParaRPr lang="en-US" dirty="0" smtClean="0"/>
          </a:p>
          <a:p>
            <a:pPr>
              <a:buNone/>
            </a:pPr>
            <a:r>
              <a:rPr lang="en-US" b="1" dirty="0" smtClean="0"/>
              <a:t>N.B.:</a:t>
            </a:r>
            <a:r>
              <a:rPr lang="en-US" dirty="0" smtClean="0"/>
              <a:t>  Most symptoms indicating disturbances in</a:t>
            </a:r>
          </a:p>
          <a:p>
            <a:pPr>
              <a:buNone/>
            </a:pPr>
            <a:r>
              <a:rPr lang="en-US" dirty="0" smtClean="0"/>
              <a:t>consciousness</a:t>
            </a:r>
            <a:r>
              <a:rPr lang="en-US" dirty="0" smtClean="0"/>
              <a:t>, orientation, memory, and attention</a:t>
            </a:r>
          </a:p>
          <a:p>
            <a:pPr>
              <a:buNone/>
            </a:pPr>
            <a:r>
              <a:rPr lang="en-US" dirty="0" smtClean="0"/>
              <a:t>highly </a:t>
            </a:r>
            <a:r>
              <a:rPr lang="en-US" dirty="0" smtClean="0"/>
              <a:t>suggest an "Organic Mental Disorder".</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X- </a:t>
            </a:r>
            <a:r>
              <a:rPr lang="en-US" b="1" dirty="0" smtClean="0"/>
              <a:t>Judgment</a:t>
            </a:r>
            <a:br>
              <a:rPr lang="en-US" b="1" dirty="0" smtClean="0"/>
            </a:br>
            <a:endParaRPr lang="en-US" dirty="0"/>
          </a:p>
        </p:txBody>
      </p:sp>
      <p:sp>
        <p:nvSpPr>
          <p:cNvPr id="3" name="Content Placeholder 2"/>
          <p:cNvSpPr>
            <a:spLocks noGrp="1"/>
          </p:cNvSpPr>
          <p:nvPr>
            <p:ph idx="1"/>
          </p:nvPr>
        </p:nvSpPr>
        <p:spPr/>
        <p:txBody>
          <a:bodyPr/>
          <a:lstStyle/>
          <a:p>
            <a:r>
              <a:rPr lang="en-US" dirty="0" smtClean="0"/>
              <a:t>Judgment </a:t>
            </a:r>
            <a:r>
              <a:rPr lang="en-US" dirty="0" smtClean="0"/>
              <a:t>is the ability to assess a situation rationally and to </a:t>
            </a:r>
            <a:r>
              <a:rPr lang="en-US" dirty="0" smtClean="0"/>
              <a:t>act appropriately </a:t>
            </a:r>
            <a:r>
              <a:rPr lang="en-US" dirty="0" smtClean="0"/>
              <a:t>within that situation. Judgment has several aspects (cultural, social, moral, etc...) that should be considered in order to be assessed by the clinician.</a:t>
            </a:r>
          </a:p>
          <a:p>
            <a:endParaRPr lang="en-US" dirty="0"/>
          </a:p>
        </p:txBody>
      </p:sp>
      <p:pic>
        <p:nvPicPr>
          <p:cNvPr id="4" name="il_fi" descr="http://mediaimages.boxedart.com/JudgementDay500.jpg"/>
          <p:cNvPicPr/>
          <p:nvPr/>
        </p:nvPicPr>
        <p:blipFill>
          <a:blip r:embed="rId2"/>
          <a:srcRect/>
          <a:stretch>
            <a:fillRect/>
          </a:stretch>
        </p:blipFill>
        <p:spPr bwMode="auto">
          <a:xfrm>
            <a:off x="2971801" y="4267200"/>
            <a:ext cx="6172200" cy="25908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XI- </a:t>
            </a:r>
            <a:r>
              <a:rPr lang="en-US" b="1" dirty="0" smtClean="0"/>
              <a:t>Insight</a:t>
            </a:r>
            <a:br>
              <a:rPr lang="en-US" b="1" dirty="0" smtClean="0"/>
            </a:br>
            <a:endParaRPr lang="en-US" dirty="0"/>
          </a:p>
        </p:txBody>
      </p:sp>
      <p:sp>
        <p:nvSpPr>
          <p:cNvPr id="3" name="Content Placeholder 2"/>
          <p:cNvSpPr>
            <a:spLocks noGrp="1"/>
          </p:cNvSpPr>
          <p:nvPr>
            <p:ph idx="1"/>
          </p:nvPr>
        </p:nvSpPr>
        <p:spPr>
          <a:xfrm>
            <a:off x="457200" y="1828800"/>
            <a:ext cx="8229600" cy="5029200"/>
          </a:xfrm>
        </p:spPr>
        <p:txBody>
          <a:bodyPr>
            <a:normAutofit/>
          </a:bodyPr>
          <a:lstStyle/>
          <a:p>
            <a:r>
              <a:rPr lang="en-US" dirty="0" smtClean="0"/>
              <a:t>In </a:t>
            </a:r>
            <a:r>
              <a:rPr lang="en-US" dirty="0" smtClean="0"/>
              <a:t>psychiatry, insight refers to </a:t>
            </a:r>
            <a:r>
              <a:rPr lang="en-US" dirty="0" smtClean="0"/>
              <a:t>the</a:t>
            </a:r>
          </a:p>
          <a:p>
            <a:r>
              <a:rPr lang="en-US" dirty="0" smtClean="0"/>
              <a:t> </a:t>
            </a:r>
            <a:r>
              <a:rPr lang="en-US" dirty="0" smtClean="0"/>
              <a:t>patient's conscious recognition of his condition, i.e., awareness that:</a:t>
            </a:r>
          </a:p>
          <a:p>
            <a:pPr>
              <a:buNone/>
            </a:pPr>
            <a:r>
              <a:rPr lang="en-US" dirty="0" smtClean="0"/>
              <a:t>1 - he is disturbed or ill</a:t>
            </a:r>
          </a:p>
          <a:p>
            <a:pPr>
              <a:buNone/>
            </a:pPr>
            <a:r>
              <a:rPr lang="en-US" dirty="0" smtClean="0"/>
              <a:t>2- his illness is psychiatric in nature</a:t>
            </a:r>
          </a:p>
          <a:p>
            <a:pPr>
              <a:buNone/>
            </a:pPr>
            <a:r>
              <a:rPr lang="en-US" dirty="0" smtClean="0"/>
              <a:t>3- he should seek professional help</a:t>
            </a:r>
          </a:p>
          <a:p>
            <a:pPr>
              <a:buNone/>
            </a:pPr>
            <a:r>
              <a:rPr lang="en-US" dirty="0" smtClean="0"/>
              <a:t>4- he should cooperate with the offered treatment</a:t>
            </a:r>
          </a:p>
          <a:p>
            <a:r>
              <a:rPr lang="en-US" dirty="0" smtClean="0"/>
              <a:t>Full or partial awareness of these aspects indicates the degree of his insight.</a:t>
            </a:r>
          </a:p>
          <a:p>
            <a:endParaRPr lang="en-US" dirty="0"/>
          </a:p>
        </p:txBody>
      </p:sp>
      <p:pic>
        <p:nvPicPr>
          <p:cNvPr id="4" name="il_fi" descr="http://1.bp.blogspot.com/_kZ3aSyD-niA/S-0qXXEAQyI/AAAAAAAAAV0/MUTRAzbNwZg/s320/MadnessInsight.jpg"/>
          <p:cNvPicPr/>
          <p:nvPr/>
        </p:nvPicPr>
        <p:blipFill>
          <a:blip r:embed="rId2"/>
          <a:srcRect/>
          <a:stretch>
            <a:fillRect/>
          </a:stretch>
        </p:blipFill>
        <p:spPr bwMode="auto">
          <a:xfrm>
            <a:off x="5334000" y="0"/>
            <a:ext cx="3810000" cy="190500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4" name="il_fi" descr="http://static.stuff.co.nz/1282771713/455/4063455.jpg"/>
          <p:cNvPicPr>
            <a:picLocks noGrp="1"/>
          </p:cNvPicPr>
          <p:nvPr>
            <p:ph idx="1"/>
          </p:nvPr>
        </p:nvPicPr>
        <p:blipFill>
          <a:blip r:embed="rId2"/>
          <a:stretch>
            <a:fillRect/>
          </a:stretch>
        </p:blipFill>
        <p:spPr bwMode="auto">
          <a:xfrm>
            <a:off x="0" y="1752600"/>
            <a:ext cx="8153400" cy="5105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Hallucinations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791200"/>
          </a:xfrm>
        </p:spPr>
        <p:txBody>
          <a:bodyPr>
            <a:normAutofit/>
          </a:bodyPr>
          <a:lstStyle/>
          <a:p>
            <a:r>
              <a:rPr lang="en-US" b="1" dirty="0" smtClean="0"/>
              <a:t>According </a:t>
            </a:r>
            <a:r>
              <a:rPr lang="en-US" b="1" dirty="0" smtClean="0"/>
              <a:t>to complexity:</a:t>
            </a:r>
            <a:endParaRPr lang="en-US" dirty="0" smtClean="0"/>
          </a:p>
          <a:p>
            <a:r>
              <a:rPr lang="ar-SA" dirty="0" smtClean="0"/>
              <a:t>•</a:t>
            </a:r>
            <a:r>
              <a:rPr lang="en-US" dirty="0" smtClean="0"/>
              <a:t>  Elementary (e.g., noises, flashes of light).</a:t>
            </a:r>
          </a:p>
          <a:p>
            <a:r>
              <a:rPr lang="ar-SA" dirty="0" smtClean="0"/>
              <a:t>•</a:t>
            </a:r>
            <a:r>
              <a:rPr lang="en-US" dirty="0" smtClean="0"/>
              <a:t> Complex (voices, music, faces, scenes).</a:t>
            </a:r>
          </a:p>
          <a:p>
            <a:r>
              <a:rPr lang="en-US" b="1" dirty="0" smtClean="0"/>
              <a:t>According to sensory modalities :</a:t>
            </a:r>
            <a:endParaRPr lang="en-US" dirty="0" smtClean="0"/>
          </a:p>
          <a:p>
            <a:r>
              <a:rPr lang="en-US" dirty="0" smtClean="0"/>
              <a:t>a. Auditory Hallucinations</a:t>
            </a:r>
            <a:r>
              <a:rPr lang="en-US" dirty="0" smtClean="0"/>
              <a:t>:</a:t>
            </a:r>
          </a:p>
          <a:p>
            <a:r>
              <a:rPr lang="en-US" dirty="0" smtClean="0"/>
              <a:t>b. Visual Hallucinations</a:t>
            </a:r>
            <a:r>
              <a:rPr lang="en-US" dirty="0" smtClean="0"/>
              <a:t>:</a:t>
            </a:r>
          </a:p>
          <a:p>
            <a:r>
              <a:rPr lang="en-US" dirty="0" smtClean="0"/>
              <a:t>c. Tactile Hallucinations</a:t>
            </a:r>
            <a:r>
              <a:rPr lang="en-US" dirty="0" smtClean="0"/>
              <a:t>:</a:t>
            </a:r>
          </a:p>
          <a:p>
            <a:r>
              <a:rPr lang="en-US" dirty="0" smtClean="0"/>
              <a:t>d. Olfactory (smell) and Gustatory (taste) Hallucinations</a:t>
            </a:r>
            <a:r>
              <a:rPr lang="en-US" dirty="0" smtClean="0"/>
              <a:t>:</a:t>
            </a:r>
          </a:p>
          <a:p>
            <a:r>
              <a:rPr lang="en-US" dirty="0" smtClean="0"/>
              <a:t>e. Somatic Hallucinations:</a:t>
            </a:r>
          </a:p>
          <a:p>
            <a:endParaRPr lang="en-US" dirty="0" smtClean="0"/>
          </a:p>
          <a:p>
            <a:endParaRPr lang="en-US" dirty="0" smtClean="0"/>
          </a:p>
          <a:p>
            <a:endParaRPr lang="en-US" dirty="0" smtClean="0"/>
          </a:p>
          <a:p>
            <a:endParaRPr lang="en-US" dirty="0" smtClean="0"/>
          </a:p>
        </p:txBody>
      </p:sp>
      <p:pic>
        <p:nvPicPr>
          <p:cNvPr id="4" name="il_fi" descr="http://www.stress-problems.com/wp-content/uploads/2009/11/stress_depression_link-6502.jpg"/>
          <p:cNvPicPr/>
          <p:nvPr/>
        </p:nvPicPr>
        <p:blipFill>
          <a:blip r:embed="rId2"/>
          <a:srcRect/>
          <a:stretch>
            <a:fillRect/>
          </a:stretch>
        </p:blipFill>
        <p:spPr bwMode="auto">
          <a:xfrm>
            <a:off x="5715000" y="3429000"/>
            <a:ext cx="34290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Auditory hallucinations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They are the most common type of hallucinations. They mainly occur in psychotic disorders especially schizophrenia. </a:t>
            </a:r>
          </a:p>
          <a:p>
            <a:r>
              <a:rPr lang="en-US" dirty="0" smtClean="0"/>
              <a:t> </a:t>
            </a:r>
          </a:p>
          <a:p>
            <a:r>
              <a:rPr lang="en-US" dirty="0" smtClean="0"/>
              <a:t>Varieties</a:t>
            </a:r>
            <a:r>
              <a:rPr lang="en-US" dirty="0" smtClean="0"/>
              <a:t>:</a:t>
            </a:r>
          </a:p>
          <a:p>
            <a:r>
              <a:rPr lang="ar-SA" dirty="0" smtClean="0"/>
              <a:t>•</a:t>
            </a:r>
            <a:r>
              <a:rPr lang="en-US" dirty="0" smtClean="0"/>
              <a:t> Voices talking to the patient (2nd person), i.e., addressing or commanding</a:t>
            </a:r>
          </a:p>
          <a:p>
            <a:r>
              <a:rPr lang="ar-SA" dirty="0" smtClean="0"/>
              <a:t>•</a:t>
            </a:r>
            <a:r>
              <a:rPr lang="en-US" dirty="0" smtClean="0"/>
              <a:t> Voices talking about the patient (3rd person), e.g., commenting on his thoughts or actions</a:t>
            </a:r>
          </a:p>
          <a:p>
            <a:r>
              <a:rPr lang="ar-SA" dirty="0" smtClean="0"/>
              <a:t>•</a:t>
            </a:r>
            <a:r>
              <a:rPr lang="en-US" dirty="0" smtClean="0"/>
              <a:t> Voices repeating patient's thoughts (echo de </a:t>
            </a:r>
            <a:r>
              <a:rPr lang="en-US" dirty="0" err="1" smtClean="0"/>
              <a:t>pensee</a:t>
            </a:r>
            <a:r>
              <a:rPr lang="en-US"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Visual Hallucinations:</a:t>
            </a:r>
            <a:br>
              <a:rPr lang="en-US" dirty="0" smtClean="0"/>
            </a:br>
            <a:endParaRPr lang="en-US" dirty="0"/>
          </a:p>
        </p:txBody>
      </p:sp>
      <p:sp>
        <p:nvSpPr>
          <p:cNvPr id="3" name="Content Placeholder 2"/>
          <p:cNvSpPr>
            <a:spLocks noGrp="1"/>
          </p:cNvSpPr>
          <p:nvPr>
            <p:ph idx="1"/>
          </p:nvPr>
        </p:nvSpPr>
        <p:spPr/>
        <p:txBody>
          <a:bodyPr/>
          <a:lstStyle/>
          <a:p>
            <a:pPr>
              <a:buNone/>
            </a:pPr>
            <a:r>
              <a:rPr lang="ar-SA" dirty="0" smtClean="0"/>
              <a:t>•</a:t>
            </a:r>
            <a:r>
              <a:rPr lang="en-US" dirty="0" smtClean="0"/>
              <a:t> </a:t>
            </a:r>
            <a:r>
              <a:rPr lang="en-US" dirty="0" smtClean="0"/>
              <a:t>Most common in organic mental conditions, (e.g., delirium, substance intoxication or withdrawal).</a:t>
            </a:r>
          </a:p>
          <a:p>
            <a:pPr>
              <a:buNone/>
            </a:pPr>
            <a:r>
              <a:rPr lang="ar-SA" dirty="0" smtClean="0"/>
              <a:t>•</a:t>
            </a:r>
            <a:r>
              <a:rPr lang="en-US" dirty="0" smtClean="0"/>
              <a:t> May occur in schizophrenia, severe mood disorders or dissociative disorders.</a:t>
            </a:r>
          </a:p>
          <a:p>
            <a:pPr>
              <a:buNone/>
            </a:pPr>
            <a:endParaRPr lang="en-US" dirty="0"/>
          </a:p>
        </p:txBody>
      </p:sp>
      <p:pic>
        <p:nvPicPr>
          <p:cNvPr id="4" name="il_fi" descr="http://www.pxleyes.com/images/contests/hallucinations/fullsize/hallucinations_4c476e3c33551.jpg"/>
          <p:cNvPicPr/>
          <p:nvPr/>
        </p:nvPicPr>
        <p:blipFill>
          <a:blip r:embed="rId2"/>
          <a:srcRect/>
          <a:stretch>
            <a:fillRect/>
          </a:stretch>
        </p:blipFill>
        <p:spPr bwMode="auto">
          <a:xfrm>
            <a:off x="0" y="4114800"/>
            <a:ext cx="91440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Tactile Hallucinations:</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ar-SA" dirty="0" smtClean="0"/>
              <a:t>•</a:t>
            </a:r>
            <a:r>
              <a:rPr lang="en-US" dirty="0" smtClean="0"/>
              <a:t>  </a:t>
            </a:r>
            <a:r>
              <a:rPr lang="en-US" dirty="0" smtClean="0"/>
              <a:t>False perception of touch.</a:t>
            </a:r>
          </a:p>
          <a:p>
            <a:pPr>
              <a:buNone/>
            </a:pPr>
            <a:r>
              <a:rPr lang="ar-SA" dirty="0" smtClean="0"/>
              <a:t>• </a:t>
            </a:r>
            <a:r>
              <a:rPr lang="en-US" dirty="0" smtClean="0"/>
              <a:t>e.g., phantom limb (from amputated limb); and crawling sensation on or under the skin in cocaine intoxication and withdrawal.</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dirty="0" smtClean="0"/>
              <a:t>d. Olfactory (smell) and Gustatory (taste) Hallucinations:</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ar-SA" dirty="0" smtClean="0"/>
              <a:t>•</a:t>
            </a:r>
            <a:r>
              <a:rPr lang="en-US" dirty="0" smtClean="0"/>
              <a:t> </a:t>
            </a:r>
            <a:r>
              <a:rPr lang="en-US" dirty="0" smtClean="0"/>
              <a:t>Most common in organic conditions, e.g., temporal lobe epilepsy.</a:t>
            </a:r>
          </a:p>
          <a:p>
            <a:pPr>
              <a:buNone/>
            </a:pPr>
            <a:r>
              <a:rPr lang="ar-SA" dirty="0" smtClean="0"/>
              <a:t>•</a:t>
            </a:r>
            <a:r>
              <a:rPr lang="en-US" dirty="0" smtClean="0"/>
              <a:t> May occur in schizophrenia or severe mood disorders.</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 Somatic Hallucinations:</a:t>
            </a:r>
            <a:br>
              <a:rPr lang="en-US" dirty="0" smtClean="0"/>
            </a:br>
            <a:endParaRPr lang="en-US" dirty="0"/>
          </a:p>
        </p:txBody>
      </p:sp>
      <p:sp>
        <p:nvSpPr>
          <p:cNvPr id="3" name="Content Placeholder 2"/>
          <p:cNvSpPr>
            <a:spLocks noGrp="1"/>
          </p:cNvSpPr>
          <p:nvPr>
            <p:ph idx="1"/>
          </p:nvPr>
        </p:nvSpPr>
        <p:spPr/>
        <p:txBody>
          <a:bodyPr/>
          <a:lstStyle/>
          <a:p>
            <a:pPr>
              <a:buNone/>
            </a:pPr>
            <a:r>
              <a:rPr lang="ar-SA" dirty="0" smtClean="0"/>
              <a:t>•</a:t>
            </a:r>
            <a:r>
              <a:rPr lang="en-US" dirty="0" smtClean="0"/>
              <a:t> </a:t>
            </a:r>
            <a:r>
              <a:rPr lang="en-US" dirty="0" smtClean="0"/>
              <a:t>False sensation of things occurring in the body (mostly visceral). They usually occur in psychotic disorders, particularly schizophrenia.</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150</TotalTime>
  <Words>1686</Words>
  <Application>Microsoft Office PowerPoint</Application>
  <PresentationFormat>On-screen Show (4:3)</PresentationFormat>
  <Paragraphs>235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Opulent</vt:lpstr>
      <vt:lpstr>Symptomatology in psychiatric illness</vt:lpstr>
      <vt:lpstr>Psychiatric Symptoms and Signs </vt:lpstr>
      <vt:lpstr>I . Disorders of Perception </vt:lpstr>
      <vt:lpstr>Types of Hallucinations </vt:lpstr>
      <vt:lpstr>Auditory hallucinations</vt:lpstr>
      <vt:lpstr>b. Visual Hallucinations: </vt:lpstr>
      <vt:lpstr>c. Tactile Hallucinations: </vt:lpstr>
      <vt:lpstr>d. Olfactory (smell) and Gustatory (taste) Hallucinations: </vt:lpstr>
      <vt:lpstr>e. Somatic Hallucinations: </vt:lpstr>
      <vt:lpstr>3.Depersonalization and Derealization: </vt:lpstr>
      <vt:lpstr> II- Disorders of Thinking </vt:lpstr>
      <vt:lpstr> (A) Disorders of Form of Thinking </vt:lpstr>
      <vt:lpstr> (A) Disorders of Form of Thinking</vt:lpstr>
      <vt:lpstr>  (B) Disorders of Stream of Thinking </vt:lpstr>
      <vt:lpstr> (C) Disorders of Content of Thinking </vt:lpstr>
      <vt:lpstr>Delusions: </vt:lpstr>
      <vt:lpstr> (C) Disorders of Content of Thinking </vt:lpstr>
      <vt:lpstr>Delusions of control:</vt:lpstr>
      <vt:lpstr>b. Obsessions: </vt:lpstr>
      <vt:lpstr>Compulsions</vt:lpstr>
      <vt:lpstr> III. Disorders of Speech </vt:lpstr>
      <vt:lpstr>IV- Disorders of Emotions </vt:lpstr>
      <vt:lpstr>A- Disorders of Mood: </vt:lpstr>
      <vt:lpstr>Pleasant Moods:</vt:lpstr>
      <vt:lpstr>B- Disorders of Affect: </vt:lpstr>
      <vt:lpstr>V. Disorders of Motor Behavior </vt:lpstr>
      <vt:lpstr>8- Catatonic Symptoms </vt:lpstr>
      <vt:lpstr>VI- Disorders of Memory </vt:lpstr>
      <vt:lpstr> Disorders of Memory: </vt:lpstr>
      <vt:lpstr>VII- Disorders of Attention </vt:lpstr>
      <vt:lpstr> VIII- Disorder of Orientation </vt:lpstr>
      <vt:lpstr> IX- Disorders of Consciousness </vt:lpstr>
      <vt:lpstr> X- Judgment </vt:lpstr>
      <vt:lpstr> XI- Insight </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Symptomatology in psychiatric illness</dc:title>
  <dc:creator>hala</dc:creator>
  <cp:lastModifiedBy>hala</cp:lastModifiedBy>
  <cp:revision>28</cp:revision>
  <dcterms:created xsi:type="dcterms:W3CDTF">2006-08-16T00:00:00Z</dcterms:created>
  <dcterms:modified xsi:type="dcterms:W3CDTF">2012-06-22T20:43:46Z</dcterms:modified>
</cp:coreProperties>
</file>