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81" r:id="rId18"/>
    <p:sldId id="264" r:id="rId19"/>
    <p:sldId id="280" r:id="rId20"/>
    <p:sldId id="265" r:id="rId21"/>
    <p:sldId id="266" r:id="rId22"/>
    <p:sldId id="276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c123.4shared.com/img/-cTAAW6-/s7/12e9098f638/__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9049" y="1101137"/>
            <a:ext cx="1753907" cy="23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uran-online.ru/ayats-png/17_85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632" r="49402" b="-2184"/>
          <a:stretch/>
        </p:blipFill>
        <p:spPr bwMode="auto">
          <a:xfrm>
            <a:off x="2756662" y="2736566"/>
            <a:ext cx="3022227" cy="97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H="1">
            <a:off x="2716307" y="3537474"/>
            <a:ext cx="3697940" cy="10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729766" y="2736551"/>
            <a:ext cx="259528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08707" y="3711153"/>
            <a:ext cx="1432112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1">
            <a:spAutoFit/>
          </a:bodyPr>
          <a:lstStyle/>
          <a:p>
            <a:r>
              <a:rPr lang="ar-EG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الإسراء الآية 85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C3A5-C4FF-4B21-9FCA-4F1664DAFC0A}" type="slidenum">
              <a:rPr lang="ar-EG" smtClean="0"/>
              <a:pPr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xmlns="" val="405374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MRI may reveals petechial </a:t>
            </a:r>
            <a:r>
              <a:rPr lang="en-US" dirty="0" err="1"/>
              <a:t>haemorrhage</a:t>
            </a:r>
            <a:r>
              <a:rPr lang="en-US" dirty="0"/>
              <a:t> in </a:t>
            </a:r>
            <a:r>
              <a:rPr lang="en-US" dirty="0" err="1"/>
              <a:t>wernicke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area of the brain</a:t>
            </a:r>
            <a:br>
              <a:rPr lang="en-US" dirty="0"/>
            </a:br>
            <a:r>
              <a:rPr lang="en-US" dirty="0"/>
              <a:t>2. Pontine </a:t>
            </a:r>
            <a:r>
              <a:rPr lang="en-US" dirty="0" err="1"/>
              <a:t>myelinolysis</a:t>
            </a:r>
            <a:r>
              <a:rPr lang="en-US" dirty="0"/>
              <a:t> ,Peripheral neuritis ,</a:t>
            </a:r>
            <a:r>
              <a:rPr lang="en-US" dirty="0" err="1"/>
              <a:t>Korsakoff‘s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psychosis.</a:t>
            </a:r>
            <a:br>
              <a:rPr lang="en-US" dirty="0"/>
            </a:br>
            <a:r>
              <a:rPr lang="en-US" dirty="0"/>
              <a:t>3. Eyes: retinal </a:t>
            </a:r>
            <a:r>
              <a:rPr lang="en-US" dirty="0" err="1"/>
              <a:t>hge</a:t>
            </a:r>
            <a:r>
              <a:rPr lang="en-US" dirty="0"/>
              <a:t> , </a:t>
            </a:r>
            <a:r>
              <a:rPr lang="en-US" dirty="0" err="1"/>
              <a:t>detachement</a:t>
            </a:r>
            <a:r>
              <a:rPr lang="en-US" dirty="0"/>
              <a:t> up to blindness.</a:t>
            </a:r>
            <a:br>
              <a:rPr lang="en-US" dirty="0"/>
            </a:br>
            <a:r>
              <a:rPr lang="en-US" dirty="0"/>
              <a:t>4. Electrolyte imbalance &amp; hypokalemic alkalosis .</a:t>
            </a:r>
            <a:br>
              <a:rPr lang="en-US" dirty="0"/>
            </a:br>
            <a:r>
              <a:rPr lang="en-US" dirty="0"/>
              <a:t>5. Liver affection up to liver failure .</a:t>
            </a:r>
            <a:br>
              <a:rPr lang="en-US" dirty="0"/>
            </a:br>
            <a:r>
              <a:rPr lang="en-US" dirty="0"/>
              <a:t>6. Renal affection up to renal failure .</a:t>
            </a:r>
            <a:br>
              <a:rPr lang="en-US" dirty="0"/>
            </a:br>
            <a:r>
              <a:rPr lang="en-US" dirty="0"/>
              <a:t>7. Ketoacidosis </a:t>
            </a:r>
            <a:r>
              <a:rPr lang="en-US" dirty="0" err="1"/>
              <a:t>dt</a:t>
            </a:r>
            <a:r>
              <a:rPr lang="en-US" dirty="0"/>
              <a:t> renal failure &amp;/or starvation .</a:t>
            </a:r>
            <a:br>
              <a:rPr lang="en-US" dirty="0"/>
            </a:br>
            <a:r>
              <a:rPr lang="en-US" dirty="0"/>
              <a:t>8. Cardiac arrest , </a:t>
            </a:r>
            <a:r>
              <a:rPr lang="en-US" dirty="0" err="1"/>
              <a:t>endocardial</a:t>
            </a:r>
            <a:r>
              <a:rPr lang="en-US" dirty="0"/>
              <a:t> </a:t>
            </a:r>
            <a:r>
              <a:rPr lang="en-US" dirty="0" err="1"/>
              <a:t>Hge</a:t>
            </a:r>
            <a:r>
              <a:rPr lang="en-US" dirty="0"/>
              <a:t> &amp; heart failure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4901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Prepheral</a:t>
            </a:r>
            <a:r>
              <a:rPr lang="en-US" dirty="0"/>
              <a:t> neuropathy.</a:t>
            </a:r>
            <a:br>
              <a:rPr lang="en-US" dirty="0"/>
            </a:br>
            <a:r>
              <a:rPr lang="en-US" dirty="0"/>
              <a:t>10. DIC </a:t>
            </a:r>
            <a:r>
              <a:rPr lang="en-US" dirty="0" err="1"/>
              <a:t>dt</a:t>
            </a:r>
            <a:r>
              <a:rPr lang="en-US" dirty="0"/>
              <a:t> prolonged dehydration .</a:t>
            </a:r>
            <a:br>
              <a:rPr lang="en-US" dirty="0"/>
            </a:br>
            <a:r>
              <a:rPr lang="en-US" dirty="0"/>
              <a:t>11. </a:t>
            </a:r>
            <a:r>
              <a:rPr lang="en-US" dirty="0" err="1"/>
              <a:t>Hyponatremia</a:t>
            </a:r>
            <a:r>
              <a:rPr lang="en-US" dirty="0"/>
              <a:t>, hypokalemia and metabolic alkalosis.</a:t>
            </a:r>
            <a:br>
              <a:rPr lang="en-US" dirty="0"/>
            </a:br>
            <a:r>
              <a:rPr lang="en-US" dirty="0"/>
              <a:t>12. Mallory Weis syndrome .</a:t>
            </a:r>
            <a:br>
              <a:rPr lang="en-US" dirty="0"/>
            </a:br>
            <a:r>
              <a:rPr lang="en-US" dirty="0"/>
              <a:t>13. Dental erosions </a:t>
            </a:r>
            <a:r>
              <a:rPr lang="en-US" dirty="0" err="1"/>
              <a:t>dt</a:t>
            </a:r>
            <a:r>
              <a:rPr lang="en-US" dirty="0"/>
              <a:t> acidic vomiting 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Fetal:</a:t>
            </a:r>
            <a:br>
              <a:rPr lang="en-US" b="1" dirty="0"/>
            </a:br>
            <a:r>
              <a:rPr lang="en-US" dirty="0"/>
              <a:t>1. Abortion : spontaneous or induced.</a:t>
            </a:r>
            <a:br>
              <a:rPr lang="en-US" dirty="0"/>
            </a:br>
            <a:r>
              <a:rPr lang="en-US" dirty="0"/>
              <a:t>2. CFMF : due to the disease or the drugs </a:t>
            </a:r>
            <a:r>
              <a:rPr lang="en-US" dirty="0" smtClean="0"/>
              <a:t>used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218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Investigations 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o Diagnosis </a:t>
            </a:r>
            <a:r>
              <a:rPr lang="en-US" dirty="0"/>
              <a:t> Urine analysis  ketone bodies  + no glucose …low or</a:t>
            </a:r>
            <a:br>
              <a:rPr lang="en-US" dirty="0"/>
            </a:br>
            <a:r>
              <a:rPr lang="en-US" dirty="0"/>
              <a:t>absent chloride…proteinuria &amp; bile salts may appear.</a:t>
            </a:r>
            <a:br>
              <a:rPr lang="en-US" dirty="0"/>
            </a:br>
            <a:r>
              <a:rPr lang="en-US" dirty="0"/>
              <a:t> CBC   </a:t>
            </a:r>
            <a:r>
              <a:rPr lang="en-US" dirty="0" err="1"/>
              <a:t>Hct</a:t>
            </a:r>
            <a:r>
              <a:rPr lang="en-US" dirty="0"/>
              <a:t> &amp; </a:t>
            </a:r>
            <a:r>
              <a:rPr lang="en-US" dirty="0" err="1"/>
              <a:t>Hb</a:t>
            </a:r>
            <a:r>
              <a:rPr lang="en-US" dirty="0"/>
              <a:t> …</a:t>
            </a:r>
            <a:br>
              <a:rPr lang="en-US" dirty="0"/>
            </a:br>
            <a:r>
              <a:rPr lang="en-US" dirty="0"/>
              <a:t> (Na, K, cl) , increased blood urea , acidosis (due to fat</a:t>
            </a:r>
            <a:br>
              <a:rPr lang="en-US" dirty="0"/>
            </a:br>
            <a:r>
              <a:rPr lang="en-US" dirty="0"/>
              <a:t>utilization) (Hypokalemia and metabolic </a:t>
            </a:r>
            <a:r>
              <a:rPr lang="en-US" dirty="0" err="1"/>
              <a:t>hypochloremic</a:t>
            </a:r>
            <a:r>
              <a:rPr lang="en-US" dirty="0"/>
              <a:t> alkalosis)</a:t>
            </a:r>
            <a:br>
              <a:rPr lang="en-US" dirty="0"/>
            </a:br>
            <a:r>
              <a:rPr lang="en-US" b="1" dirty="0"/>
              <a:t>o Etiology </a:t>
            </a:r>
            <a:r>
              <a:rPr lang="en-US" dirty="0"/>
              <a:t> U/S (Twins, V. M. , ectopic) + T3 , T4.</a:t>
            </a:r>
            <a:br>
              <a:rPr lang="en-US" dirty="0"/>
            </a:br>
            <a:r>
              <a:rPr lang="en-US" b="1" dirty="0"/>
              <a:t>o Complication </a:t>
            </a:r>
            <a:r>
              <a:rPr lang="en-US" dirty="0"/>
              <a:t> Fundus (Retinal hemorrhage and detachment of the retina are the most</a:t>
            </a:r>
            <a:br>
              <a:rPr lang="en-US" dirty="0"/>
            </a:br>
            <a:r>
              <a:rPr lang="en-US" dirty="0"/>
              <a:t>unfavorable signs., Liver + Renal function tests , electrolytes , ECG( with</a:t>
            </a:r>
            <a:br>
              <a:rPr lang="en-US" dirty="0"/>
            </a:br>
            <a:r>
              <a:rPr lang="en-US" dirty="0"/>
              <a:t>abnormal potassium level), ABG.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4153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 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PREVENTION: The only prevention is to impart effective management to correct</a:t>
            </a:r>
            <a:br>
              <a:rPr lang="en-US" dirty="0"/>
            </a:br>
            <a:r>
              <a:rPr lang="en-US" dirty="0"/>
              <a:t>simple vomiting of pregnancy.</a:t>
            </a:r>
            <a:br>
              <a:rPr lang="en-US" dirty="0"/>
            </a:br>
            <a:r>
              <a:rPr lang="en-US" b="1" dirty="0"/>
              <a:t>o Inpatient management should be considered if there is at least one of the</a:t>
            </a:r>
            <a:br>
              <a:rPr lang="en-US" b="1" dirty="0"/>
            </a:br>
            <a:r>
              <a:rPr lang="en-US" b="1" dirty="0"/>
              <a:t>following:</a:t>
            </a:r>
            <a:br>
              <a:rPr lang="en-US" b="1" dirty="0"/>
            </a:br>
            <a:r>
              <a:rPr lang="en-US" b="1" dirty="0"/>
              <a:t>1. </a:t>
            </a:r>
            <a:r>
              <a:rPr lang="en-US" dirty="0"/>
              <a:t>continued nausea and vomiting and inability to keep down</a:t>
            </a:r>
            <a:br>
              <a:rPr lang="en-US" dirty="0"/>
            </a:br>
            <a:r>
              <a:rPr lang="en-US" dirty="0"/>
              <a:t>oral </a:t>
            </a:r>
            <a:r>
              <a:rPr lang="en-US" dirty="0" err="1"/>
              <a:t>antiemetics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2. </a:t>
            </a:r>
            <a:r>
              <a:rPr lang="en-US" dirty="0"/>
              <a:t>continued nausea and vomiting associated with </a:t>
            </a:r>
            <a:r>
              <a:rPr lang="en-US" dirty="0" err="1"/>
              <a:t>ketonuria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and/or weight loss (greater than 5% of body weight), despite</a:t>
            </a:r>
            <a:br>
              <a:rPr lang="en-US" dirty="0"/>
            </a:br>
            <a:r>
              <a:rPr lang="en-US" dirty="0"/>
              <a:t>oral </a:t>
            </a:r>
            <a:r>
              <a:rPr lang="en-US" dirty="0" err="1"/>
              <a:t>antiemetics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3. </a:t>
            </a:r>
            <a:r>
              <a:rPr lang="en-US" dirty="0"/>
              <a:t>confirmed or suspected comorbidity (such as urinary tract</a:t>
            </a:r>
            <a:br>
              <a:rPr lang="en-US" dirty="0"/>
            </a:br>
            <a:r>
              <a:rPr lang="en-US" dirty="0"/>
              <a:t>infection and inability to tolerate oral antibiotics).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5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o The principles in the management are:</a:t>
            </a:r>
            <a:br>
              <a:rPr lang="en-US" b="1" dirty="0"/>
            </a:br>
            <a:r>
              <a:rPr lang="en-US" dirty="0"/>
              <a:t> • To control vomiting</a:t>
            </a:r>
            <a:br>
              <a:rPr lang="en-US" dirty="0"/>
            </a:br>
            <a:r>
              <a:rPr lang="en-US" dirty="0"/>
              <a:t> • To correct the fluids and electrolytes imbalance</a:t>
            </a:r>
            <a:br>
              <a:rPr lang="en-US" dirty="0"/>
            </a:br>
            <a:r>
              <a:rPr lang="en-US" dirty="0"/>
              <a:t> • To correct metabolic disturbances (acidosis or alkalosis)</a:t>
            </a:r>
            <a:br>
              <a:rPr lang="en-US" dirty="0"/>
            </a:br>
            <a:r>
              <a:rPr lang="en-US" dirty="0"/>
              <a:t> • To prevent the serious complications of severe vomiting</a:t>
            </a:r>
            <a:br>
              <a:rPr lang="en-US" dirty="0"/>
            </a:br>
            <a:r>
              <a:rPr lang="en-US" dirty="0"/>
              <a:t> • Case of pregnancy.</a:t>
            </a:r>
            <a:br>
              <a:rPr lang="en-US" dirty="0"/>
            </a:br>
            <a:r>
              <a:rPr lang="en-US" b="1" dirty="0"/>
              <a:t>o Hospitalization </a:t>
            </a:r>
            <a:r>
              <a:rPr lang="en-US" dirty="0"/>
              <a:t> reassurance (&amp; isolation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47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 Bed rest .better in ICU.</a:t>
            </a:r>
            <a:br>
              <a:rPr lang="en-US" b="1" dirty="0"/>
            </a:br>
            <a:r>
              <a:rPr lang="en-US" b="1" dirty="0"/>
              <a:t>o Sympathetic but firm handling </a:t>
            </a:r>
            <a:r>
              <a:rPr lang="en-US" dirty="0"/>
              <a:t>of the patient is essential. Social and</a:t>
            </a:r>
            <a:br>
              <a:rPr lang="en-US" dirty="0"/>
            </a:br>
            <a:r>
              <a:rPr lang="en-US" dirty="0"/>
              <a:t>psychological support</a:t>
            </a:r>
            <a:br>
              <a:rPr lang="en-US" dirty="0"/>
            </a:br>
            <a:r>
              <a:rPr lang="en-US" b="1" dirty="0"/>
              <a:t>o Diet :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dirty="0"/>
              <a:t>NPO + IV fluids (till 48 </a:t>
            </a:r>
            <a:r>
              <a:rPr lang="en-US" dirty="0" err="1"/>
              <a:t>hrs</a:t>
            </a:r>
            <a:r>
              <a:rPr lang="en-US" dirty="0"/>
              <a:t> after vomiting stops) 2-3 L per day ( saline</a:t>
            </a:r>
            <a:br>
              <a:rPr lang="en-US" dirty="0"/>
            </a:br>
            <a:r>
              <a:rPr lang="en-US" dirty="0"/>
              <a:t>or Ringer's lactate infused over 3 h to maintain a urine output of &gt; 100</a:t>
            </a:r>
            <a:br>
              <a:rPr lang="en-US" dirty="0"/>
            </a:br>
            <a:r>
              <a:rPr lang="en-US" dirty="0"/>
              <a:t>mL/h , and add potassium chloride sufficient for correct tachycardia,</a:t>
            </a:r>
            <a:br>
              <a:rPr lang="en-US" dirty="0"/>
            </a:br>
            <a:r>
              <a:rPr lang="en-US" dirty="0"/>
              <a:t>hypotension &amp; </a:t>
            </a:r>
            <a:r>
              <a:rPr lang="en-US" dirty="0" err="1"/>
              <a:t>ketonuria</a:t>
            </a:r>
            <a:r>
              <a:rPr lang="en-US" dirty="0"/>
              <a:t>).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Some advice : Glucose 5 % + normal saline + lactated ringer's</a:t>
            </a:r>
            <a:br>
              <a:rPr lang="en-US" dirty="0"/>
            </a:br>
            <a:r>
              <a:rPr lang="en-US" dirty="0"/>
              <a:t>solution 3 : 1 : 1 &amp; total amount monitored by " fluid chart " Total</a:t>
            </a:r>
            <a:br>
              <a:rPr lang="en-US" dirty="0"/>
            </a:br>
            <a:r>
              <a:rPr lang="en-US" dirty="0"/>
              <a:t>amount = 2 – 3 </a:t>
            </a:r>
            <a:r>
              <a:rPr lang="en-US" dirty="0" err="1"/>
              <a:t>litres</a:t>
            </a:r>
            <a:r>
              <a:rPr lang="en-US" dirty="0"/>
              <a:t> ( need ) + urine + vomitus + sweet + 500 </a:t>
            </a:r>
            <a:r>
              <a:rPr lang="en-US" dirty="0" err="1"/>
              <a:t>mlfor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every 1ºC rise of temperature 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9019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Dextrose (glucose) –containing fluids are avoided except in women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 err="1"/>
              <a:t>diabetis</a:t>
            </a:r>
            <a:r>
              <a:rPr lang="en-US" dirty="0"/>
              <a:t> and with normal serum Na. high concentration of</a:t>
            </a:r>
            <a:br>
              <a:rPr lang="en-US" dirty="0"/>
            </a:br>
            <a:r>
              <a:rPr lang="en-US" dirty="0"/>
              <a:t>dextrose in particular may precipitate </a:t>
            </a:r>
            <a:r>
              <a:rPr lang="en-US" dirty="0" err="1"/>
              <a:t>vernix</a:t>
            </a:r>
            <a:r>
              <a:rPr lang="en-US" dirty="0"/>
              <a:t> </a:t>
            </a:r>
            <a:r>
              <a:rPr lang="en-US" dirty="0" err="1"/>
              <a:t>encephgalopathy</a:t>
            </a:r>
            <a:r>
              <a:rPr lang="en-US" dirty="0"/>
              <a:t>. This</a:t>
            </a:r>
            <a:br>
              <a:rPr lang="en-US" dirty="0"/>
            </a:br>
            <a:r>
              <a:rPr lang="en-US" dirty="0"/>
              <a:t>prevented by routine administration of thymine.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Then restart gradually by clear liquids + CHO meals (no fats, spices).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Fluid chart.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Psychotherapy may be needed.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If failed  TPN – thiamine (B1).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9308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764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 At first calculate the daily caloric need 30 kcal/kg/d , and the</a:t>
            </a:r>
            <a:br>
              <a:rPr lang="en-US" sz="2400" dirty="0"/>
            </a:br>
            <a:r>
              <a:rPr lang="en-US" sz="2400" dirty="0"/>
              <a:t>daily fluid needs 30 ml/kg/d.</a:t>
            </a:r>
            <a:br>
              <a:rPr lang="en-US" sz="2400" dirty="0"/>
            </a:br>
            <a:r>
              <a:rPr lang="en-US" sz="2400" dirty="0"/>
              <a:t> Fluid given should contain lipid emulsion , dextrose , amino</a:t>
            </a:r>
            <a:br>
              <a:rPr lang="en-US" sz="2400" dirty="0"/>
            </a:br>
            <a:r>
              <a:rPr lang="en-US" sz="2400" dirty="0"/>
              <a:t>acids , electrolytes and </a:t>
            </a:r>
            <a:r>
              <a:rPr lang="en-US" sz="2400" dirty="0" err="1"/>
              <a:t>vitamens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b="1" dirty="0"/>
              <a:t>- </a:t>
            </a:r>
            <a:r>
              <a:rPr lang="en-US" sz="2400" dirty="0"/>
              <a:t>Oral feeding after </a:t>
            </a:r>
            <a:r>
              <a:rPr lang="en-US" sz="2400" dirty="0" err="1"/>
              <a:t>stoping</a:t>
            </a:r>
            <a:r>
              <a:rPr lang="en-US" sz="2400" dirty="0"/>
              <a:t> of vomiting , very </a:t>
            </a:r>
            <a:r>
              <a:rPr lang="en-US" sz="2400" dirty="0" err="1"/>
              <a:t>slowely</a:t>
            </a:r>
            <a:r>
              <a:rPr lang="en-US" sz="2400" dirty="0"/>
              <a:t> , and avoid fatty</a:t>
            </a:r>
            <a:br>
              <a:rPr lang="en-US" sz="2400" dirty="0"/>
            </a:br>
            <a:r>
              <a:rPr lang="en-US" sz="2400" dirty="0"/>
              <a:t>and spicy foods.</a:t>
            </a:r>
            <a:br>
              <a:rPr lang="en-US" sz="2400" dirty="0"/>
            </a:br>
            <a:r>
              <a:rPr lang="en-US" sz="2400" b="1" dirty="0"/>
              <a:t>- </a:t>
            </a:r>
            <a:r>
              <a:rPr lang="en-US" sz="2400" dirty="0"/>
              <a:t>Nutritional support — with vitamin B1(thiamine) , </a:t>
            </a:r>
            <a:r>
              <a:rPr lang="en-US" sz="2400" dirty="0" err="1"/>
              <a:t>Vit</a:t>
            </a:r>
            <a:r>
              <a:rPr lang="en-US" sz="2400" dirty="0"/>
              <a:t> B6, </a:t>
            </a:r>
            <a:r>
              <a:rPr lang="en-US" sz="2400" dirty="0" err="1"/>
              <a:t>Vit</a:t>
            </a:r>
            <a:r>
              <a:rPr lang="en-US" sz="2400" dirty="0"/>
              <a:t> C and</a:t>
            </a:r>
            <a:br>
              <a:rPr lang="en-US" sz="2400" dirty="0"/>
            </a:br>
            <a:r>
              <a:rPr lang="en-US" sz="2400" dirty="0" err="1"/>
              <a:t>Vit</a:t>
            </a:r>
            <a:r>
              <a:rPr lang="en-US" sz="2400" dirty="0"/>
              <a:t> B12 are given.</a:t>
            </a:r>
            <a:br>
              <a:rPr lang="en-US" sz="2400" dirty="0"/>
            </a:br>
            <a:r>
              <a:rPr lang="en-US" sz="2400" b="1" dirty="0"/>
              <a:t>- </a:t>
            </a:r>
            <a:r>
              <a:rPr lang="en-US" sz="2400" dirty="0"/>
              <a:t>Avoid iron therapy .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92473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o Drugs :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dirty="0"/>
              <a:t>Sedatives  </a:t>
            </a:r>
            <a:r>
              <a:rPr lang="en-US" dirty="0" err="1"/>
              <a:t>phenothiazines</a:t>
            </a:r>
            <a:r>
              <a:rPr lang="en-US" dirty="0"/>
              <a:t> (chlorpromazine) →1st line but may cause</a:t>
            </a:r>
            <a:br>
              <a:rPr lang="en-US" dirty="0"/>
            </a:br>
            <a:r>
              <a:rPr lang="en-US" dirty="0"/>
              <a:t>oculogyric crises. Diazepam is not recommended.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Antihistaminic (H1 receptor antagonist) promethazine (</a:t>
            </a:r>
            <a:r>
              <a:rPr lang="en-US" dirty="0" err="1"/>
              <a:t>phenergan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→1st line.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 err="1"/>
              <a:t>Antiemetics</a:t>
            </a:r>
            <a:r>
              <a:rPr lang="en-US" dirty="0"/>
              <a:t> </a:t>
            </a:r>
            <a:br>
              <a:rPr lang="en-US" dirty="0"/>
            </a:br>
            <a:r>
              <a:rPr lang="en-US" dirty="0"/>
              <a:t> metoclopramide→ 2nd line (may cause extrapyramidal</a:t>
            </a:r>
            <a:br>
              <a:rPr lang="en-US" dirty="0"/>
            </a:br>
            <a:r>
              <a:rPr lang="en-US" dirty="0"/>
              <a:t>manifestations),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971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 pyridoxine (</a:t>
            </a:r>
            <a:r>
              <a:rPr lang="en-US" sz="2400" dirty="0" err="1"/>
              <a:t>Cortigen</a:t>
            </a:r>
            <a:r>
              <a:rPr lang="en-US" sz="2400" dirty="0"/>
              <a:t> B6) → not recommended.</a:t>
            </a:r>
            <a:br>
              <a:rPr lang="en-US" sz="2400" dirty="0"/>
            </a:br>
            <a:r>
              <a:rPr lang="en-US" sz="2400" dirty="0"/>
              <a:t> </a:t>
            </a:r>
            <a:r>
              <a:rPr lang="en-US" sz="2400" dirty="0" err="1"/>
              <a:t>navodoxine</a:t>
            </a:r>
            <a:r>
              <a:rPr lang="en-US" sz="2400" dirty="0"/>
              <a:t>, </a:t>
            </a:r>
            <a:r>
              <a:rPr lang="en-US" sz="2400" dirty="0" err="1"/>
              <a:t>motilium</a:t>
            </a:r>
            <a:r>
              <a:rPr lang="en-US" sz="2400" dirty="0"/>
              <a:t> (</a:t>
            </a:r>
            <a:r>
              <a:rPr lang="en-US" sz="2400" dirty="0" err="1"/>
              <a:t>domperidone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 Zofran ( </a:t>
            </a:r>
            <a:r>
              <a:rPr lang="en-US" sz="2400" dirty="0" err="1"/>
              <a:t>ondansetrone</a:t>
            </a:r>
            <a:r>
              <a:rPr lang="en-US" sz="2400" dirty="0"/>
              <a:t> : 5-HT blocker) ± steroids ( in resistant</a:t>
            </a:r>
            <a:br>
              <a:rPr lang="en-US" sz="2400" dirty="0"/>
            </a:br>
            <a:r>
              <a:rPr lang="en-US" sz="2400" dirty="0"/>
              <a:t>cases as a 2nd line).</a:t>
            </a:r>
            <a:br>
              <a:rPr lang="en-US" sz="2400" dirty="0"/>
            </a:br>
            <a:r>
              <a:rPr lang="en-US" sz="2400" b="1" dirty="0"/>
              <a:t>- </a:t>
            </a:r>
            <a:r>
              <a:rPr lang="en-US" sz="2400" dirty="0"/>
              <a:t>Corticosteroids ( methylprednisolone) for women with severe</a:t>
            </a:r>
            <a:br>
              <a:rPr lang="en-US" sz="2400" dirty="0"/>
            </a:br>
            <a:r>
              <a:rPr lang="en-US" sz="2400" dirty="0"/>
              <a:t>hyperemesis who do not improve despite conventional treatment with</a:t>
            </a:r>
            <a:br>
              <a:rPr lang="en-US" sz="2400" dirty="0"/>
            </a:br>
            <a:r>
              <a:rPr lang="en-US" sz="2400" dirty="0"/>
              <a:t>IV fluids and electrolytes and regular anti-emetics. 100 mg IV in the drip is</a:t>
            </a:r>
            <a:br>
              <a:rPr lang="en-US" sz="2400" dirty="0"/>
            </a:br>
            <a:r>
              <a:rPr lang="en-US" sz="2400" dirty="0"/>
              <a:t>given in a case with hypotension or in intractable vomiting. Oral method prednisolone is also</a:t>
            </a:r>
            <a:br>
              <a:rPr lang="en-US" sz="2400" dirty="0"/>
            </a:br>
            <a:r>
              <a:rPr lang="en-US" sz="2400" dirty="0"/>
              <a:t>used in severe cases.</a:t>
            </a:r>
            <a:br>
              <a:rPr lang="en-US" sz="2400" dirty="0"/>
            </a:br>
            <a:r>
              <a:rPr lang="en-US" sz="2400" b="1" dirty="0"/>
              <a:t>- </a:t>
            </a:r>
            <a:r>
              <a:rPr lang="en-US" sz="2400" dirty="0" err="1"/>
              <a:t>Thromboprophylaxis</a:t>
            </a:r>
            <a:r>
              <a:rPr lang="en-US" sz="2400" dirty="0"/>
              <a:t> with LMWH until discharge. </a:t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1174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 smtClean="0"/>
              <a:t>10- </a:t>
            </a:r>
            <a:r>
              <a:rPr lang="en-US" b="1" dirty="0" err="1" smtClean="0"/>
              <a:t>Hyperemesis</a:t>
            </a:r>
            <a:r>
              <a:rPr lang="en-US" b="1" dirty="0" smtClean="0"/>
              <a:t> </a:t>
            </a:r>
            <a:r>
              <a:rPr lang="en-US" b="1" dirty="0" err="1" smtClean="0"/>
              <a:t>gravidarum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pernicious </a:t>
            </a:r>
            <a:r>
              <a:rPr lang="en-US" b="1" dirty="0"/>
              <a:t>vomiting of </a:t>
            </a:r>
            <a:r>
              <a:rPr lang="en-US" b="1" dirty="0" err="1"/>
              <a:t>preg</a:t>
            </a:r>
            <a:r>
              <a:rPr lang="en-US" b="1" dirty="0"/>
              <a:t>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4" name="Picture 6" descr="http://www.sigmaprint.net/uploads/9/4/4/6/9446615/7325442_orig.jpg?1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95521"/>
            <a:ext cx="2667000" cy="593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05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 Observation for :</a:t>
            </a:r>
            <a:br>
              <a:rPr lang="en-US" b="1" dirty="0"/>
            </a:br>
            <a:r>
              <a:rPr lang="en-US" dirty="0"/>
              <a:t> Hyperemesis progress chart is helpful to assess the progress</a:t>
            </a:r>
            <a:br>
              <a:rPr lang="en-US" dirty="0"/>
            </a:br>
            <a:r>
              <a:rPr lang="en-US" dirty="0"/>
              <a:t>of patient while in hospital.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5531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- </a:t>
            </a:r>
            <a:r>
              <a:rPr lang="en-US" dirty="0"/>
              <a:t>Vomiting :  frequency, amount ,color , content.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Vital data :  </a:t>
            </a:r>
            <a:r>
              <a:rPr lang="en-US" dirty="0" err="1"/>
              <a:t>BPr</a:t>
            </a:r>
            <a:r>
              <a:rPr lang="en-US" dirty="0"/>
              <a:t>, P, T.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Fluids total intake &amp; output over 24 h.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Urine analysis  </a:t>
            </a:r>
            <a:r>
              <a:rPr lang="en-US" dirty="0" err="1"/>
              <a:t>daily.for</a:t>
            </a:r>
            <a:r>
              <a:rPr lang="en-US" dirty="0"/>
              <a:t> albumin, ketones, chloride, bile pigments.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Organ function tests ( biweekly) + Fundus  weekly.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Fetal condition by serial US.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Electrolytes and ECG if potassium decreased .</a:t>
            </a:r>
            <a:br>
              <a:rPr lang="en-US" dirty="0"/>
            </a:br>
            <a:r>
              <a:rPr lang="en-US" b="1" dirty="0"/>
              <a:t>o Clinical features of improvement are evidenced by </a:t>
            </a:r>
            <a:r>
              <a:rPr lang="en-US" dirty="0"/>
              <a:t>— (a) subsidence of</a:t>
            </a:r>
            <a:br>
              <a:rPr lang="en-US" dirty="0"/>
            </a:br>
            <a:r>
              <a:rPr lang="en-US" dirty="0"/>
              <a:t>vomiting (b) feeling of hunger (c) better look (d) disappearance of acetone</a:t>
            </a:r>
            <a:br>
              <a:rPr lang="en-US" dirty="0"/>
            </a:br>
            <a:r>
              <a:rPr lang="en-US" dirty="0"/>
              <a:t>from the breath and urine (e) normal pulse and blood pressure and (f) normal</a:t>
            </a:r>
            <a:br>
              <a:rPr lang="en-US" dirty="0"/>
            </a:br>
            <a:r>
              <a:rPr lang="en-US" dirty="0"/>
              <a:t>urine output.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3003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 TOP :</a:t>
            </a:r>
            <a:r>
              <a:rPr lang="en-US" dirty="0"/>
              <a:t>-Indication ( rarely indicated):</a:t>
            </a:r>
            <a:br>
              <a:rPr lang="en-US" dirty="0"/>
            </a:br>
            <a:r>
              <a:rPr lang="en-US" dirty="0"/>
              <a:t> Deterioration of general condition in spite of </a:t>
            </a:r>
            <a:r>
              <a:rPr lang="en-US" dirty="0" err="1"/>
              <a:t>ttt</a:t>
            </a:r>
            <a:r>
              <a:rPr lang="en-US" dirty="0"/>
              <a:t>? [persistent P &gt;</a:t>
            </a:r>
            <a:br>
              <a:rPr lang="en-US" dirty="0"/>
            </a:br>
            <a:r>
              <a:rPr lang="en-US" dirty="0"/>
              <a:t>100, T &gt; 38&amp; systole persistently &lt;100].</a:t>
            </a:r>
            <a:br>
              <a:rPr lang="en-US" dirty="0"/>
            </a:br>
            <a:r>
              <a:rPr lang="en-US" dirty="0"/>
              <a:t> Deterioration or organ affection [renal ( anuria, absence</a:t>
            </a:r>
            <a:br>
              <a:rPr lang="en-US" dirty="0"/>
            </a:br>
            <a:r>
              <a:rPr lang="en-US" dirty="0"/>
              <a:t>chloride in urine, persistent </a:t>
            </a:r>
            <a:r>
              <a:rPr lang="en-US" dirty="0" err="1"/>
              <a:t>albumenuria</a:t>
            </a:r>
            <a:r>
              <a:rPr lang="en-US" dirty="0"/>
              <a:t>)/ hepatic( jaundice or</a:t>
            </a:r>
            <a:br>
              <a:rPr lang="en-US" dirty="0"/>
            </a:br>
            <a:r>
              <a:rPr lang="en-US" dirty="0"/>
              <a:t>bile in urine) / CNS / retina( retinal </a:t>
            </a:r>
            <a:r>
              <a:rPr lang="en-US" dirty="0" err="1"/>
              <a:t>haemorrhage</a:t>
            </a:r>
            <a:r>
              <a:rPr lang="en-US" dirty="0"/>
              <a:t>) / </a:t>
            </a:r>
            <a:r>
              <a:rPr lang="en-US" dirty="0" err="1"/>
              <a:t>werniche‘s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encephalopathy ].</a:t>
            </a:r>
            <a:br>
              <a:rPr lang="en-US" dirty="0"/>
            </a:br>
            <a:r>
              <a:rPr lang="en-US" dirty="0"/>
              <a:t> Persistent severe vomiting after 1 w of treatment.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Methods :</a:t>
            </a:r>
            <a:br>
              <a:rPr lang="en-US" dirty="0"/>
            </a:br>
            <a:r>
              <a:rPr lang="en-US" dirty="0"/>
              <a:t> &lt; 14 weeks  Suction evacuation or D &amp; C.</a:t>
            </a:r>
            <a:br>
              <a:rPr lang="en-US" dirty="0"/>
            </a:br>
            <a:r>
              <a:rPr lang="en-US" dirty="0"/>
              <a:t> &gt; 14 weeks  may end in </a:t>
            </a:r>
            <a:r>
              <a:rPr lang="en-US" dirty="0" err="1"/>
              <a:t>Hysterotmoy</a:t>
            </a:r>
            <a:r>
              <a:rPr lang="en-US" dirty="0"/>
              <a:t> … use nitrous oxide +</a:t>
            </a:r>
            <a:br>
              <a:rPr lang="en-US" dirty="0"/>
            </a:br>
            <a:r>
              <a:rPr lang="en-US" dirty="0"/>
              <a:t>oxygen not halothane &amp; PG not used as it </a:t>
            </a:r>
            <a:r>
              <a:rPr lang="en-US" dirty="0" err="1"/>
              <a:t>aggrevates</a:t>
            </a:r>
            <a:r>
              <a:rPr lang="en-US" dirty="0"/>
              <a:t> vomiting.</a:t>
            </a:r>
            <a:br>
              <a:rPr lang="en-US" dirty="0"/>
            </a:br>
            <a:r>
              <a:rPr lang="en-US" dirty="0"/>
              <a:t>NB: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1348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msrawy\Desktop\recent-advances-in-shoulder-dystocia-ppt-28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358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- </a:t>
            </a:r>
            <a:r>
              <a:rPr lang="en-US" dirty="0"/>
              <a:t>Severe nausea and vomiting to a degree that Affects the general</a:t>
            </a:r>
            <a:br>
              <a:rPr lang="en-US" dirty="0"/>
            </a:br>
            <a:r>
              <a:rPr lang="en-US" dirty="0"/>
              <a:t>condition by dehydration , Weight loss &amp; electrolyte imbalance.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The adverse effects of severe vomiting are— dehydration, metabolic acidosis (from starvation)</a:t>
            </a:r>
            <a:br>
              <a:rPr lang="en-US" dirty="0"/>
            </a:br>
            <a:r>
              <a:rPr lang="en-US" dirty="0"/>
              <a:t>or alkalosis (from loss of hydrochloric acid), electrolyte imbalance (hypokalemia) and weight</a:t>
            </a:r>
            <a:br>
              <a:rPr lang="en-US" dirty="0"/>
            </a:br>
            <a:r>
              <a:rPr lang="en-US" dirty="0"/>
              <a:t>loss.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17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Incidence </a:t>
            </a:r>
            <a:r>
              <a:rPr lang="en-US" dirty="0"/>
              <a:t> 0.1 – 1%, more in PG , more in white &gt; black women</a:t>
            </a:r>
            <a:br>
              <a:rPr lang="en-US" dirty="0"/>
            </a:br>
            <a:r>
              <a:rPr lang="en-US" b="1" dirty="0"/>
              <a:t>Etiology </a:t>
            </a:r>
            <a:r>
              <a:rPr lang="en-US" dirty="0"/>
              <a:t> theories but non of them completely satisfactory.</a:t>
            </a:r>
            <a:br>
              <a:rPr lang="en-US" dirty="0"/>
            </a:br>
            <a:endParaRPr lang="ar-EG" dirty="0" smtClean="0"/>
          </a:p>
          <a:p>
            <a:pPr marL="0" indent="0">
              <a:buNone/>
            </a:pPr>
            <a:r>
              <a:rPr lang="en-US" b="1" dirty="0" smtClean="0"/>
              <a:t>Psychological </a:t>
            </a:r>
            <a:r>
              <a:rPr lang="en-US" dirty="0"/>
              <a:t>: as it</a:t>
            </a:r>
            <a:br>
              <a:rPr lang="en-US" dirty="0"/>
            </a:br>
            <a:r>
              <a:rPr lang="en-US" dirty="0"/>
              <a:t> Start only after knowing that she is pregnant.</a:t>
            </a:r>
            <a:br>
              <a:rPr lang="en-US" dirty="0"/>
            </a:br>
            <a:r>
              <a:rPr lang="en-US" dirty="0"/>
              <a:t> Vomiting only </a:t>
            </a:r>
            <a:r>
              <a:rPr lang="en-US" dirty="0" err="1"/>
              <a:t>infront</a:t>
            </a:r>
            <a:r>
              <a:rPr lang="en-US" dirty="0"/>
              <a:t> of her husband  more in neurotic females</a:t>
            </a:r>
            <a:br>
              <a:rPr lang="en-US" dirty="0"/>
            </a:br>
            <a:r>
              <a:rPr lang="en-US" dirty="0"/>
              <a:t>as patient vomit only when she know pregnancy and patient</a:t>
            </a:r>
            <a:br>
              <a:rPr lang="en-US" dirty="0"/>
            </a:br>
            <a:r>
              <a:rPr lang="en-US" dirty="0"/>
              <a:t>improved with isolation and reassurance.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012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Hormonal 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  HCG (as in </a:t>
            </a:r>
            <a:r>
              <a:rPr lang="en-US" dirty="0" err="1"/>
              <a:t>V.mole</a:t>
            </a:r>
            <a:r>
              <a:rPr lang="en-US" dirty="0"/>
              <a:t> &amp; twins) &amp; progesterone( </a:t>
            </a:r>
            <a:r>
              <a:rPr lang="en-US" dirty="0" err="1"/>
              <a:t>dec.</a:t>
            </a:r>
            <a:r>
              <a:rPr lang="en-US" dirty="0"/>
              <a:t> gastric</a:t>
            </a:r>
            <a:br>
              <a:rPr lang="en-US" dirty="0"/>
            </a:br>
            <a:r>
              <a:rPr lang="en-US" dirty="0"/>
              <a:t>empting). high </a:t>
            </a:r>
            <a:r>
              <a:rPr lang="en-US" dirty="0" err="1"/>
              <a:t>hCG</a:t>
            </a:r>
            <a:r>
              <a:rPr lang="en-US" dirty="0"/>
              <a:t> stimulates the </a:t>
            </a:r>
            <a:r>
              <a:rPr lang="en-US" dirty="0" err="1"/>
              <a:t>chemreceptor</a:t>
            </a:r>
            <a:r>
              <a:rPr lang="en-US" dirty="0"/>
              <a:t> trigger zone/or</a:t>
            </a:r>
            <a:br>
              <a:rPr lang="en-US" dirty="0"/>
            </a:br>
            <a:r>
              <a:rPr lang="en-US" dirty="0"/>
              <a:t>the vomiting </a:t>
            </a:r>
            <a:r>
              <a:rPr lang="en-US" dirty="0" err="1"/>
              <a:t>centre</a:t>
            </a:r>
            <a:r>
              <a:rPr lang="en-US" dirty="0"/>
              <a:t> in the brain stem(the most accepted theory).</a:t>
            </a:r>
            <a:br>
              <a:rPr lang="en-US" dirty="0"/>
            </a:br>
            <a:r>
              <a:rPr lang="en-US" dirty="0"/>
              <a:t>  T3, T4 …no symptoms &amp; transient … no need for </a:t>
            </a:r>
            <a:r>
              <a:rPr lang="en-US" dirty="0" err="1"/>
              <a:t>ttt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  Corticosteroids. Other hormones involved are: thyroxin,</a:t>
            </a:r>
            <a:br>
              <a:rPr lang="en-US" dirty="0"/>
            </a:br>
            <a:r>
              <a:rPr lang="en-US" dirty="0"/>
              <a:t>prolactin, </a:t>
            </a:r>
            <a:r>
              <a:rPr lang="en-US" dirty="0" err="1"/>
              <a:t>leptin</a:t>
            </a:r>
            <a:r>
              <a:rPr lang="en-US" dirty="0"/>
              <a:t> and adrenocortical hormones.</a:t>
            </a:r>
            <a:br>
              <a:rPr lang="en-US" dirty="0"/>
            </a:br>
            <a:r>
              <a:rPr lang="en-US" dirty="0"/>
              <a:t> High serum estrogen.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3006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Allergic </a:t>
            </a:r>
            <a:r>
              <a:rPr lang="en-US" dirty="0"/>
              <a:t> against CL of pregnancy, sex steroids. So some patients</a:t>
            </a:r>
            <a:br>
              <a:rPr lang="en-US" dirty="0"/>
            </a:br>
            <a:r>
              <a:rPr lang="en-US" dirty="0"/>
              <a:t>improve with </a:t>
            </a:r>
            <a:r>
              <a:rPr lang="en-US" dirty="0" err="1"/>
              <a:t>antihistamin</a:t>
            </a:r>
            <a:r>
              <a:rPr lang="en-US" dirty="0"/>
              <a:t> and after third month when the CL</a:t>
            </a:r>
            <a:br>
              <a:rPr lang="en-US" dirty="0"/>
            </a:br>
            <a:r>
              <a:rPr lang="en-US" dirty="0"/>
              <a:t>degenerates.</a:t>
            </a:r>
            <a:br>
              <a:rPr lang="en-US" dirty="0"/>
            </a:br>
            <a:r>
              <a:rPr lang="en-US" b="1" dirty="0" smtClean="0"/>
              <a:t>Infection </a:t>
            </a:r>
            <a:r>
              <a:rPr lang="en-US" dirty="0"/>
              <a:t>:90% of cases are infected by H pylori.</a:t>
            </a:r>
            <a:br>
              <a:rPr lang="en-US" dirty="0"/>
            </a:br>
            <a:r>
              <a:rPr lang="en-US" b="1" dirty="0" smtClean="0"/>
              <a:t>Deficiency </a:t>
            </a:r>
            <a:r>
              <a:rPr lang="en-US" b="1" dirty="0"/>
              <a:t>: </a:t>
            </a:r>
            <a:r>
              <a:rPr lang="en-US" dirty="0"/>
              <a:t>(</a:t>
            </a:r>
            <a:r>
              <a:rPr lang="en-US" dirty="0" err="1"/>
              <a:t>esp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B1 &amp; B6) &amp; adrenocortical </a:t>
            </a:r>
            <a:r>
              <a:rPr lang="en-US" dirty="0" err="1"/>
              <a:t>hormons</a:t>
            </a:r>
            <a:r>
              <a:rPr lang="en-US" dirty="0"/>
              <a:t> or deficiency</a:t>
            </a:r>
            <a:br>
              <a:rPr lang="en-US" dirty="0"/>
            </a:br>
            <a:r>
              <a:rPr lang="en-US" dirty="0"/>
              <a:t>of carbohydrates ( leading to hypoglycemia)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772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o </a:t>
            </a:r>
            <a:r>
              <a:rPr lang="en-US" dirty="0"/>
              <a:t>Clinical course can be divided into :</a:t>
            </a:r>
            <a:br>
              <a:rPr lang="en-US" dirty="0"/>
            </a:br>
            <a:r>
              <a:rPr lang="en-US" dirty="0"/>
              <a:t> </a:t>
            </a:r>
            <a:r>
              <a:rPr lang="en-US" b="1" dirty="0"/>
              <a:t>EARLY: </a:t>
            </a:r>
            <a:r>
              <a:rPr lang="en-US" dirty="0"/>
              <a:t>Vomiting occurs throughout the day. Normal day-to-day</a:t>
            </a:r>
            <a:br>
              <a:rPr lang="en-US" dirty="0"/>
            </a:br>
            <a:r>
              <a:rPr lang="en-US" dirty="0"/>
              <a:t>activities are curtailed. There is no evidence of dehydration or</a:t>
            </a:r>
            <a:br>
              <a:rPr lang="en-US" dirty="0"/>
            </a:br>
            <a:r>
              <a:rPr lang="en-US" dirty="0"/>
              <a:t>starvation.</a:t>
            </a:r>
            <a:br>
              <a:rPr lang="en-US" dirty="0"/>
            </a:br>
            <a:r>
              <a:rPr lang="en-US" dirty="0"/>
              <a:t> </a:t>
            </a:r>
            <a:r>
              <a:rPr lang="en-US" b="1" dirty="0"/>
              <a:t>LATE: </a:t>
            </a:r>
            <a:r>
              <a:rPr lang="en-US" dirty="0"/>
              <a:t>(Evidences of dehydration and starvation are present).</a:t>
            </a:r>
            <a:br>
              <a:rPr lang="en-US" dirty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dirty="0"/>
              <a:t>354</a:t>
            </a:r>
            <a:br>
              <a:rPr lang="en-US" dirty="0"/>
            </a:br>
            <a:r>
              <a:rPr lang="en-US" b="1" dirty="0"/>
              <a:t>o Excessive vomiting </a:t>
            </a:r>
            <a:r>
              <a:rPr lang="en-US" dirty="0"/>
              <a:t>(allover the day &amp; not related to meals) and retching</a:t>
            </a:r>
            <a:br>
              <a:rPr lang="en-US" dirty="0"/>
            </a:br>
            <a:r>
              <a:rPr lang="en-US" dirty="0"/>
              <a:t>.</a:t>
            </a:r>
            <a:r>
              <a:rPr lang="en-US" b="1" dirty="0"/>
              <a:t>insidious </a:t>
            </a:r>
            <a:r>
              <a:rPr lang="en-US" dirty="0"/>
              <a:t>onset.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6694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 </a:t>
            </a:r>
            <a:r>
              <a:rPr lang="en-US" dirty="0"/>
              <a:t>Common associated symptom is </a:t>
            </a:r>
            <a:r>
              <a:rPr lang="en-US" b="1" dirty="0" err="1"/>
              <a:t>ptylism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o In severe </a:t>
            </a:r>
            <a:r>
              <a:rPr lang="en-US" dirty="0"/>
              <a:t>cases </a:t>
            </a:r>
            <a:r>
              <a:rPr lang="en-US" b="1" dirty="0"/>
              <a:t>vomitus </a:t>
            </a:r>
            <a:r>
              <a:rPr lang="en-US" dirty="0"/>
              <a:t>is </a:t>
            </a:r>
            <a:r>
              <a:rPr lang="en-US" b="1" dirty="0"/>
              <a:t>bile </a:t>
            </a:r>
            <a:r>
              <a:rPr lang="en-US" dirty="0"/>
              <a:t>and </a:t>
            </a:r>
            <a:r>
              <a:rPr lang="en-US" b="1" dirty="0"/>
              <a:t>blood stained</a:t>
            </a:r>
            <a:r>
              <a:rPr lang="en-US" dirty="0"/>
              <a:t>.</a:t>
            </a:r>
            <a:br>
              <a:rPr lang="en-US" dirty="0"/>
            </a:br>
            <a:r>
              <a:rPr lang="en-US" b="1" dirty="0"/>
              <a:t>o Dehydration </a:t>
            </a:r>
            <a:r>
              <a:rPr lang="en-US" dirty="0"/>
              <a:t></a:t>
            </a:r>
            <a:br>
              <a:rPr lang="en-US" dirty="0"/>
            </a:br>
            <a:r>
              <a:rPr lang="en-US" dirty="0"/>
              <a:t>  </a:t>
            </a:r>
            <a:r>
              <a:rPr lang="en-US" dirty="0" err="1"/>
              <a:t>BRr</a:t>
            </a:r>
            <a:r>
              <a:rPr lang="en-US" dirty="0"/>
              <a:t>,  pulse,  temp … oliguria, thirst &amp;constipation.</a:t>
            </a:r>
            <a:br>
              <a:rPr lang="en-US" dirty="0"/>
            </a:br>
            <a:r>
              <a:rPr lang="en-US" dirty="0"/>
              <a:t>  weight (patient is emaciated and exhausted), sunken eyes + ,</a:t>
            </a:r>
            <a:br>
              <a:rPr lang="en-US" dirty="0"/>
            </a:br>
            <a:r>
              <a:rPr lang="en-US" dirty="0"/>
              <a:t>dry inelastic skin , dry tongue , </a:t>
            </a:r>
            <a:r>
              <a:rPr lang="en-US" dirty="0" err="1"/>
              <a:t>finaly</a:t>
            </a:r>
            <a:r>
              <a:rPr lang="en-US" dirty="0"/>
              <a:t> jaundice.</a:t>
            </a:r>
            <a:br>
              <a:rPr lang="en-US" dirty="0"/>
            </a:br>
            <a:r>
              <a:rPr lang="en-US" b="1" dirty="0"/>
              <a:t>o Ophthalmic symptoms: </a:t>
            </a:r>
            <a:r>
              <a:rPr lang="en-US" dirty="0"/>
              <a:t>blurring , diplopia &amp; blindness.</a:t>
            </a:r>
            <a:br>
              <a:rPr lang="en-US" dirty="0"/>
            </a:br>
            <a:r>
              <a:rPr lang="en-US" b="1" dirty="0"/>
              <a:t>o CNS </a:t>
            </a:r>
            <a:r>
              <a:rPr lang="en-US" dirty="0"/>
              <a:t> * Peripheral neuritis.</a:t>
            </a:r>
            <a:br>
              <a:rPr lang="en-US" dirty="0"/>
            </a:br>
            <a:r>
              <a:rPr lang="en-US" dirty="0"/>
              <a:t> Tingling and pain sensation.</a:t>
            </a:r>
            <a:br>
              <a:rPr lang="en-US" dirty="0"/>
            </a:br>
            <a:r>
              <a:rPr lang="en-US" dirty="0"/>
              <a:t> Wernicke's encephalopathy – </a:t>
            </a:r>
            <a:r>
              <a:rPr lang="en-US" dirty="0" err="1"/>
              <a:t>d.t.</a:t>
            </a:r>
            <a:r>
              <a:rPr lang="en-US" dirty="0"/>
              <a:t> </a:t>
            </a:r>
            <a:r>
              <a:rPr lang="en-US" dirty="0" err="1"/>
              <a:t>Vit</a:t>
            </a:r>
            <a:r>
              <a:rPr lang="en-US" dirty="0"/>
              <a:t> B1 def. ( rolling eye</a:t>
            </a:r>
            <a:br>
              <a:rPr lang="en-US" dirty="0"/>
            </a:br>
            <a:r>
              <a:rPr lang="en-US" dirty="0"/>
              <a:t>movement , drowsiness, amnesia , hallucination) &amp; sup.</a:t>
            </a:r>
            <a:br>
              <a:rPr lang="en-US" dirty="0"/>
            </a:br>
            <a:r>
              <a:rPr lang="en-US" dirty="0"/>
              <a:t>Sagittal sinus thrombosis</a:t>
            </a:r>
            <a:br>
              <a:rPr lang="en-US" dirty="0"/>
            </a:br>
            <a:r>
              <a:rPr lang="en-US" dirty="0"/>
              <a:t> finally coma &amp; death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613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Complications :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Maternal:</a:t>
            </a:r>
            <a:br>
              <a:rPr lang="en-US" b="1" dirty="0"/>
            </a:br>
            <a:r>
              <a:rPr lang="en-US" dirty="0"/>
              <a:t>1. Wernicke's encephalopathy 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Due to degenerative changes in the brain due to</a:t>
            </a:r>
            <a:br>
              <a:rPr lang="en-US" dirty="0"/>
            </a:br>
            <a:r>
              <a:rPr lang="en-US" dirty="0"/>
              <a:t>thiamine deficiency.</a:t>
            </a:r>
            <a:br>
              <a:rPr lang="en-US" dirty="0"/>
            </a:br>
            <a:r>
              <a:rPr lang="en-US" b="1" dirty="0"/>
              <a:t>- </a:t>
            </a:r>
            <a:r>
              <a:rPr lang="en-US" dirty="0"/>
              <a:t>Manifestation : delirium , </a:t>
            </a:r>
            <a:r>
              <a:rPr lang="en-US" dirty="0" err="1"/>
              <a:t>nystagmus</a:t>
            </a:r>
            <a:r>
              <a:rPr lang="en-US" dirty="0"/>
              <a:t> and ataxia. Optic</a:t>
            </a:r>
            <a:br>
              <a:rPr lang="en-US" dirty="0"/>
            </a:br>
            <a:r>
              <a:rPr lang="en-US" dirty="0"/>
              <a:t>neuritis and six-nerve palsy.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36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184</Words>
  <Application>Microsoft Office PowerPoint</Application>
  <PresentationFormat>On-screen Show (4:3)</PresentationFormat>
  <Paragraphs>33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Definition :</vt:lpstr>
      <vt:lpstr>Slide 4</vt:lpstr>
      <vt:lpstr>Slide 5</vt:lpstr>
      <vt:lpstr>Slide 6</vt:lpstr>
      <vt:lpstr>Clinical Picture</vt:lpstr>
      <vt:lpstr>Slide 8</vt:lpstr>
      <vt:lpstr>Complications :  </vt:lpstr>
      <vt:lpstr>Slide 10</vt:lpstr>
      <vt:lpstr>Slide 11</vt:lpstr>
      <vt:lpstr>Investigations :  </vt:lpstr>
      <vt:lpstr>Treatment : 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الحمد لله</dc:creator>
  <cp:lastModifiedBy>A-T</cp:lastModifiedBy>
  <cp:revision>6</cp:revision>
  <dcterms:created xsi:type="dcterms:W3CDTF">2006-08-16T00:00:00Z</dcterms:created>
  <dcterms:modified xsi:type="dcterms:W3CDTF">2020-03-17T18:47:06Z</dcterms:modified>
</cp:coreProperties>
</file>