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481" r:id="rId3"/>
    <p:sldId id="483" r:id="rId4"/>
    <p:sldId id="272" r:id="rId5"/>
    <p:sldId id="273" r:id="rId6"/>
    <p:sldId id="507" r:id="rId7"/>
    <p:sldId id="485" r:id="rId8"/>
    <p:sldId id="489" r:id="rId9"/>
    <p:sldId id="491" r:id="rId10"/>
    <p:sldId id="490" r:id="rId11"/>
    <p:sldId id="492" r:id="rId12"/>
    <p:sldId id="493" r:id="rId13"/>
    <p:sldId id="494" r:id="rId14"/>
    <p:sldId id="495" r:id="rId15"/>
    <p:sldId id="496" r:id="rId16"/>
    <p:sldId id="497" r:id="rId17"/>
    <p:sldId id="498" r:id="rId18"/>
    <p:sldId id="499" r:id="rId19"/>
    <p:sldId id="500" r:id="rId20"/>
    <p:sldId id="501" r:id="rId21"/>
    <p:sldId id="258" r:id="rId22"/>
    <p:sldId id="257" r:id="rId23"/>
    <p:sldId id="259" r:id="rId24"/>
    <p:sldId id="260" r:id="rId25"/>
    <p:sldId id="503" r:id="rId26"/>
    <p:sldId id="504" r:id="rId27"/>
    <p:sldId id="505" r:id="rId28"/>
    <p:sldId id="484" r:id="rId29"/>
    <p:sldId id="502" r:id="rId30"/>
    <p:sldId id="487" r:id="rId31"/>
    <p:sldId id="488" r:id="rId32"/>
    <p:sldId id="480" r:id="rId33"/>
    <p:sldId id="450" r:id="rId34"/>
    <p:sldId id="448" r:id="rId35"/>
    <p:sldId id="408" r:id="rId36"/>
    <p:sldId id="464" r:id="rId37"/>
    <p:sldId id="451" r:id="rId38"/>
    <p:sldId id="469" r:id="rId39"/>
    <p:sldId id="506" r:id="rId40"/>
    <p:sldId id="5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3CB60CE-3C21-4083-BD51-C9E3EB5C4A4F}" type="datetimeFigureOut">
              <a:rPr lang="ar-EG" smtClean="0"/>
              <a:t>16/02/1440</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1380DE0-8F67-46F0-A6EF-A13CCCD2902F}" type="slidenum">
              <a:rPr lang="ar-EG" smtClean="0"/>
              <a:t>‹#›</a:t>
            </a:fld>
            <a:endParaRPr lang="ar-EG"/>
          </a:p>
        </p:txBody>
      </p:sp>
    </p:spTree>
    <p:extLst>
      <p:ext uri="{BB962C8B-B14F-4D97-AF65-F5344CB8AC3E}">
        <p14:creationId xmlns:p14="http://schemas.microsoft.com/office/powerpoint/2010/main" val="315554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EG" dirty="0"/>
              <a:t>عشان ما </a:t>
            </a:r>
            <a:r>
              <a:rPr lang="ar-EG" dirty="0" err="1"/>
              <a:t>يتقالش</a:t>
            </a:r>
            <a:r>
              <a:rPr lang="ar-EG" dirty="0"/>
              <a:t> </a:t>
            </a:r>
            <a:r>
              <a:rPr lang="ar-EG" dirty="0" err="1"/>
              <a:t>ده</a:t>
            </a:r>
            <a:r>
              <a:rPr lang="ar-EG" dirty="0"/>
              <a:t> فلان ما </a:t>
            </a:r>
            <a:r>
              <a:rPr lang="ar-EG" dirty="0" err="1"/>
              <a:t>شخصش</a:t>
            </a:r>
            <a:r>
              <a:rPr lang="ar-EG" dirty="0"/>
              <a:t> و الحالة فقدت منك.</a:t>
            </a:r>
          </a:p>
        </p:txBody>
      </p:sp>
      <p:sp>
        <p:nvSpPr>
          <p:cNvPr id="4" name="عنصر نائب لرقم الشريحة 3"/>
          <p:cNvSpPr>
            <a:spLocks noGrp="1"/>
          </p:cNvSpPr>
          <p:nvPr>
            <p:ph type="sldNum" sz="quarter" idx="10"/>
          </p:nvPr>
        </p:nvSpPr>
        <p:spPr/>
        <p:txBody>
          <a:bodyPr/>
          <a:lstStyle/>
          <a:p>
            <a:fld id="{DE183D62-C2ED-4F37-8F13-DD0E39A97303}" type="slidenum">
              <a:rPr lang="ar-EG" smtClean="0"/>
              <a:pPr/>
              <a:t>4</a:t>
            </a:fld>
            <a:endParaRPr lang="ar-EG"/>
          </a:p>
        </p:txBody>
      </p:sp>
    </p:spTree>
    <p:extLst>
      <p:ext uri="{BB962C8B-B14F-4D97-AF65-F5344CB8AC3E}">
        <p14:creationId xmlns:p14="http://schemas.microsoft.com/office/powerpoint/2010/main" val="425974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(A) The Levine Sign. (B) The Palm Sign. (C) The Arm Sign. (D) The Pointing Sign. </a:t>
            </a:r>
            <a:endParaRPr lang="ar-EG" dirty="0"/>
          </a:p>
        </p:txBody>
      </p:sp>
      <p:sp>
        <p:nvSpPr>
          <p:cNvPr id="4" name="Slide Number Placeholder 3"/>
          <p:cNvSpPr>
            <a:spLocks noGrp="1"/>
          </p:cNvSpPr>
          <p:nvPr>
            <p:ph type="sldNum" sz="quarter" idx="10"/>
          </p:nvPr>
        </p:nvSpPr>
        <p:spPr/>
        <p:txBody>
          <a:bodyPr/>
          <a:lstStyle/>
          <a:p>
            <a:fld id="{21380DE0-8F67-46F0-A6EF-A13CCCD2902F}" type="slidenum">
              <a:rPr lang="ar-EG" smtClean="0"/>
              <a:t>23</a:t>
            </a:fld>
            <a:endParaRPr lang="ar-EG"/>
          </a:p>
        </p:txBody>
      </p:sp>
    </p:spTree>
    <p:extLst>
      <p:ext uri="{BB962C8B-B14F-4D97-AF65-F5344CB8AC3E}">
        <p14:creationId xmlns:p14="http://schemas.microsoft.com/office/powerpoint/2010/main" val="358581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BCC245D-2D42-48E5-B20B-F38DB199A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AD9105-7D8E-43D7-90A8-6316344EB22C}" type="slidenum">
              <a:rPr lang="en-US" altLang="ar-EG"/>
              <a:pPr eaLnBrk="1" hangingPunct="1"/>
              <a:t>33</a:t>
            </a:fld>
            <a:endParaRPr lang="en-US" altLang="ar-EG"/>
          </a:p>
        </p:txBody>
      </p:sp>
      <p:sp>
        <p:nvSpPr>
          <p:cNvPr id="67587" name="Rectangle 2">
            <a:extLst>
              <a:ext uri="{FF2B5EF4-FFF2-40B4-BE49-F238E27FC236}">
                <a16:creationId xmlns:a16="http://schemas.microsoft.com/office/drawing/2014/main" id="{D2351CC7-3107-40E7-9AE6-43387C2CB78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B1D2E01-108A-4233-9886-F54F40AEA3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EG"/>
          </a:p>
        </p:txBody>
      </p:sp>
    </p:spTree>
    <p:extLst>
      <p:ext uri="{BB962C8B-B14F-4D97-AF65-F5344CB8AC3E}">
        <p14:creationId xmlns:p14="http://schemas.microsoft.com/office/powerpoint/2010/main" val="408174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B0AE1C7-7C16-4811-AD09-950E8D826D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6F8DC9-8EA1-409D-AF34-092AF0D4EC05}" type="slidenum">
              <a:rPr lang="en-US" altLang="ar-EG"/>
              <a:pPr eaLnBrk="1" hangingPunct="1"/>
              <a:t>34</a:t>
            </a:fld>
            <a:endParaRPr lang="en-US" altLang="ar-EG"/>
          </a:p>
        </p:txBody>
      </p:sp>
      <p:sp>
        <p:nvSpPr>
          <p:cNvPr id="69635" name="Rectangle 2">
            <a:extLst>
              <a:ext uri="{FF2B5EF4-FFF2-40B4-BE49-F238E27FC236}">
                <a16:creationId xmlns:a16="http://schemas.microsoft.com/office/drawing/2014/main" id="{11B94E88-BE8F-4670-971B-3B3E7AB5AF87}"/>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609DD61-199F-4708-A538-BA047BDF4B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EG"/>
          </a:p>
        </p:txBody>
      </p:sp>
    </p:spTree>
    <p:extLst>
      <p:ext uri="{BB962C8B-B14F-4D97-AF65-F5344CB8AC3E}">
        <p14:creationId xmlns:p14="http://schemas.microsoft.com/office/powerpoint/2010/main" val="181535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4F109A3-5CB0-49AC-8613-2243241C07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BB72DC-88A3-42FE-B7D7-9BA6B0D82347}" type="slidenum">
              <a:rPr lang="en-US" altLang="ar-EG"/>
              <a:pPr eaLnBrk="1" hangingPunct="1"/>
              <a:t>35</a:t>
            </a:fld>
            <a:endParaRPr lang="en-US" altLang="ar-EG"/>
          </a:p>
        </p:txBody>
      </p:sp>
      <p:sp>
        <p:nvSpPr>
          <p:cNvPr id="70659" name="Rectangle 2">
            <a:extLst>
              <a:ext uri="{FF2B5EF4-FFF2-40B4-BE49-F238E27FC236}">
                <a16:creationId xmlns:a16="http://schemas.microsoft.com/office/drawing/2014/main" id="{E1CF7D23-F3F2-412C-AB7B-95FB40526069}"/>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BD1A753-3C1B-4F1C-8264-D7EEA8D21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EG"/>
          </a:p>
        </p:txBody>
      </p:sp>
    </p:spTree>
    <p:extLst>
      <p:ext uri="{BB962C8B-B14F-4D97-AF65-F5344CB8AC3E}">
        <p14:creationId xmlns:p14="http://schemas.microsoft.com/office/powerpoint/2010/main" val="417460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A137CF0-C7F2-4DBE-A52E-D0F7E232FB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A51BA7-219D-444B-89A2-6F9A5DC1138A}" type="slidenum">
              <a:rPr lang="en-US" altLang="ar-EG"/>
              <a:pPr eaLnBrk="1" hangingPunct="1"/>
              <a:t>36</a:t>
            </a:fld>
            <a:endParaRPr lang="en-US" altLang="ar-EG"/>
          </a:p>
        </p:txBody>
      </p:sp>
      <p:sp>
        <p:nvSpPr>
          <p:cNvPr id="72707" name="Rectangle 2">
            <a:extLst>
              <a:ext uri="{FF2B5EF4-FFF2-40B4-BE49-F238E27FC236}">
                <a16:creationId xmlns:a16="http://schemas.microsoft.com/office/drawing/2014/main" id="{8CC307B2-DD82-43E4-8F8F-0CB298C5BE1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7D4550A-6AEE-45B4-935A-F05AA90415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EG"/>
          </a:p>
        </p:txBody>
      </p:sp>
    </p:spTree>
    <p:extLst>
      <p:ext uri="{BB962C8B-B14F-4D97-AF65-F5344CB8AC3E}">
        <p14:creationId xmlns:p14="http://schemas.microsoft.com/office/powerpoint/2010/main" val="402635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4C87152-1F97-450B-875C-13F4EFE28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D23A0-8984-4AC3-BF67-6777CA1989D1}" type="slidenum">
              <a:rPr lang="en-US" altLang="ar-EG"/>
              <a:pPr eaLnBrk="1" hangingPunct="1"/>
              <a:t>37</a:t>
            </a:fld>
            <a:endParaRPr lang="en-US" altLang="ar-EG"/>
          </a:p>
        </p:txBody>
      </p:sp>
      <p:sp>
        <p:nvSpPr>
          <p:cNvPr id="73731" name="Rectangle 2">
            <a:extLst>
              <a:ext uri="{FF2B5EF4-FFF2-40B4-BE49-F238E27FC236}">
                <a16:creationId xmlns:a16="http://schemas.microsoft.com/office/drawing/2014/main" id="{D579EC42-D22C-4278-A94B-7F1FD598D26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5628690E-B8D2-4CE5-83F8-0A609848AC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EG"/>
          </a:p>
        </p:txBody>
      </p:sp>
    </p:spTree>
    <p:extLst>
      <p:ext uri="{BB962C8B-B14F-4D97-AF65-F5344CB8AC3E}">
        <p14:creationId xmlns:p14="http://schemas.microsoft.com/office/powerpoint/2010/main" val="243993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914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a:extLst>
              <a:ext uri="{FF2B5EF4-FFF2-40B4-BE49-F238E27FC236}">
                <a16:creationId xmlns:a16="http://schemas.microsoft.com/office/drawing/2014/main" id="{484C77DF-F761-44C3-80EB-BFCFE3A182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75AF3AA-FB76-4D10-9FC0-8392A72850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AF122E8-3D72-42DC-8F5B-EB06D77B6C35}"/>
              </a:ext>
            </a:extLst>
          </p:cNvPr>
          <p:cNvSpPr>
            <a:spLocks noGrp="1" noChangeArrowheads="1"/>
          </p:cNvSpPr>
          <p:nvPr>
            <p:ph type="sldNum" sz="quarter" idx="12"/>
          </p:nvPr>
        </p:nvSpPr>
        <p:spPr>
          <a:ln/>
        </p:spPr>
        <p:txBody>
          <a:bodyPr/>
          <a:lstStyle>
            <a:lvl1pPr>
              <a:defRPr/>
            </a:lvl1pPr>
          </a:lstStyle>
          <a:p>
            <a:fld id="{A80CA47B-DF97-4456-8449-04211DFD3D8E}" type="slidenum">
              <a:rPr lang="en-US" altLang="en-US"/>
              <a:pPr/>
              <a:t>‹#›</a:t>
            </a:fld>
            <a:endParaRPr lang="en-US" altLang="en-US"/>
          </a:p>
        </p:txBody>
      </p:sp>
    </p:spTree>
    <p:extLst>
      <p:ext uri="{BB962C8B-B14F-4D97-AF65-F5344CB8AC3E}">
        <p14:creationId xmlns:p14="http://schemas.microsoft.com/office/powerpoint/2010/main" val="19155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eg/url?sa=i&amp;source=images&amp;cd=&amp;cad=rja&amp;uact=8&amp;ved=2ahUKEwiBorrSnpjeAhXPyqQKHbAaAWkQjhx6BAgBEAM&amp;url=https://afghanheart.wordpress.com/2013/03/30/body-language-and-diagnosis-of-ischemic-non-ischemic-chest-pain/&amp;psig=AOvVaw2RioRKsOQlji3NcDtTb4zq&amp;ust=154023553032915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uptodate.com/contents/outpatient-evaluation-of-the-adult-with-chest-pain/abstract/1-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F7E9-0DA2-4298-BD7C-248E8D73F73B}"/>
              </a:ext>
            </a:extLst>
          </p:cNvPr>
          <p:cNvSpPr>
            <a:spLocks noGrp="1"/>
          </p:cNvSpPr>
          <p:nvPr>
            <p:ph type="ctrTitle"/>
          </p:nvPr>
        </p:nvSpPr>
        <p:spPr>
          <a:xfrm>
            <a:off x="381000" y="2130425"/>
            <a:ext cx="83820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Approach to chest pain, case- based</a:t>
            </a:r>
            <a:endParaRPr lang="ar-EG" dirty="0"/>
          </a:p>
        </p:txBody>
      </p:sp>
      <p:sp>
        <p:nvSpPr>
          <p:cNvPr id="3" name="Subtitle 2">
            <a:extLst>
              <a:ext uri="{FF2B5EF4-FFF2-40B4-BE49-F238E27FC236}">
                <a16:creationId xmlns:a16="http://schemas.microsoft.com/office/drawing/2014/main" id="{D2D26391-3622-478E-B9BD-6F25C35350B9}"/>
              </a:ext>
            </a:extLst>
          </p:cNvPr>
          <p:cNvSpPr>
            <a:spLocks noGrp="1"/>
          </p:cNvSpPr>
          <p:nvPr>
            <p:ph type="subTitle" idx="1"/>
          </p:nvPr>
        </p:nvSpPr>
        <p:spPr/>
        <p:txBody>
          <a:bodyPr>
            <a:normAutofit/>
          </a:bodyPr>
          <a:lstStyle/>
          <a:p>
            <a:r>
              <a:rPr lang="en-US" sz="6600" dirty="0"/>
              <a:t>Ahmed Yehia, MD</a:t>
            </a:r>
            <a:endParaRPr lang="ar-EG" sz="6600" dirty="0"/>
          </a:p>
        </p:txBody>
      </p:sp>
    </p:spTree>
    <p:extLst>
      <p:ext uri="{BB962C8B-B14F-4D97-AF65-F5344CB8AC3E}">
        <p14:creationId xmlns:p14="http://schemas.microsoft.com/office/powerpoint/2010/main" val="166331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xfrm>
            <a:off x="228600" y="274638"/>
            <a:ext cx="8686800" cy="1143000"/>
          </a:xfrm>
          <a:solidFill>
            <a:schemeClr val="accent2"/>
          </a:solidFill>
        </p:spPr>
        <p:txBody>
          <a:bodyPr>
            <a:normAutofit fontScale="90000"/>
          </a:bodyPr>
          <a:lstStyle/>
          <a:p>
            <a:r>
              <a:rPr lang="en-US" sz="7200" dirty="0"/>
              <a:t>Case 4</a:t>
            </a:r>
            <a:endParaRPr lang="ar-EG" sz="7200"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a:xfrm>
            <a:off x="228600" y="1600200"/>
            <a:ext cx="8686800" cy="4876800"/>
          </a:xfrm>
        </p:spPr>
        <p:txBody>
          <a:bodyPr>
            <a:normAutofit/>
          </a:bodyPr>
          <a:lstStyle/>
          <a:p>
            <a:r>
              <a:rPr lang="en-US" sz="4400" dirty="0"/>
              <a:t>A 60 years old lady presents to the ER with 1 hour of severe crushing central chest pain. She is diabetic &amp; hypertensive for 10 years.</a:t>
            </a:r>
          </a:p>
          <a:p>
            <a:r>
              <a:rPr lang="en-US" sz="4400" dirty="0"/>
              <a:t>How to approach?</a:t>
            </a:r>
          </a:p>
          <a:p>
            <a:r>
              <a:rPr lang="en-US" sz="4400" dirty="0"/>
              <a:t>What is the most likely diagnosis?</a:t>
            </a:r>
          </a:p>
        </p:txBody>
      </p:sp>
    </p:spTree>
    <p:extLst>
      <p:ext uri="{BB962C8B-B14F-4D97-AF65-F5344CB8AC3E}">
        <p14:creationId xmlns:p14="http://schemas.microsoft.com/office/powerpoint/2010/main" val="109541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7E2C-18E0-4912-8EE9-596C418A81EC}"/>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29CCACAA-306F-4133-AC17-CDA142BA875B}"/>
              </a:ext>
            </a:extLst>
          </p:cNvPr>
          <p:cNvSpPr>
            <a:spLocks noGrp="1"/>
          </p:cNvSpPr>
          <p:nvPr>
            <p:ph idx="1"/>
          </p:nvPr>
        </p:nvSpPr>
        <p:spPr/>
        <p:txBody>
          <a:bodyPr/>
          <a:lstStyle/>
          <a:p>
            <a:r>
              <a:rPr lang="en-US" dirty="0"/>
              <a:t>ECG</a:t>
            </a:r>
          </a:p>
          <a:p>
            <a:r>
              <a:rPr lang="en-US" dirty="0"/>
              <a:t>Cardiac markers</a:t>
            </a:r>
            <a:endParaRPr lang="ar-EG" dirty="0"/>
          </a:p>
        </p:txBody>
      </p:sp>
    </p:spTree>
    <p:extLst>
      <p:ext uri="{BB962C8B-B14F-4D97-AF65-F5344CB8AC3E}">
        <p14:creationId xmlns:p14="http://schemas.microsoft.com/office/powerpoint/2010/main" val="171899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FFCC-308E-4BEA-A20A-765769C26FD2}"/>
              </a:ext>
            </a:extLst>
          </p:cNvPr>
          <p:cNvSpPr>
            <a:spLocks noGrp="1"/>
          </p:cNvSpPr>
          <p:nvPr>
            <p:ph type="title"/>
          </p:nvPr>
        </p:nvSpPr>
        <p:spPr>
          <a:xfrm>
            <a:off x="228600" y="274638"/>
            <a:ext cx="8763000" cy="1020762"/>
          </a:xfrm>
          <a:solidFill>
            <a:schemeClr val="accent2"/>
          </a:solidFill>
        </p:spPr>
        <p:txBody>
          <a:bodyPr/>
          <a:lstStyle/>
          <a:p>
            <a:r>
              <a:rPr lang="en-US" dirty="0"/>
              <a:t>CK-MB, troponin I : highly positive</a:t>
            </a:r>
            <a:endParaRPr lang="ar-EG" dirty="0"/>
          </a:p>
        </p:txBody>
      </p:sp>
      <p:pic>
        <p:nvPicPr>
          <p:cNvPr id="8" name="Content Placeholder 7">
            <a:extLst>
              <a:ext uri="{FF2B5EF4-FFF2-40B4-BE49-F238E27FC236}">
                <a16:creationId xmlns:a16="http://schemas.microsoft.com/office/drawing/2014/main" id="{46950600-BE3A-40FD-964B-6091E592414F}"/>
              </a:ext>
            </a:extLst>
          </p:cNvPr>
          <p:cNvPicPr>
            <a:picLocks noGrp="1" noChangeAspect="1"/>
          </p:cNvPicPr>
          <p:nvPr>
            <p:ph idx="1"/>
          </p:nvPr>
        </p:nvPicPr>
        <p:blipFill>
          <a:blip r:embed="rId2"/>
          <a:stretch>
            <a:fillRect/>
          </a:stretch>
        </p:blipFill>
        <p:spPr>
          <a:xfrm>
            <a:off x="0" y="1427970"/>
            <a:ext cx="9144000" cy="5430030"/>
          </a:xfrm>
          <a:prstGeom prst="rect">
            <a:avLst/>
          </a:prstGeom>
        </p:spPr>
      </p:pic>
    </p:spTree>
    <p:extLst>
      <p:ext uri="{BB962C8B-B14F-4D97-AF65-F5344CB8AC3E}">
        <p14:creationId xmlns:p14="http://schemas.microsoft.com/office/powerpoint/2010/main" val="144381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C24E-B313-422B-B8B1-F49A59FEE778}"/>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D2CB7ECB-65D8-49E3-8CF8-4D2C5CDDAA40}"/>
              </a:ext>
            </a:extLst>
          </p:cNvPr>
          <p:cNvSpPr>
            <a:spLocks noGrp="1"/>
          </p:cNvSpPr>
          <p:nvPr>
            <p:ph idx="1"/>
          </p:nvPr>
        </p:nvSpPr>
        <p:spPr>
          <a:solidFill>
            <a:schemeClr val="accent2"/>
          </a:solidFill>
        </p:spPr>
        <p:txBody>
          <a:bodyPr>
            <a:normAutofit/>
          </a:bodyPr>
          <a:lstStyle/>
          <a:p>
            <a:pPr marL="0" indent="0" algn="ctr">
              <a:buNone/>
            </a:pPr>
            <a:r>
              <a:rPr lang="en-US" sz="11500" dirty="0"/>
              <a:t>Reperfusion</a:t>
            </a:r>
            <a:endParaRPr lang="ar-EG" sz="11500" dirty="0"/>
          </a:p>
        </p:txBody>
      </p:sp>
    </p:spTree>
    <p:extLst>
      <p:ext uri="{BB962C8B-B14F-4D97-AF65-F5344CB8AC3E}">
        <p14:creationId xmlns:p14="http://schemas.microsoft.com/office/powerpoint/2010/main" val="24792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solidFill>
            <a:schemeClr val="accent2"/>
          </a:solidFill>
        </p:spPr>
        <p:txBody>
          <a:bodyPr>
            <a:normAutofit fontScale="90000"/>
          </a:bodyPr>
          <a:lstStyle/>
          <a:p>
            <a:r>
              <a:rPr lang="en-US" sz="7200" dirty="0"/>
              <a:t>Case 5</a:t>
            </a:r>
            <a:endParaRPr lang="ar-EG" sz="7200"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a:xfrm>
            <a:off x="457200" y="1600200"/>
            <a:ext cx="8229600" cy="4983162"/>
          </a:xfrm>
        </p:spPr>
        <p:txBody>
          <a:bodyPr>
            <a:normAutofit/>
          </a:bodyPr>
          <a:lstStyle/>
          <a:p>
            <a:r>
              <a:rPr lang="en-US" sz="4400" dirty="0"/>
              <a:t>A 60 years old lady presents to the ER with 1 hour of severe crushing central chest pain. She is diabetic and hypertensive for 10 years.</a:t>
            </a:r>
          </a:p>
          <a:p>
            <a:r>
              <a:rPr lang="en-US" sz="4000" dirty="0"/>
              <a:t>How to approach?</a:t>
            </a:r>
          </a:p>
          <a:p>
            <a:r>
              <a:rPr lang="en-US" sz="4000" dirty="0"/>
              <a:t>What is the most likely diagnosis?</a:t>
            </a:r>
          </a:p>
        </p:txBody>
      </p:sp>
    </p:spTree>
    <p:extLst>
      <p:ext uri="{BB962C8B-B14F-4D97-AF65-F5344CB8AC3E}">
        <p14:creationId xmlns:p14="http://schemas.microsoft.com/office/powerpoint/2010/main" val="294860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FFCC-308E-4BEA-A20A-765769C26FD2}"/>
              </a:ext>
            </a:extLst>
          </p:cNvPr>
          <p:cNvSpPr>
            <a:spLocks noGrp="1"/>
          </p:cNvSpPr>
          <p:nvPr>
            <p:ph type="title"/>
          </p:nvPr>
        </p:nvSpPr>
        <p:spPr>
          <a:solidFill>
            <a:schemeClr val="accent2"/>
          </a:solidFill>
        </p:spPr>
        <p:txBody>
          <a:bodyPr/>
          <a:lstStyle/>
          <a:p>
            <a:r>
              <a:rPr lang="en-US" dirty="0"/>
              <a:t>CK-MB, troponin I : highly </a:t>
            </a:r>
            <a:r>
              <a:rPr lang="en-US" dirty="0" err="1"/>
              <a:t>poisitive</a:t>
            </a:r>
            <a:endParaRPr lang="ar-EG" dirty="0"/>
          </a:p>
        </p:txBody>
      </p:sp>
      <p:pic>
        <p:nvPicPr>
          <p:cNvPr id="6" name="Content Placeholder 5">
            <a:extLst>
              <a:ext uri="{FF2B5EF4-FFF2-40B4-BE49-F238E27FC236}">
                <a16:creationId xmlns:a16="http://schemas.microsoft.com/office/drawing/2014/main" id="{1DDDF5E3-E3E4-4594-BED4-8E5405BFC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514600"/>
            <a:ext cx="9163373" cy="4343400"/>
          </a:xfrm>
        </p:spPr>
      </p:pic>
    </p:spTree>
    <p:extLst>
      <p:ext uri="{BB962C8B-B14F-4D97-AF65-F5344CB8AC3E}">
        <p14:creationId xmlns:p14="http://schemas.microsoft.com/office/powerpoint/2010/main" val="383785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1BFD-8B82-4837-AF2A-19DFBE066ABB}"/>
              </a:ext>
            </a:extLst>
          </p:cNvPr>
          <p:cNvSpPr>
            <a:spLocks noGrp="1"/>
          </p:cNvSpPr>
          <p:nvPr>
            <p:ph type="title"/>
          </p:nvPr>
        </p:nvSpPr>
        <p:spPr>
          <a:xfrm>
            <a:off x="304800" y="274638"/>
            <a:ext cx="8382000" cy="1143000"/>
          </a:xfrm>
          <a:solidFill>
            <a:schemeClr val="accent2"/>
          </a:solidFill>
        </p:spPr>
        <p:txBody>
          <a:bodyPr/>
          <a:lstStyle/>
          <a:p>
            <a:r>
              <a:rPr lang="en-US" dirty="0"/>
              <a:t>Non-STEMI</a:t>
            </a:r>
            <a:endParaRPr lang="ar-EG" dirty="0"/>
          </a:p>
        </p:txBody>
      </p:sp>
      <p:sp>
        <p:nvSpPr>
          <p:cNvPr id="3" name="Content Placeholder 2">
            <a:extLst>
              <a:ext uri="{FF2B5EF4-FFF2-40B4-BE49-F238E27FC236}">
                <a16:creationId xmlns:a16="http://schemas.microsoft.com/office/drawing/2014/main" id="{CE31B3ED-9B4B-470D-848B-D969655519AF}"/>
              </a:ext>
            </a:extLst>
          </p:cNvPr>
          <p:cNvSpPr>
            <a:spLocks noGrp="1"/>
          </p:cNvSpPr>
          <p:nvPr>
            <p:ph idx="1"/>
          </p:nvPr>
        </p:nvSpPr>
        <p:spPr>
          <a:xfrm>
            <a:off x="304800" y="1600200"/>
            <a:ext cx="8382000" cy="45259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11500" dirty="0"/>
              <a:t>How to treat?</a:t>
            </a:r>
            <a:endParaRPr lang="ar-EG" sz="11500" dirty="0"/>
          </a:p>
        </p:txBody>
      </p:sp>
    </p:spTree>
    <p:extLst>
      <p:ext uri="{BB962C8B-B14F-4D97-AF65-F5344CB8AC3E}">
        <p14:creationId xmlns:p14="http://schemas.microsoft.com/office/powerpoint/2010/main" val="158379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solidFill>
            <a:schemeClr val="accent2"/>
          </a:solidFill>
        </p:spPr>
        <p:txBody>
          <a:bodyPr>
            <a:normAutofit/>
          </a:bodyPr>
          <a:lstStyle/>
          <a:p>
            <a:r>
              <a:rPr lang="en-US" sz="6600" dirty="0"/>
              <a:t>Case 6</a:t>
            </a:r>
            <a:endParaRPr lang="ar-EG" sz="6600"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p:txBody>
          <a:bodyPr>
            <a:normAutofit/>
          </a:bodyPr>
          <a:lstStyle/>
          <a:p>
            <a:r>
              <a:rPr lang="en-US" sz="3600" dirty="0"/>
              <a:t>A 60 years old lady presents to the ER with 1 hour of severe crushing central chest pain. She is diabetic and hypertensive for 10 years.</a:t>
            </a:r>
          </a:p>
          <a:p>
            <a:pPr lvl="1"/>
            <a:r>
              <a:rPr lang="en-US" sz="3200" dirty="0"/>
              <a:t>How to approach?</a:t>
            </a:r>
          </a:p>
          <a:p>
            <a:pPr lvl="1"/>
            <a:r>
              <a:rPr lang="en-US" sz="3200" dirty="0"/>
              <a:t>What is the most likely diagnosis?</a:t>
            </a:r>
          </a:p>
        </p:txBody>
      </p:sp>
    </p:spTree>
    <p:extLst>
      <p:ext uri="{BB962C8B-B14F-4D97-AF65-F5344CB8AC3E}">
        <p14:creationId xmlns:p14="http://schemas.microsoft.com/office/powerpoint/2010/main" val="314575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FFCC-308E-4BEA-A20A-765769C26FD2}"/>
              </a:ext>
            </a:extLst>
          </p:cNvPr>
          <p:cNvSpPr>
            <a:spLocks noGrp="1"/>
          </p:cNvSpPr>
          <p:nvPr>
            <p:ph type="title"/>
          </p:nvPr>
        </p:nvSpPr>
        <p:spPr>
          <a:solidFill>
            <a:schemeClr val="accent2"/>
          </a:solidFill>
        </p:spPr>
        <p:txBody>
          <a:bodyPr/>
          <a:lstStyle/>
          <a:p>
            <a:r>
              <a:rPr lang="en-US" dirty="0"/>
              <a:t>CK-MB, troponin I : negative</a:t>
            </a:r>
            <a:endParaRPr lang="ar-EG" dirty="0"/>
          </a:p>
        </p:txBody>
      </p:sp>
      <p:pic>
        <p:nvPicPr>
          <p:cNvPr id="6" name="Content Placeholder 5">
            <a:extLst>
              <a:ext uri="{FF2B5EF4-FFF2-40B4-BE49-F238E27FC236}">
                <a16:creationId xmlns:a16="http://schemas.microsoft.com/office/drawing/2014/main" id="{1DDDF5E3-E3E4-4594-BED4-8E5405BFC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514600"/>
            <a:ext cx="9163373" cy="4343400"/>
          </a:xfrm>
        </p:spPr>
      </p:pic>
    </p:spTree>
    <p:extLst>
      <p:ext uri="{BB962C8B-B14F-4D97-AF65-F5344CB8AC3E}">
        <p14:creationId xmlns:p14="http://schemas.microsoft.com/office/powerpoint/2010/main" val="222120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1BFD-8B82-4837-AF2A-19DFBE066ABB}"/>
              </a:ext>
            </a:extLst>
          </p:cNvPr>
          <p:cNvSpPr>
            <a:spLocks noGrp="1"/>
          </p:cNvSpPr>
          <p:nvPr>
            <p:ph type="title"/>
          </p:nvPr>
        </p:nvSpPr>
        <p:spPr>
          <a:xfrm>
            <a:off x="304800" y="274638"/>
            <a:ext cx="8382000" cy="1143000"/>
          </a:xfrm>
          <a:solidFill>
            <a:schemeClr val="accent2"/>
          </a:solidFill>
        </p:spPr>
        <p:txBody>
          <a:bodyPr>
            <a:normAutofit fontScale="90000"/>
          </a:bodyPr>
          <a:lstStyle/>
          <a:p>
            <a:r>
              <a:rPr lang="en-US" sz="7300" dirty="0"/>
              <a:t>UA</a:t>
            </a:r>
            <a:endParaRPr lang="ar-EG" dirty="0"/>
          </a:p>
        </p:txBody>
      </p:sp>
      <p:sp>
        <p:nvSpPr>
          <p:cNvPr id="3" name="Content Placeholder 2">
            <a:extLst>
              <a:ext uri="{FF2B5EF4-FFF2-40B4-BE49-F238E27FC236}">
                <a16:creationId xmlns:a16="http://schemas.microsoft.com/office/drawing/2014/main" id="{CE31B3ED-9B4B-470D-848B-D969655519AF}"/>
              </a:ext>
            </a:extLst>
          </p:cNvPr>
          <p:cNvSpPr>
            <a:spLocks noGrp="1"/>
          </p:cNvSpPr>
          <p:nvPr>
            <p:ph idx="1"/>
          </p:nvPr>
        </p:nvSpPr>
        <p:spPr>
          <a:xfrm>
            <a:off x="304800" y="1600200"/>
            <a:ext cx="8382000" cy="45259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11500" dirty="0"/>
              <a:t>How to treat?</a:t>
            </a:r>
            <a:endParaRPr lang="ar-EG" sz="11500" dirty="0"/>
          </a:p>
        </p:txBody>
      </p:sp>
    </p:spTree>
    <p:extLst>
      <p:ext uri="{BB962C8B-B14F-4D97-AF65-F5344CB8AC3E}">
        <p14:creationId xmlns:p14="http://schemas.microsoft.com/office/powerpoint/2010/main" val="194144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xfrm>
            <a:off x="457200" y="274638"/>
            <a:ext cx="8229600" cy="1325562"/>
          </a:xfrm>
          <a:solidFill>
            <a:schemeClr val="accent2"/>
          </a:solidFill>
        </p:spPr>
        <p:txBody>
          <a:bodyPr>
            <a:normAutofit/>
          </a:bodyPr>
          <a:lstStyle/>
          <a:p>
            <a:r>
              <a:rPr lang="en-US" sz="8000" dirty="0"/>
              <a:t>Case 1</a:t>
            </a:r>
            <a:endParaRPr lang="ar-EG" sz="8000"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p:txBody>
          <a:bodyPr/>
          <a:lstStyle/>
          <a:p>
            <a:r>
              <a:rPr lang="en-US" dirty="0"/>
              <a:t>A 30 years old lady presents to the ER with 1 hour of severe stitching localized central chest pain.</a:t>
            </a:r>
          </a:p>
          <a:p>
            <a:r>
              <a:rPr lang="en-US" dirty="0"/>
              <a:t>How to approach?</a:t>
            </a:r>
          </a:p>
          <a:p>
            <a:r>
              <a:rPr lang="en-US" dirty="0"/>
              <a:t>What is the most likely diagnosis?</a:t>
            </a:r>
            <a:endParaRPr lang="ar-EG" dirty="0"/>
          </a:p>
        </p:txBody>
      </p:sp>
    </p:spTree>
    <p:extLst>
      <p:ext uri="{BB962C8B-B14F-4D97-AF65-F5344CB8AC3E}">
        <p14:creationId xmlns:p14="http://schemas.microsoft.com/office/powerpoint/2010/main" val="190303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4950-5694-4F60-BD70-E88A0B6A6EB0}"/>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7200" dirty="0"/>
              <a:t>ACS algorithm</a:t>
            </a:r>
            <a:endParaRPr lang="ar-EG" sz="7200" dirty="0"/>
          </a:p>
        </p:txBody>
      </p:sp>
      <p:sp>
        <p:nvSpPr>
          <p:cNvPr id="3" name="Content Placeholder 2">
            <a:extLst>
              <a:ext uri="{FF2B5EF4-FFF2-40B4-BE49-F238E27FC236}">
                <a16:creationId xmlns:a16="http://schemas.microsoft.com/office/drawing/2014/main" id="{E6F26788-CAF6-43E3-9988-3860944C5B33}"/>
              </a:ext>
            </a:extLst>
          </p:cNvPr>
          <p:cNvSpPr>
            <a:spLocks noGrp="1"/>
          </p:cNvSpPr>
          <p:nvPr>
            <p:ph idx="1"/>
          </p:nvPr>
        </p:nvSpPr>
        <p:spPr/>
        <p:txBody>
          <a:bodyPr/>
          <a:lstStyle/>
          <a:p>
            <a:r>
              <a:rPr lang="en-US" dirty="0"/>
              <a:t>Portal</a:t>
            </a:r>
          </a:p>
          <a:p>
            <a:r>
              <a:rPr lang="en-US" dirty="0"/>
              <a:t>Disease of no signs</a:t>
            </a:r>
          </a:p>
          <a:p>
            <a:r>
              <a:rPr lang="en-US" dirty="0"/>
              <a:t>The most important is history: Chest pain.</a:t>
            </a:r>
            <a:endParaRPr lang="ar-EG" dirty="0"/>
          </a:p>
        </p:txBody>
      </p:sp>
    </p:spTree>
    <p:extLst>
      <p:ext uri="{BB962C8B-B14F-4D97-AF65-F5344CB8AC3E}">
        <p14:creationId xmlns:p14="http://schemas.microsoft.com/office/powerpoint/2010/main" val="428180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82F9-9B0D-4C96-883F-EF9791621A0E}"/>
              </a:ext>
            </a:extLst>
          </p:cNvPr>
          <p:cNvSpPr>
            <a:spLocks noGrp="1"/>
          </p:cNvSpPr>
          <p:nvPr>
            <p:ph type="title"/>
          </p:nvPr>
        </p:nvSpPr>
        <p:spPr/>
        <p:txBody>
          <a:bodyPr/>
          <a:lstStyle/>
          <a:p>
            <a:endParaRPr lang="ar-EG"/>
          </a:p>
        </p:txBody>
      </p:sp>
      <p:pic>
        <p:nvPicPr>
          <p:cNvPr id="4" name="Content Placeholder 3">
            <a:extLst>
              <a:ext uri="{FF2B5EF4-FFF2-40B4-BE49-F238E27FC236}">
                <a16:creationId xmlns:a16="http://schemas.microsoft.com/office/drawing/2014/main" id="{B4707578-77DD-4327-AA6A-74403D265BB0}"/>
              </a:ext>
            </a:extLst>
          </p:cNvPr>
          <p:cNvPicPr>
            <a:picLocks noGrp="1" noChangeAspect="1"/>
          </p:cNvPicPr>
          <p:nvPr>
            <p:ph idx="1"/>
          </p:nvPr>
        </p:nvPicPr>
        <p:blipFill>
          <a:blip r:embed="rId2"/>
          <a:stretch>
            <a:fillRect/>
          </a:stretch>
        </p:blipFill>
        <p:spPr>
          <a:xfrm>
            <a:off x="168544" y="1417638"/>
            <a:ext cx="4941127" cy="5165724"/>
          </a:xfrm>
          <a:prstGeom prst="rect">
            <a:avLst/>
          </a:prstGeom>
        </p:spPr>
      </p:pic>
      <p:pic>
        <p:nvPicPr>
          <p:cNvPr id="5" name="Picture 4">
            <a:extLst>
              <a:ext uri="{FF2B5EF4-FFF2-40B4-BE49-F238E27FC236}">
                <a16:creationId xmlns:a16="http://schemas.microsoft.com/office/drawing/2014/main" id="{1AAED629-07E1-4225-BA67-D5EB725C36A2}"/>
              </a:ext>
            </a:extLst>
          </p:cNvPr>
          <p:cNvPicPr>
            <a:picLocks noChangeAspect="1"/>
          </p:cNvPicPr>
          <p:nvPr/>
        </p:nvPicPr>
        <p:blipFill>
          <a:blip r:embed="rId3"/>
          <a:stretch>
            <a:fillRect/>
          </a:stretch>
        </p:blipFill>
        <p:spPr>
          <a:xfrm>
            <a:off x="4942914" y="1417638"/>
            <a:ext cx="4226917" cy="5165724"/>
          </a:xfrm>
          <a:prstGeom prst="rect">
            <a:avLst/>
          </a:prstGeom>
        </p:spPr>
      </p:pic>
    </p:spTree>
    <p:extLst>
      <p:ext uri="{BB962C8B-B14F-4D97-AF65-F5344CB8AC3E}">
        <p14:creationId xmlns:p14="http://schemas.microsoft.com/office/powerpoint/2010/main" val="3369239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FEFE-FE77-4C35-A763-6AA79A443848}"/>
              </a:ext>
            </a:extLst>
          </p:cNvPr>
          <p:cNvSpPr>
            <a:spLocks noGrp="1"/>
          </p:cNvSpPr>
          <p:nvPr>
            <p:ph type="title"/>
          </p:nvPr>
        </p:nvSpPr>
        <p:spPr>
          <a:xfrm>
            <a:off x="228600" y="274638"/>
            <a:ext cx="8686800" cy="1554162"/>
          </a:xfrm>
        </p:spPr>
        <p:style>
          <a:lnRef idx="3">
            <a:schemeClr val="lt1"/>
          </a:lnRef>
          <a:fillRef idx="1">
            <a:schemeClr val="accent3"/>
          </a:fillRef>
          <a:effectRef idx="1">
            <a:schemeClr val="accent3"/>
          </a:effectRef>
          <a:fontRef idx="minor">
            <a:schemeClr val="lt1"/>
          </a:fontRef>
        </p:style>
        <p:txBody>
          <a:bodyPr>
            <a:normAutofit/>
          </a:bodyPr>
          <a:lstStyle/>
          <a:p>
            <a:r>
              <a:rPr lang="en-US" u="sng" dirty="0">
                <a:solidFill>
                  <a:schemeClr val="accent1">
                    <a:lumMod val="75000"/>
                  </a:schemeClr>
                </a:solidFill>
                <a:hlinkClick r:id="rId2"/>
              </a:rPr>
              <a:t>Body language &amp; diagnosis of </a:t>
            </a:r>
            <a:r>
              <a:rPr lang="en-US" u="sng" dirty="0">
                <a:solidFill>
                  <a:schemeClr val="accent1">
                    <a:lumMod val="75000"/>
                  </a:schemeClr>
                </a:solidFill>
              </a:rPr>
              <a:t>ischemia</a:t>
            </a:r>
            <a:endParaRPr lang="ar-EG" dirty="0">
              <a:solidFill>
                <a:schemeClr val="accent1">
                  <a:lumMod val="75000"/>
                </a:schemeClr>
              </a:solidFill>
            </a:endParaRPr>
          </a:p>
        </p:txBody>
      </p:sp>
      <p:pic>
        <p:nvPicPr>
          <p:cNvPr id="4" name="Content Placeholder 3">
            <a:extLst>
              <a:ext uri="{FF2B5EF4-FFF2-40B4-BE49-F238E27FC236}">
                <a16:creationId xmlns:a16="http://schemas.microsoft.com/office/drawing/2014/main" id="{4D5E0838-4778-4952-9E38-417138B92404}"/>
              </a:ext>
            </a:extLst>
          </p:cNvPr>
          <p:cNvPicPr>
            <a:picLocks noGrp="1" noChangeAspect="1"/>
          </p:cNvPicPr>
          <p:nvPr>
            <p:ph idx="1"/>
          </p:nvPr>
        </p:nvPicPr>
        <p:blipFill>
          <a:blip r:embed="rId3"/>
          <a:stretch>
            <a:fillRect/>
          </a:stretch>
        </p:blipFill>
        <p:spPr>
          <a:xfrm>
            <a:off x="457200" y="1981200"/>
            <a:ext cx="8229600" cy="4602161"/>
          </a:xfrm>
          <a:prstGeom prst="rect">
            <a:avLst/>
          </a:prstGeom>
        </p:spPr>
      </p:pic>
    </p:spTree>
    <p:extLst>
      <p:ext uri="{BB962C8B-B14F-4D97-AF65-F5344CB8AC3E}">
        <p14:creationId xmlns:p14="http://schemas.microsoft.com/office/powerpoint/2010/main" val="146789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5A53-3829-41E6-932C-74D099D05CBB}"/>
              </a:ext>
            </a:extLst>
          </p:cNvPr>
          <p:cNvSpPr>
            <a:spLocks noGrp="1"/>
          </p:cNvSpPr>
          <p:nvPr>
            <p:ph type="title"/>
          </p:nvPr>
        </p:nvSpPr>
        <p:spPr/>
        <p:txBody>
          <a:bodyPr/>
          <a:lstStyle/>
          <a:p>
            <a:endParaRPr lang="ar-EG"/>
          </a:p>
        </p:txBody>
      </p:sp>
      <p:pic>
        <p:nvPicPr>
          <p:cNvPr id="4" name="Content Placeholder 3">
            <a:extLst>
              <a:ext uri="{FF2B5EF4-FFF2-40B4-BE49-F238E27FC236}">
                <a16:creationId xmlns:a16="http://schemas.microsoft.com/office/drawing/2014/main" id="{2EE48BFC-6B76-4CBE-BB2B-0673F5E422BF}"/>
              </a:ext>
            </a:extLst>
          </p:cNvPr>
          <p:cNvPicPr>
            <a:picLocks noGrp="1" noChangeAspect="1"/>
          </p:cNvPicPr>
          <p:nvPr>
            <p:ph idx="1"/>
          </p:nvPr>
        </p:nvPicPr>
        <p:blipFill>
          <a:blip r:embed="rId3"/>
          <a:stretch>
            <a:fillRect/>
          </a:stretch>
        </p:blipFill>
        <p:spPr>
          <a:xfrm>
            <a:off x="457200" y="1600200"/>
            <a:ext cx="8229600" cy="5257800"/>
          </a:xfrm>
          <a:prstGeom prst="rect">
            <a:avLst/>
          </a:prstGeom>
        </p:spPr>
      </p:pic>
    </p:spTree>
    <p:extLst>
      <p:ext uri="{BB962C8B-B14F-4D97-AF65-F5344CB8AC3E}">
        <p14:creationId xmlns:p14="http://schemas.microsoft.com/office/powerpoint/2010/main" val="59936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4C93-0749-402B-844B-47181E78B3D5}"/>
              </a:ext>
            </a:extLst>
          </p:cNvPr>
          <p:cNvSpPr>
            <a:spLocks noGrp="1"/>
          </p:cNvSpPr>
          <p:nvPr>
            <p:ph type="title"/>
          </p:nvPr>
        </p:nvSpPr>
        <p:spPr>
          <a:xfrm>
            <a:off x="152400" y="274638"/>
            <a:ext cx="8763000" cy="2849562"/>
          </a:xfrm>
          <a:solidFill>
            <a:schemeClr val="accent2"/>
          </a:solidFill>
        </p:spPr>
        <p:txBody>
          <a:bodyPr>
            <a:normAutofit/>
          </a:bodyPr>
          <a:lstStyle/>
          <a:p>
            <a:r>
              <a:rPr lang="en-US" sz="4800" dirty="0"/>
              <a:t>Disease of no signs</a:t>
            </a:r>
            <a:br>
              <a:rPr lang="en-US" sz="4800" dirty="0"/>
            </a:br>
            <a:r>
              <a:rPr lang="en-US" sz="4800" dirty="0"/>
              <a:t>History.. History.. History.. History..</a:t>
            </a:r>
            <a:endParaRPr lang="ar-EG" sz="4800" dirty="0"/>
          </a:p>
        </p:txBody>
      </p:sp>
      <p:sp>
        <p:nvSpPr>
          <p:cNvPr id="3" name="Content Placeholder 2">
            <a:extLst>
              <a:ext uri="{FF2B5EF4-FFF2-40B4-BE49-F238E27FC236}">
                <a16:creationId xmlns:a16="http://schemas.microsoft.com/office/drawing/2014/main" id="{7BD4BEDE-AE81-4AA3-BE31-194AEF0463DF}"/>
              </a:ext>
            </a:extLst>
          </p:cNvPr>
          <p:cNvSpPr>
            <a:spLocks noGrp="1"/>
          </p:cNvSpPr>
          <p:nvPr>
            <p:ph idx="1"/>
          </p:nvPr>
        </p:nvSpPr>
        <p:spPr>
          <a:xfrm>
            <a:off x="457200" y="4191000"/>
            <a:ext cx="8229600" cy="1935163"/>
          </a:xfrm>
        </p:spPr>
        <p:txBody>
          <a:bodyPr/>
          <a:lstStyle/>
          <a:p>
            <a:endParaRPr lang="ar-EG" dirty="0"/>
          </a:p>
        </p:txBody>
      </p:sp>
    </p:spTree>
    <p:extLst>
      <p:ext uri="{BB962C8B-B14F-4D97-AF65-F5344CB8AC3E}">
        <p14:creationId xmlns:p14="http://schemas.microsoft.com/office/powerpoint/2010/main" val="201677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solidFill>
            <a:schemeClr val="accent2"/>
          </a:solidFill>
        </p:spPr>
        <p:txBody>
          <a:bodyPr>
            <a:normAutofit fontScale="90000"/>
          </a:bodyPr>
          <a:lstStyle/>
          <a:p>
            <a:r>
              <a:rPr lang="en-US" sz="7200" dirty="0"/>
              <a:t>Case 7</a:t>
            </a:r>
            <a:endParaRPr lang="ar-EG"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a:xfrm>
            <a:off x="228600" y="1600200"/>
            <a:ext cx="8686800" cy="4525963"/>
          </a:xfrm>
        </p:spPr>
        <p:txBody>
          <a:bodyPr/>
          <a:lstStyle/>
          <a:p>
            <a:r>
              <a:rPr lang="en-US" dirty="0"/>
              <a:t>A 60 years old lady presents to the ER with 1 hour of severe </a:t>
            </a:r>
            <a:r>
              <a:rPr lang="en-US" dirty="0">
                <a:highlight>
                  <a:srgbClr val="FFFF00"/>
                </a:highlight>
              </a:rPr>
              <a:t>exertional dyspnea &amp; diaphoresis. </a:t>
            </a:r>
            <a:r>
              <a:rPr lang="en-US" dirty="0"/>
              <a:t>She has </a:t>
            </a:r>
            <a:r>
              <a:rPr lang="en-US" dirty="0">
                <a:highlight>
                  <a:srgbClr val="FFFF00"/>
                </a:highlight>
              </a:rPr>
              <a:t>no chest pain</a:t>
            </a:r>
            <a:r>
              <a:rPr lang="en-US" dirty="0"/>
              <a:t>. She is diabetic and hypertensive for 10 years.</a:t>
            </a:r>
          </a:p>
          <a:p>
            <a:r>
              <a:rPr lang="en-US" dirty="0"/>
              <a:t>How to approach?</a:t>
            </a:r>
          </a:p>
          <a:p>
            <a:r>
              <a:rPr lang="en-US" dirty="0"/>
              <a:t>What is the most likely diagnosis?</a:t>
            </a:r>
          </a:p>
        </p:txBody>
      </p:sp>
    </p:spTree>
    <p:extLst>
      <p:ext uri="{BB962C8B-B14F-4D97-AF65-F5344CB8AC3E}">
        <p14:creationId xmlns:p14="http://schemas.microsoft.com/office/powerpoint/2010/main" val="333882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FFCC-308E-4BEA-A20A-765769C26FD2}"/>
              </a:ext>
            </a:extLst>
          </p:cNvPr>
          <p:cNvSpPr>
            <a:spLocks noGrp="1"/>
          </p:cNvSpPr>
          <p:nvPr>
            <p:ph type="title"/>
          </p:nvPr>
        </p:nvSpPr>
        <p:spPr>
          <a:xfrm>
            <a:off x="152400" y="274638"/>
            <a:ext cx="8763000" cy="1020762"/>
          </a:xfrm>
          <a:solidFill>
            <a:schemeClr val="accent2"/>
          </a:solidFill>
        </p:spPr>
        <p:txBody>
          <a:bodyPr/>
          <a:lstStyle/>
          <a:p>
            <a:r>
              <a:rPr lang="en-US" dirty="0"/>
              <a:t>CK-MB, troponin I : highly positive</a:t>
            </a:r>
            <a:endParaRPr lang="ar-EG" dirty="0"/>
          </a:p>
        </p:txBody>
      </p:sp>
      <p:pic>
        <p:nvPicPr>
          <p:cNvPr id="8" name="Content Placeholder 7">
            <a:extLst>
              <a:ext uri="{FF2B5EF4-FFF2-40B4-BE49-F238E27FC236}">
                <a16:creationId xmlns:a16="http://schemas.microsoft.com/office/drawing/2014/main" id="{46950600-BE3A-40FD-964B-6091E592414F}"/>
              </a:ext>
            </a:extLst>
          </p:cNvPr>
          <p:cNvPicPr>
            <a:picLocks noGrp="1" noChangeAspect="1"/>
          </p:cNvPicPr>
          <p:nvPr>
            <p:ph idx="1"/>
          </p:nvPr>
        </p:nvPicPr>
        <p:blipFill>
          <a:blip r:embed="rId2"/>
          <a:stretch>
            <a:fillRect/>
          </a:stretch>
        </p:blipFill>
        <p:spPr>
          <a:xfrm>
            <a:off x="0" y="1427970"/>
            <a:ext cx="9144000" cy="5430030"/>
          </a:xfrm>
          <a:prstGeom prst="rect">
            <a:avLst/>
          </a:prstGeom>
        </p:spPr>
      </p:pic>
    </p:spTree>
    <p:extLst>
      <p:ext uri="{BB962C8B-B14F-4D97-AF65-F5344CB8AC3E}">
        <p14:creationId xmlns:p14="http://schemas.microsoft.com/office/powerpoint/2010/main" val="42388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3944-7444-4747-88D7-3FC1B45EA7E0}"/>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a:t>Angina equivalents</a:t>
            </a:r>
            <a:endParaRPr lang="ar-EG" dirty="0"/>
          </a:p>
        </p:txBody>
      </p:sp>
      <p:sp>
        <p:nvSpPr>
          <p:cNvPr id="3" name="Content Placeholder 2">
            <a:extLst>
              <a:ext uri="{FF2B5EF4-FFF2-40B4-BE49-F238E27FC236}">
                <a16:creationId xmlns:a16="http://schemas.microsoft.com/office/drawing/2014/main" id="{8C096993-75C0-4500-AD02-D5E7278E4B02}"/>
              </a:ext>
            </a:extLst>
          </p:cNvPr>
          <p:cNvSpPr>
            <a:spLocks noGrp="1"/>
          </p:cNvSpPr>
          <p:nvPr>
            <p:ph idx="1"/>
          </p:nvPr>
        </p:nvSpPr>
        <p:spPr/>
        <p:txBody>
          <a:bodyPr/>
          <a:lstStyle/>
          <a:p>
            <a:r>
              <a:rPr lang="en-US" dirty="0"/>
              <a:t>Dyspnea</a:t>
            </a:r>
          </a:p>
          <a:p>
            <a:r>
              <a:rPr lang="en-US" dirty="0"/>
              <a:t>Diaphoresis</a:t>
            </a:r>
          </a:p>
          <a:p>
            <a:r>
              <a:rPr lang="en-US" dirty="0"/>
              <a:t>Dyspepsia</a:t>
            </a:r>
          </a:p>
          <a:p>
            <a:r>
              <a:rPr lang="en-US" dirty="0"/>
              <a:t>Epigastric pain</a:t>
            </a:r>
            <a:endParaRPr lang="ar-EG" dirty="0"/>
          </a:p>
        </p:txBody>
      </p:sp>
    </p:spTree>
    <p:extLst>
      <p:ext uri="{BB962C8B-B14F-4D97-AF65-F5344CB8AC3E}">
        <p14:creationId xmlns:p14="http://schemas.microsoft.com/office/powerpoint/2010/main" val="3046016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A5F4-E5B1-4F6A-8974-DB2DB878DEC8}"/>
              </a:ext>
            </a:extLst>
          </p:cNvPr>
          <p:cNvSpPr>
            <a:spLocks noGrp="1"/>
          </p:cNvSpPr>
          <p:nvPr>
            <p:ph type="title"/>
          </p:nvPr>
        </p:nvSpPr>
        <p:spPr>
          <a:solidFill>
            <a:schemeClr val="accent2"/>
          </a:solidFill>
        </p:spPr>
        <p:txBody>
          <a:bodyPr>
            <a:normAutofit fontScale="90000"/>
          </a:bodyPr>
          <a:lstStyle/>
          <a:p>
            <a:r>
              <a:rPr lang="en-US" sz="7300" dirty="0"/>
              <a:t>Case 8</a:t>
            </a:r>
            <a:endParaRPr lang="ar-EG" dirty="0"/>
          </a:p>
        </p:txBody>
      </p:sp>
      <p:sp>
        <p:nvSpPr>
          <p:cNvPr id="3" name="Content Placeholder 2">
            <a:extLst>
              <a:ext uri="{FF2B5EF4-FFF2-40B4-BE49-F238E27FC236}">
                <a16:creationId xmlns:a16="http://schemas.microsoft.com/office/drawing/2014/main" id="{C012A012-9608-4DC9-91AD-AB794019415E}"/>
              </a:ext>
            </a:extLst>
          </p:cNvPr>
          <p:cNvSpPr>
            <a:spLocks noGrp="1"/>
          </p:cNvSpPr>
          <p:nvPr>
            <p:ph idx="1"/>
          </p:nvPr>
        </p:nvSpPr>
        <p:spPr/>
        <p:txBody>
          <a:bodyPr/>
          <a:lstStyle/>
          <a:p>
            <a:r>
              <a:rPr lang="en-US" dirty="0"/>
              <a:t>A 30 years old female patient presented with acute chest pain &amp; dyspnea.</a:t>
            </a:r>
          </a:p>
          <a:p>
            <a:r>
              <a:rPr lang="en-US" dirty="0"/>
              <a:t>She had CS 10 days ago.</a:t>
            </a:r>
          </a:p>
          <a:p>
            <a:r>
              <a:rPr lang="en-US" dirty="0"/>
              <a:t>ECG: only sinus tachycardia.</a:t>
            </a:r>
          </a:p>
          <a:p>
            <a:r>
              <a:rPr lang="en-US" dirty="0"/>
              <a:t>Chest X ray: normal.</a:t>
            </a:r>
          </a:p>
          <a:p>
            <a:pPr lvl="1"/>
            <a:r>
              <a:rPr lang="en-US" sz="3600" dirty="0"/>
              <a:t>How to approach?</a:t>
            </a:r>
          </a:p>
          <a:p>
            <a:pPr lvl="1"/>
            <a:r>
              <a:rPr lang="en-US" sz="3600" dirty="0"/>
              <a:t>What possibility should be considered?</a:t>
            </a:r>
            <a:endParaRPr lang="ar-EG" sz="3600" dirty="0"/>
          </a:p>
        </p:txBody>
      </p:sp>
    </p:spTree>
    <p:extLst>
      <p:ext uri="{BB962C8B-B14F-4D97-AF65-F5344CB8AC3E}">
        <p14:creationId xmlns:p14="http://schemas.microsoft.com/office/powerpoint/2010/main" val="2076707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FC27-8156-4EB5-953E-FA5D880B7466}"/>
              </a:ext>
            </a:extLst>
          </p:cNvPr>
          <p:cNvSpPr>
            <a:spLocks noGrp="1"/>
          </p:cNvSpPr>
          <p:nvPr>
            <p:ph type="title"/>
          </p:nvPr>
        </p:nvSpPr>
        <p:spPr>
          <a:xfrm>
            <a:off x="152400" y="152400"/>
            <a:ext cx="8763000" cy="2057400"/>
          </a:xfrm>
          <a:solidFill>
            <a:schemeClr val="accent2"/>
          </a:solidFill>
        </p:spPr>
        <p:txBody>
          <a:bodyPr>
            <a:normAutofit fontScale="90000"/>
          </a:bodyPr>
          <a:lstStyle/>
          <a:p>
            <a:r>
              <a:rPr lang="en-US" sz="6700" b="1" i="1" u="sng" dirty="0">
                <a:highlight>
                  <a:srgbClr val="FFFF00"/>
                </a:highlight>
              </a:rPr>
              <a:t>Clues</a:t>
            </a:r>
            <a:r>
              <a:rPr lang="en-US" sz="7300" dirty="0"/>
              <a:t> for pulmonary embolism</a:t>
            </a:r>
            <a:endParaRPr lang="ar-EG" dirty="0"/>
          </a:p>
        </p:txBody>
      </p:sp>
      <p:sp>
        <p:nvSpPr>
          <p:cNvPr id="3" name="Content Placeholder 2">
            <a:extLst>
              <a:ext uri="{FF2B5EF4-FFF2-40B4-BE49-F238E27FC236}">
                <a16:creationId xmlns:a16="http://schemas.microsoft.com/office/drawing/2014/main" id="{1E306983-D890-43CB-9659-0E7E74ED0287}"/>
              </a:ext>
            </a:extLst>
          </p:cNvPr>
          <p:cNvSpPr>
            <a:spLocks noGrp="1"/>
          </p:cNvSpPr>
          <p:nvPr>
            <p:ph idx="1"/>
          </p:nvPr>
        </p:nvSpPr>
        <p:spPr>
          <a:xfrm>
            <a:off x="152400" y="2209800"/>
            <a:ext cx="8763000" cy="4267200"/>
          </a:xfrm>
        </p:spPr>
        <p:txBody>
          <a:bodyPr/>
          <a:lstStyle/>
          <a:p>
            <a:r>
              <a:rPr lang="en-US" dirty="0"/>
              <a:t>OCPs</a:t>
            </a:r>
          </a:p>
          <a:p>
            <a:r>
              <a:rPr lang="en-US" dirty="0"/>
              <a:t>Postoperative</a:t>
            </a:r>
          </a:p>
          <a:p>
            <a:r>
              <a:rPr lang="en-US" dirty="0"/>
              <a:t>Fracture femur</a:t>
            </a:r>
          </a:p>
          <a:p>
            <a:r>
              <a:rPr lang="en-US" dirty="0"/>
              <a:t>Antiphospholipid syndrome</a:t>
            </a:r>
          </a:p>
          <a:p>
            <a:r>
              <a:rPr lang="en-US" dirty="0"/>
              <a:t>Pregnancy</a:t>
            </a:r>
          </a:p>
          <a:p>
            <a:r>
              <a:rPr lang="en-US" dirty="0"/>
              <a:t>Postpartum</a:t>
            </a:r>
            <a:endParaRPr lang="ar-EG" dirty="0"/>
          </a:p>
        </p:txBody>
      </p:sp>
    </p:spTree>
    <p:extLst>
      <p:ext uri="{BB962C8B-B14F-4D97-AF65-F5344CB8AC3E}">
        <p14:creationId xmlns:p14="http://schemas.microsoft.com/office/powerpoint/2010/main" val="288159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solidFill>
            <a:schemeClr val="accent2"/>
          </a:solidFill>
        </p:spPr>
        <p:txBody>
          <a:bodyPr>
            <a:normAutofit fontScale="90000"/>
          </a:bodyPr>
          <a:lstStyle/>
          <a:p>
            <a:r>
              <a:rPr lang="en-US" sz="7200" dirty="0"/>
              <a:t>Case 2</a:t>
            </a:r>
            <a:endParaRPr lang="ar-EG" sz="7200"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p:txBody>
          <a:bodyPr>
            <a:normAutofit/>
          </a:bodyPr>
          <a:lstStyle/>
          <a:p>
            <a:r>
              <a:rPr lang="en-US" sz="4000" dirty="0"/>
              <a:t>A 60 years old lady presents to the ER with 1 hour of severe stitching localized central chest pain.</a:t>
            </a:r>
          </a:p>
          <a:p>
            <a:r>
              <a:rPr lang="en-US" sz="4000" dirty="0"/>
              <a:t>How to approach?</a:t>
            </a:r>
          </a:p>
          <a:p>
            <a:r>
              <a:rPr lang="en-US" sz="4000" dirty="0"/>
              <a:t>What is the most likely diagnosis?</a:t>
            </a:r>
            <a:endParaRPr lang="ar-EG" sz="4000" dirty="0"/>
          </a:p>
        </p:txBody>
      </p:sp>
    </p:spTree>
    <p:extLst>
      <p:ext uri="{BB962C8B-B14F-4D97-AF65-F5344CB8AC3E}">
        <p14:creationId xmlns:p14="http://schemas.microsoft.com/office/powerpoint/2010/main" val="619032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9211-B099-43C3-B7E0-BCF71223F540}"/>
              </a:ext>
            </a:extLst>
          </p:cNvPr>
          <p:cNvSpPr>
            <a:spLocks noGrp="1"/>
          </p:cNvSpPr>
          <p:nvPr>
            <p:ph type="title"/>
          </p:nvPr>
        </p:nvSpPr>
        <p:spPr>
          <a:xfrm>
            <a:off x="152400" y="274638"/>
            <a:ext cx="8839200" cy="1143000"/>
          </a:xfrm>
          <a:solidFill>
            <a:schemeClr val="accent2"/>
          </a:solidFill>
        </p:spPr>
        <p:txBody>
          <a:bodyPr>
            <a:normAutofit fontScale="90000"/>
          </a:bodyPr>
          <a:lstStyle/>
          <a:p>
            <a:r>
              <a:rPr lang="en-US" sz="7200" dirty="0"/>
              <a:t>Case 9</a:t>
            </a:r>
            <a:endParaRPr lang="ar-EG" dirty="0"/>
          </a:p>
        </p:txBody>
      </p:sp>
      <p:sp>
        <p:nvSpPr>
          <p:cNvPr id="3" name="Content Placeholder 2">
            <a:extLst>
              <a:ext uri="{FF2B5EF4-FFF2-40B4-BE49-F238E27FC236}">
                <a16:creationId xmlns:a16="http://schemas.microsoft.com/office/drawing/2014/main" id="{2A1591E0-E32C-471E-9E68-BDD7618CA990}"/>
              </a:ext>
            </a:extLst>
          </p:cNvPr>
          <p:cNvSpPr>
            <a:spLocks noGrp="1"/>
          </p:cNvSpPr>
          <p:nvPr>
            <p:ph idx="1"/>
          </p:nvPr>
        </p:nvSpPr>
        <p:spPr>
          <a:xfrm>
            <a:off x="152400" y="1600200"/>
            <a:ext cx="8839200" cy="5105400"/>
          </a:xfrm>
        </p:spPr>
        <p:txBody>
          <a:bodyPr>
            <a:normAutofit fontScale="92500" lnSpcReduction="10000"/>
          </a:bodyPr>
          <a:lstStyle/>
          <a:p>
            <a:r>
              <a:rPr lang="en-US" sz="2400" b="1" dirty="0"/>
              <a:t>162. </a:t>
            </a:r>
            <a:r>
              <a:rPr lang="en-US" sz="2400" dirty="0"/>
              <a:t>A 70-year-old woman has been healthy except for </a:t>
            </a:r>
            <a:r>
              <a:rPr lang="en-US" sz="2400" dirty="0">
                <a:highlight>
                  <a:srgbClr val="FFFF00"/>
                </a:highlight>
              </a:rPr>
              <a:t>hypertension</a:t>
            </a:r>
            <a:r>
              <a:rPr lang="en-US" sz="2400" dirty="0"/>
              <a:t> treated with a thiazide diuretic. She presents with </a:t>
            </a:r>
            <a:r>
              <a:rPr lang="en-US" sz="2400" dirty="0">
                <a:highlight>
                  <a:srgbClr val="FFFF00"/>
                </a:highlight>
              </a:rPr>
              <a:t>sudden onset of a severe, tearing chest pain, which radiates to the back &amp; is associated with dyspnea and diaphoresis. BP is 210/94</a:t>
            </a:r>
            <a:r>
              <a:rPr lang="en-US" sz="2400" dirty="0"/>
              <a:t>. Lung auscultation reveals bilateral basilar rales. A </a:t>
            </a:r>
            <a:r>
              <a:rPr lang="en-US" sz="2400" dirty="0">
                <a:highlight>
                  <a:srgbClr val="FFFF00"/>
                </a:highlight>
              </a:rPr>
              <a:t>faint murmur of aortic insufficiency </a:t>
            </a:r>
            <a:r>
              <a:rPr lang="en-US" sz="2400" dirty="0"/>
              <a:t>is heard. </a:t>
            </a:r>
            <a:r>
              <a:rPr lang="en-US" sz="2400" dirty="0">
                <a:highlight>
                  <a:srgbClr val="FFFF00"/>
                </a:highlight>
              </a:rPr>
              <a:t>BNP level is elevated at 550 </a:t>
            </a:r>
            <a:r>
              <a:rPr lang="en-US" sz="2400" dirty="0" err="1">
                <a:highlight>
                  <a:srgbClr val="FFFF00"/>
                </a:highlight>
              </a:rPr>
              <a:t>pg</a:t>
            </a:r>
            <a:r>
              <a:rPr lang="en-US" sz="2400" dirty="0">
                <a:highlight>
                  <a:srgbClr val="FFFF00"/>
                </a:highlight>
              </a:rPr>
              <a:t>/mL (Normal &lt; 100). </a:t>
            </a:r>
            <a:r>
              <a:rPr lang="en-US" sz="2400" dirty="0"/>
              <a:t>ECG shows nonspecific ST-T changes. </a:t>
            </a:r>
            <a:r>
              <a:rPr lang="en-US" sz="2400" dirty="0">
                <a:highlight>
                  <a:srgbClr val="FFFF00"/>
                </a:highlight>
              </a:rPr>
              <a:t>Chest x-ray suggests a widened mediastinum</a:t>
            </a:r>
            <a:r>
              <a:rPr lang="en-US" sz="2400" dirty="0"/>
              <a:t>. Which of the following choices represents the best initial management?</a:t>
            </a:r>
          </a:p>
          <a:p>
            <a:pPr marL="0" indent="0">
              <a:buNone/>
            </a:pPr>
            <a:r>
              <a:rPr lang="en-US" sz="2400" dirty="0"/>
              <a:t>a. IV furosemide plus IV loading dose of digoxin</a:t>
            </a:r>
          </a:p>
          <a:p>
            <a:pPr marL="0" indent="0">
              <a:buNone/>
            </a:pPr>
            <a:r>
              <a:rPr lang="en-US" sz="2400" dirty="0"/>
              <a:t>b. PCI with consideration of angioplasty and/or stenting</a:t>
            </a:r>
          </a:p>
          <a:p>
            <a:pPr marL="0" indent="0">
              <a:buNone/>
            </a:pPr>
            <a:r>
              <a:rPr lang="en-US" sz="2400" dirty="0"/>
              <a:t>c. Blood cultures and rapid initiation of vancomycin plus gentamicin, followed by echocardiography</a:t>
            </a:r>
          </a:p>
          <a:p>
            <a:pPr marL="0" indent="0">
              <a:buNone/>
            </a:pPr>
            <a:r>
              <a:rPr lang="en-US" sz="2400" dirty="0"/>
              <a:t>d. IV beta-blocker to control HR, IV nitroprusside to control BP, transesophageal echocardiogram</a:t>
            </a:r>
          </a:p>
          <a:p>
            <a:pPr marL="0" indent="0">
              <a:buNone/>
            </a:pPr>
            <a:r>
              <a:rPr lang="en-US" sz="2400" dirty="0"/>
              <a:t>e. IV heparin followed by CT pulmonary angiography</a:t>
            </a:r>
            <a:endParaRPr lang="ar-EG" sz="2400" dirty="0"/>
          </a:p>
        </p:txBody>
      </p:sp>
    </p:spTree>
    <p:extLst>
      <p:ext uri="{BB962C8B-B14F-4D97-AF65-F5344CB8AC3E}">
        <p14:creationId xmlns:p14="http://schemas.microsoft.com/office/powerpoint/2010/main" val="343498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029D-AD70-4104-BBCA-82292C53B27A}"/>
              </a:ext>
            </a:extLst>
          </p:cNvPr>
          <p:cNvSpPr>
            <a:spLocks noGrp="1"/>
          </p:cNvSpPr>
          <p:nvPr>
            <p:ph type="title"/>
          </p:nvPr>
        </p:nvSpPr>
        <p:spPr>
          <a:xfrm>
            <a:off x="152400" y="274638"/>
            <a:ext cx="8839200" cy="639762"/>
          </a:xfrm>
        </p:spPr>
        <p:txBody>
          <a:bodyPr>
            <a:normAutofit fontScale="90000"/>
          </a:bodyPr>
          <a:lstStyle/>
          <a:p>
            <a:endParaRPr lang="ar-EG" dirty="0"/>
          </a:p>
        </p:txBody>
      </p:sp>
      <p:sp>
        <p:nvSpPr>
          <p:cNvPr id="3" name="Content Placeholder 2">
            <a:extLst>
              <a:ext uri="{FF2B5EF4-FFF2-40B4-BE49-F238E27FC236}">
                <a16:creationId xmlns:a16="http://schemas.microsoft.com/office/drawing/2014/main" id="{37624D53-380B-4689-A2FF-EA089E74F198}"/>
              </a:ext>
            </a:extLst>
          </p:cNvPr>
          <p:cNvSpPr>
            <a:spLocks noGrp="1"/>
          </p:cNvSpPr>
          <p:nvPr>
            <p:ph idx="1"/>
          </p:nvPr>
        </p:nvSpPr>
        <p:spPr>
          <a:xfrm>
            <a:off x="152400" y="1066800"/>
            <a:ext cx="8839200" cy="5791200"/>
          </a:xfrm>
        </p:spPr>
        <p:txBody>
          <a:bodyPr>
            <a:normAutofit fontScale="92500" lnSpcReduction="10000"/>
          </a:bodyPr>
          <a:lstStyle/>
          <a:p>
            <a:r>
              <a:rPr lang="en-US" sz="2000" b="1" dirty="0"/>
              <a:t>162. The answer is d. </a:t>
            </a:r>
            <a:r>
              <a:rPr lang="en-US" sz="2000" dirty="0"/>
              <a:t>(</a:t>
            </a:r>
            <a:r>
              <a:rPr lang="en-US" sz="2000" i="1" dirty="0" err="1"/>
              <a:t>Fauci</a:t>
            </a:r>
            <a:r>
              <a:rPr lang="en-US" sz="2000" i="1" dirty="0"/>
              <a:t>, pp 1565-1566.</a:t>
            </a:r>
            <a:r>
              <a:rPr lang="en-US" sz="2000" dirty="0"/>
              <a:t>) T his patient’s presentation strongly suggests aortic dissection. Aortic insufficiency is common with proximal dissection, as</a:t>
            </a:r>
          </a:p>
          <a:p>
            <a:pPr marL="0" indent="0">
              <a:buNone/>
            </a:pPr>
            <a:r>
              <a:rPr lang="en-US" sz="2000" dirty="0"/>
              <a:t>are hypertension and evidence of CHF. Hypotension may be present in severe cases. Distal dissection can lead to obstruction of other major arteries with neurological</a:t>
            </a:r>
          </a:p>
          <a:p>
            <a:pPr marL="0" indent="0">
              <a:buNone/>
            </a:pPr>
            <a:r>
              <a:rPr lang="en-US" sz="2000" dirty="0"/>
              <a:t>symptoms (carotids), bowel ischemia, or renal compromise. In aortic dissection, the first line of defense is emergent therapy with parenteral beta-blockers. After betablockade</a:t>
            </a:r>
          </a:p>
          <a:p>
            <a:pPr marL="0" indent="0">
              <a:buNone/>
            </a:pPr>
            <a:r>
              <a:rPr lang="en-US" sz="2000" dirty="0"/>
              <a:t>is established, nitroprusside is commonly used to titrate systolic blood pressure to less than 120. T he diagnosis is established with transesophageal echo, MR, or CT</a:t>
            </a:r>
          </a:p>
          <a:p>
            <a:pPr marL="0" indent="0">
              <a:buNone/>
            </a:pPr>
            <a:r>
              <a:rPr lang="en-US" sz="2000" dirty="0"/>
              <a:t>angiography. Urgent surgery may be required, especially in proximal (type A) dissections.</a:t>
            </a:r>
          </a:p>
          <a:p>
            <a:pPr marL="0" indent="0">
              <a:buNone/>
            </a:pPr>
            <a:r>
              <a:rPr lang="en-US" sz="2000" dirty="0"/>
              <a:t>Although endocarditis may cause aortic insufficiency, this patient’s sudden onset of symptoms as well as widened mediastinum would be unusual in endocarditis. Myocardial</a:t>
            </a:r>
          </a:p>
          <a:p>
            <a:pPr marL="0" indent="0">
              <a:buNone/>
            </a:pPr>
            <a:r>
              <a:rPr lang="en-US" sz="2000" dirty="0"/>
              <a:t>ischemia can cause mitral (but not aortic) insufficiency. Furosemide might help the pulmonary edema but would not address the primary problem; digoxin increases shear</a:t>
            </a:r>
          </a:p>
          <a:p>
            <a:pPr marL="0" indent="0">
              <a:buNone/>
            </a:pPr>
            <a:r>
              <a:rPr lang="en-US" sz="2000" dirty="0"/>
              <a:t>force on the aortic wall and could worsen the dissection. Anticoagulation is contraindicated if aortic dissection is suspected, as it may increase the risk of fatal rupture and</a:t>
            </a:r>
          </a:p>
          <a:p>
            <a:pPr marL="0" indent="0">
              <a:buNone/>
            </a:pPr>
            <a:r>
              <a:rPr lang="en-US" sz="2000" dirty="0"/>
              <a:t>exsanguinating hemorrhage.</a:t>
            </a:r>
            <a:endParaRPr lang="ar-EG" sz="2000" dirty="0"/>
          </a:p>
        </p:txBody>
      </p:sp>
    </p:spTree>
    <p:extLst>
      <p:ext uri="{BB962C8B-B14F-4D97-AF65-F5344CB8AC3E}">
        <p14:creationId xmlns:p14="http://schemas.microsoft.com/office/powerpoint/2010/main" val="2346335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AE58-7472-45DD-A56E-FE4668EEC8F2}"/>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1159F636-2BD9-452E-B8E9-E277E515AF8F}"/>
              </a:ext>
            </a:extLst>
          </p:cNvPr>
          <p:cNvSpPr>
            <a:spLocks noGrp="1"/>
          </p:cNvSpPr>
          <p:nvPr>
            <p:ph idx="1"/>
          </p:nvPr>
        </p:nvSpPr>
        <p:spPr>
          <a:xfrm>
            <a:off x="228600" y="1600200"/>
            <a:ext cx="8686800" cy="4983162"/>
          </a:xfrm>
        </p:spPr>
        <p:txBody>
          <a:bodyPr>
            <a:normAutofit lnSpcReduction="10000"/>
          </a:bodyPr>
          <a:lstStyle/>
          <a:p>
            <a:r>
              <a:rPr lang="en-US" sz="3600" dirty="0"/>
              <a:t>The most common causes of chest pain in outpatients are musculoskeletal and GI conditions. Studies have estimated that ~ one-third to one-half of patients have musculoskeletal chest pain, 10 to 20% have a GI causes, 10% have stable angina, 5% have respiratory conditions, and ~ 2 to 4% have acute myocardial ischemia (including MI) [</a:t>
            </a:r>
            <a:r>
              <a:rPr lang="en-US" sz="3600" dirty="0">
                <a:hlinkClick r:id="rId2"/>
              </a:rPr>
              <a:t>1-4</a:t>
            </a:r>
            <a:r>
              <a:rPr lang="en-US" sz="3600" dirty="0"/>
              <a:t>].</a:t>
            </a:r>
            <a:endParaRPr lang="ar-EG" sz="3600" dirty="0"/>
          </a:p>
        </p:txBody>
      </p:sp>
    </p:spTree>
    <p:extLst>
      <p:ext uri="{BB962C8B-B14F-4D97-AF65-F5344CB8AC3E}">
        <p14:creationId xmlns:p14="http://schemas.microsoft.com/office/powerpoint/2010/main" val="781726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A0FEB4-648B-40EA-964D-58689230D36C}"/>
              </a:ext>
            </a:extLst>
          </p:cNvPr>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ar-EG" b="1" dirty="0"/>
              <a:t>History of pain analysis</a:t>
            </a:r>
            <a:endParaRPr lang="ar-EG" altLang="ar-EG" dirty="0"/>
          </a:p>
        </p:txBody>
      </p:sp>
      <p:sp>
        <p:nvSpPr>
          <p:cNvPr id="9219" name="Rectangle 3">
            <a:extLst>
              <a:ext uri="{FF2B5EF4-FFF2-40B4-BE49-F238E27FC236}">
                <a16:creationId xmlns:a16="http://schemas.microsoft.com/office/drawing/2014/main" id="{4BA40726-38F0-428F-930C-2893F36F0A8D}"/>
              </a:ext>
            </a:extLst>
          </p:cNvPr>
          <p:cNvSpPr>
            <a:spLocks noGrp="1" noChangeArrowheads="1"/>
          </p:cNvSpPr>
          <p:nvPr>
            <p:ph type="body" idx="1"/>
          </p:nvPr>
        </p:nvSpPr>
        <p:spPr>
          <a:xfrm>
            <a:off x="228600" y="1905000"/>
            <a:ext cx="8686800" cy="4572000"/>
          </a:xfrm>
        </p:spPr>
        <p:txBody>
          <a:bodyPr/>
          <a:lstStyle/>
          <a:p>
            <a:pPr eaLnBrk="1" hangingPunct="1"/>
            <a:r>
              <a:rPr lang="en-US" altLang="ar-EG" dirty="0"/>
              <a:t>O- onset</a:t>
            </a:r>
          </a:p>
          <a:p>
            <a:pPr eaLnBrk="1" hangingPunct="1"/>
            <a:r>
              <a:rPr lang="en-US" altLang="ar-EG" dirty="0"/>
              <a:t>P-provocation /palliation</a:t>
            </a:r>
          </a:p>
          <a:p>
            <a:pPr eaLnBrk="1" hangingPunct="1"/>
            <a:r>
              <a:rPr lang="en-US" altLang="ar-EG" dirty="0"/>
              <a:t>Q- quality/quantity</a:t>
            </a:r>
          </a:p>
          <a:p>
            <a:pPr eaLnBrk="1" hangingPunct="1"/>
            <a:r>
              <a:rPr lang="en-US" altLang="ar-EG" dirty="0"/>
              <a:t>R- region/radiation</a:t>
            </a:r>
          </a:p>
          <a:p>
            <a:pPr eaLnBrk="1" hangingPunct="1"/>
            <a:r>
              <a:rPr lang="en-US" altLang="ar-EG" dirty="0"/>
              <a:t>S- severity/scale</a:t>
            </a:r>
          </a:p>
          <a:p>
            <a:pPr eaLnBrk="1" hangingPunct="1"/>
            <a:r>
              <a:rPr lang="en-US" altLang="ar-EG" dirty="0"/>
              <a:t>T- timing/time of onset</a:t>
            </a:r>
          </a:p>
        </p:txBody>
      </p:sp>
    </p:spTree>
    <p:extLst>
      <p:ext uri="{BB962C8B-B14F-4D97-AF65-F5344CB8AC3E}">
        <p14:creationId xmlns:p14="http://schemas.microsoft.com/office/powerpoint/2010/main" val="29856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0">
            <a:extLst>
              <a:ext uri="{FF2B5EF4-FFF2-40B4-BE49-F238E27FC236}">
                <a16:creationId xmlns:a16="http://schemas.microsoft.com/office/drawing/2014/main" id="{26D2BF4C-3CFA-43D3-92E3-C04B33EA5B2A}"/>
              </a:ext>
            </a:extLst>
          </p:cNvPr>
          <p:cNvSpPr>
            <a:spLocks noGrp="1" noChangeArrowheads="1"/>
          </p:cNvSpPr>
          <p:nvPr>
            <p:ph type="title"/>
          </p:nvPr>
        </p:nvSpPr>
        <p:spPr>
          <a:xfrm>
            <a:off x="152400" y="129423"/>
            <a:ext cx="8763000" cy="9144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altLang="ar-EG" b="1" dirty="0"/>
              <a:t>Differential Diagnoses</a:t>
            </a:r>
            <a:endParaRPr lang="ar-EG" altLang="ar-EG" dirty="0"/>
          </a:p>
        </p:txBody>
      </p:sp>
      <p:graphicFrame>
        <p:nvGraphicFramePr>
          <p:cNvPr id="144529" name="Group 145">
            <a:extLst>
              <a:ext uri="{FF2B5EF4-FFF2-40B4-BE49-F238E27FC236}">
                <a16:creationId xmlns:a16="http://schemas.microsoft.com/office/drawing/2014/main" id="{EB31C4F1-C937-49B7-BF6D-3A3333781AD4}"/>
              </a:ext>
            </a:extLst>
          </p:cNvPr>
          <p:cNvGraphicFramePr>
            <a:graphicFrameLocks noGrp="1"/>
          </p:cNvGraphicFramePr>
          <p:nvPr>
            <p:ph idx="1"/>
            <p:extLst>
              <p:ext uri="{D42A27DB-BD31-4B8C-83A1-F6EECF244321}">
                <p14:modId xmlns:p14="http://schemas.microsoft.com/office/powerpoint/2010/main" val="86029889"/>
              </p:ext>
            </p:extLst>
          </p:nvPr>
        </p:nvGraphicFramePr>
        <p:xfrm>
          <a:off x="152400" y="1219200"/>
          <a:ext cx="8763000" cy="5569171"/>
        </p:xfrm>
        <a:graphic>
          <a:graphicData uri="http://schemas.openxmlformats.org/drawingml/2006/table">
            <a:tbl>
              <a:tblPr/>
              <a:tblGrid>
                <a:gridCol w="23622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17059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a:ln>
                            <a:noFill/>
                          </a:ln>
                          <a:solidFill>
                            <a:schemeClr val="tx1"/>
                          </a:solidFill>
                          <a:effectLst/>
                          <a:latin typeface="Arial" pitchFamily="34" charset="0"/>
                        </a:rPr>
                        <a:t>Cardiovascular</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rPr>
                        <a:t>Acute myocardial infarction,  Acute coronary ischemia,  Aortic dissection,  Cardiac tamponade, Unstable angina, Coronary spasm, </a:t>
                      </a:r>
                      <a:r>
                        <a:rPr kumimoji="0" lang="en-US" sz="1800" b="0" i="0" u="none" strike="noStrike" cap="none" normalizeH="0" baseline="0" dirty="0" err="1">
                          <a:ln>
                            <a:noFill/>
                          </a:ln>
                          <a:solidFill>
                            <a:schemeClr val="tx1"/>
                          </a:solidFill>
                          <a:effectLst/>
                          <a:latin typeface="Arial" pitchFamily="34" charset="0"/>
                        </a:rPr>
                        <a:t>Prinzmetal's</a:t>
                      </a:r>
                      <a:r>
                        <a:rPr kumimoji="0" lang="en-US" sz="1800" b="0" i="0" u="none" strike="noStrike" cap="none" normalizeH="0" baseline="0" dirty="0">
                          <a:ln>
                            <a:noFill/>
                          </a:ln>
                          <a:solidFill>
                            <a:schemeClr val="tx1"/>
                          </a:solidFill>
                          <a:effectLst/>
                          <a:latin typeface="Arial" pitchFamily="34" charset="0"/>
                        </a:rPr>
                        <a:t> angina, Cocaine induced, Pericarditis, Myocarditis,  Valvular heart disease,  Aortic stenosis,  Mitral valve prolapse,  Hypertrophic cardiomyopathy</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788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rPr>
                        <a:t>Pulmonary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Pulmonary embolus,  Tension pneumothorax,  Pneumothorax,  Mediastinitis, Pneumonia,  Pleuritis,  Tumor, Pneumomediastinum</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35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a:ln>
                            <a:noFill/>
                          </a:ln>
                          <a:solidFill>
                            <a:schemeClr val="tx1"/>
                          </a:solidFill>
                          <a:effectLst/>
                          <a:latin typeface="Arial" pitchFamily="34" charset="0"/>
                        </a:rPr>
                        <a:t>Gastrointestinal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Esophageal rupture (Boerhaave), Esophageal tear (Mallory-Weiss),  Cholecystitis,  Pancreatitis, Esophageal spasm,  Esophageal reflux,  Peptic ulcer,  Biliary colic</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666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a:ln>
                            <a:noFill/>
                          </a:ln>
                          <a:solidFill>
                            <a:schemeClr val="tx1"/>
                          </a:solidFill>
                          <a:effectLst/>
                          <a:latin typeface="Arial" pitchFamily="34" charset="0"/>
                        </a:rPr>
                        <a:t>Musculoskeletal</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rPr>
                        <a:t>Muscle strain, Arthritis,  Tumor,  Costochondritis, Rib fracture,    Nonspecific chest wall pain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rPr>
                        <a:t>Neurologic</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Spinal root compression,  Thoracic outlet,  Herpes zoster,  Postherpetic neuralgia</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761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rPr>
                        <a:t>Other</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rPr>
                        <a:t>Psychologic,  Hyperventilation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338" name="Rectangle 143">
            <a:extLst>
              <a:ext uri="{FF2B5EF4-FFF2-40B4-BE49-F238E27FC236}">
                <a16:creationId xmlns:a16="http://schemas.microsoft.com/office/drawing/2014/main" id="{72E9DCBC-8F3A-46EB-A5CA-C2E10D261B12}"/>
              </a:ext>
            </a:extLst>
          </p:cNvPr>
          <p:cNvSpPr>
            <a:spLocks noChangeArrowheads="1"/>
          </p:cNvSpPr>
          <p:nvPr/>
        </p:nvSpPr>
        <p:spPr bwMode="auto">
          <a:xfrm>
            <a:off x="228600" y="1524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endParaRPr lang="en-US" altLang="ar-EG" sz="3000" dirty="0"/>
          </a:p>
        </p:txBody>
      </p:sp>
    </p:spTree>
    <p:extLst>
      <p:ext uri="{BB962C8B-B14F-4D97-AF65-F5344CB8AC3E}">
        <p14:creationId xmlns:p14="http://schemas.microsoft.com/office/powerpoint/2010/main" val="239750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BC360A7-6055-4C7C-ABD7-1247D0C47413}"/>
              </a:ext>
            </a:extLst>
          </p:cNvPr>
          <p:cNvSpPr>
            <a:spLocks noGrp="1" noChangeArrowheads="1"/>
          </p:cNvSpPr>
          <p:nvPr>
            <p:ph type="title"/>
          </p:nvPr>
        </p:nvSpPr>
        <p:spPr>
          <a:xfrm>
            <a:off x="228600" y="274638"/>
            <a:ext cx="8686800" cy="1143000"/>
          </a:xfrm>
          <a:solidFill>
            <a:schemeClr val="accent2"/>
          </a:solidFill>
        </p:spPr>
        <p:txBody>
          <a:bodyPr>
            <a:normAutofit fontScale="90000"/>
          </a:bodyPr>
          <a:lstStyle/>
          <a:p>
            <a:r>
              <a:rPr lang="en-US" altLang="ar-EG" b="1" dirty="0"/>
              <a:t>Life Threatening Causes of Chest Pain</a:t>
            </a:r>
            <a:endParaRPr lang="ar-EG" altLang="ar-EG" dirty="0"/>
          </a:p>
        </p:txBody>
      </p:sp>
      <p:sp>
        <p:nvSpPr>
          <p:cNvPr id="14339" name="Rectangle 3">
            <a:extLst>
              <a:ext uri="{FF2B5EF4-FFF2-40B4-BE49-F238E27FC236}">
                <a16:creationId xmlns:a16="http://schemas.microsoft.com/office/drawing/2014/main" id="{819B94F4-EB4E-480C-AB20-B3B7957AA1BA}"/>
              </a:ext>
            </a:extLst>
          </p:cNvPr>
          <p:cNvSpPr>
            <a:spLocks noGrp="1" noChangeArrowheads="1"/>
          </p:cNvSpPr>
          <p:nvPr>
            <p:ph type="body" idx="1"/>
          </p:nvPr>
        </p:nvSpPr>
        <p:spPr>
          <a:xfrm>
            <a:off x="228600" y="1524000"/>
            <a:ext cx="8686800" cy="4953000"/>
          </a:xfrm>
        </p:spPr>
        <p:txBody>
          <a:bodyPr>
            <a:normAutofit/>
          </a:bodyPr>
          <a:lstStyle/>
          <a:p>
            <a:pPr eaLnBrk="1" hangingPunct="1"/>
            <a:r>
              <a:rPr lang="en-US" altLang="ar-EG" sz="4400" dirty="0"/>
              <a:t>Acute Coronary Syndromes</a:t>
            </a:r>
          </a:p>
          <a:p>
            <a:pPr eaLnBrk="1" hangingPunct="1"/>
            <a:r>
              <a:rPr lang="en-US" altLang="ar-EG" sz="4400" dirty="0"/>
              <a:t>Pulmonary Embolus</a:t>
            </a:r>
          </a:p>
          <a:p>
            <a:pPr eaLnBrk="1" hangingPunct="1"/>
            <a:r>
              <a:rPr lang="en-US" altLang="ar-EG" sz="4400" dirty="0"/>
              <a:t>Tension Pneumothorax</a:t>
            </a:r>
          </a:p>
          <a:p>
            <a:pPr eaLnBrk="1" hangingPunct="1"/>
            <a:r>
              <a:rPr lang="en-US" altLang="ar-EG" sz="4400" dirty="0"/>
              <a:t>Aortic Dissection</a:t>
            </a:r>
          </a:p>
          <a:p>
            <a:pPr eaLnBrk="1" hangingPunct="1"/>
            <a:r>
              <a:rPr lang="en-US" altLang="ar-EG" sz="4400" dirty="0"/>
              <a:t>Esophageal Rupture</a:t>
            </a:r>
          </a:p>
          <a:p>
            <a:pPr eaLnBrk="1" hangingPunct="1"/>
            <a:r>
              <a:rPr lang="en-US" altLang="ar-EG" sz="4400" dirty="0"/>
              <a:t>Pericarditis with Tamponade</a:t>
            </a:r>
          </a:p>
        </p:txBody>
      </p:sp>
    </p:spTree>
    <p:extLst>
      <p:ext uri="{BB962C8B-B14F-4D97-AF65-F5344CB8AC3E}">
        <p14:creationId xmlns:p14="http://schemas.microsoft.com/office/powerpoint/2010/main" val="311111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AA531C9-0B3D-499C-8933-940AB2630CB2}"/>
              </a:ext>
            </a:extLst>
          </p:cNvPr>
          <p:cNvSpPr>
            <a:spLocks noGrp="1" noChangeArrowheads="1"/>
          </p:cNvSpPr>
          <p:nvPr>
            <p:ph type="title"/>
          </p:nvPr>
        </p:nvSpPr>
        <p:spPr/>
        <p:txBody>
          <a:bodyPr/>
          <a:lstStyle/>
          <a:p>
            <a:pPr eaLnBrk="1" hangingPunct="1"/>
            <a:endParaRPr lang="ar-EG" altLang="ar-EG"/>
          </a:p>
        </p:txBody>
      </p:sp>
      <p:sp>
        <p:nvSpPr>
          <p:cNvPr id="16387" name="Rectangle 3">
            <a:extLst>
              <a:ext uri="{FF2B5EF4-FFF2-40B4-BE49-F238E27FC236}">
                <a16:creationId xmlns:a16="http://schemas.microsoft.com/office/drawing/2014/main" id="{440455BA-6063-4584-9078-385E3F58CF0D}"/>
              </a:ext>
            </a:extLst>
          </p:cNvPr>
          <p:cNvSpPr>
            <a:spLocks noGrp="1" noChangeArrowheads="1"/>
          </p:cNvSpPr>
          <p:nvPr>
            <p:ph type="body" idx="1"/>
          </p:nvPr>
        </p:nvSpPr>
        <p:spPr>
          <a:xfrm>
            <a:off x="228600" y="1905000"/>
            <a:ext cx="8686800" cy="4572000"/>
          </a:xfrm>
        </p:spPr>
        <p:txBody>
          <a:bodyPr/>
          <a:lstStyle/>
          <a:p>
            <a:pPr algn="ctr" eaLnBrk="1" hangingPunct="1">
              <a:buFont typeface="Wingdings" panose="05000000000000000000" pitchFamily="2" charset="2"/>
              <a:buNone/>
            </a:pPr>
            <a:r>
              <a:rPr lang="en-US" altLang="ar-EG" sz="2400" b="1"/>
              <a:t>Acute Coronary Syndromes - History</a:t>
            </a:r>
          </a:p>
          <a:p>
            <a:pPr eaLnBrk="1" hangingPunct="1"/>
            <a:r>
              <a:rPr lang="en-US" altLang="ar-EG"/>
              <a:t>“Typical” Chest Pain Story (Pressure-like, squeezing, crushing pain, worse with exertion, SOB, diaphoresis, radiates to arm or jaw) The majority of patients with ACS DO NOT present with these symptoms! </a:t>
            </a:r>
          </a:p>
          <a:p>
            <a:pPr eaLnBrk="1" hangingPunct="1"/>
            <a:r>
              <a:rPr lang="en-US" altLang="ar-EG"/>
              <a:t>Cardiac Risk Factors (Age, DM, HTN, FH, smoking, hypercholesterolemia, cocaine abuse) </a:t>
            </a:r>
          </a:p>
        </p:txBody>
      </p:sp>
    </p:spTree>
    <p:extLst>
      <p:ext uri="{BB962C8B-B14F-4D97-AF65-F5344CB8AC3E}">
        <p14:creationId xmlns:p14="http://schemas.microsoft.com/office/powerpoint/2010/main" val="126501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CE8098E-07D7-4E9F-8449-CB19E86328D5}"/>
              </a:ext>
            </a:extLst>
          </p:cNvPr>
          <p:cNvSpPr>
            <a:spLocks noGrp="1" noChangeArrowheads="1"/>
          </p:cNvSpPr>
          <p:nvPr>
            <p:ph type="title"/>
          </p:nvPr>
        </p:nvSpPr>
        <p:spPr/>
        <p:txBody>
          <a:bodyPr/>
          <a:lstStyle/>
          <a:p>
            <a:pPr eaLnBrk="1" hangingPunct="1"/>
            <a:endParaRPr lang="ar-EG" altLang="ar-EG"/>
          </a:p>
        </p:txBody>
      </p:sp>
      <p:sp>
        <p:nvSpPr>
          <p:cNvPr id="17411" name="Rectangle 3">
            <a:extLst>
              <a:ext uri="{FF2B5EF4-FFF2-40B4-BE49-F238E27FC236}">
                <a16:creationId xmlns:a16="http://schemas.microsoft.com/office/drawing/2014/main" id="{699B253F-87A9-4336-9484-EB4AE4F19579}"/>
              </a:ext>
            </a:extLst>
          </p:cNvPr>
          <p:cNvSpPr>
            <a:spLocks noGrp="1" noChangeArrowheads="1"/>
          </p:cNvSpPr>
          <p:nvPr>
            <p:ph type="body" idx="1"/>
          </p:nvPr>
        </p:nvSpPr>
        <p:spPr>
          <a:xfrm>
            <a:off x="228600" y="1905000"/>
            <a:ext cx="8686800" cy="4572000"/>
          </a:xfrm>
        </p:spPr>
        <p:txBody>
          <a:bodyPr/>
          <a:lstStyle/>
          <a:p>
            <a:pPr algn="ctr" eaLnBrk="1" hangingPunct="1">
              <a:buFont typeface="Wingdings" panose="05000000000000000000" pitchFamily="2" charset="2"/>
              <a:buNone/>
            </a:pPr>
            <a:r>
              <a:rPr lang="en-US" altLang="ar-EG" sz="2400" b="1"/>
              <a:t>Acute Coronary Syndromes – EKG Findings</a:t>
            </a:r>
          </a:p>
          <a:p>
            <a:pPr eaLnBrk="1" hangingPunct="1"/>
            <a:r>
              <a:rPr lang="en-US" altLang="ar-EG"/>
              <a:t>STEMI - ST segment elevation (&gt;1 mm) in contiguous leads; new LBBB </a:t>
            </a:r>
          </a:p>
          <a:p>
            <a:pPr eaLnBrk="1" hangingPunct="1"/>
            <a:r>
              <a:rPr lang="en-US" altLang="ar-EG"/>
              <a:t>T wave inversion or ST segment depression in contiguous leads suggests subendocardial ischemia</a:t>
            </a:r>
          </a:p>
          <a:p>
            <a:pPr eaLnBrk="1" hangingPunct="1"/>
            <a:r>
              <a:rPr lang="en-US" altLang="ar-EG"/>
              <a:t>5% of patients with AMI have completely normal EKGs</a:t>
            </a:r>
          </a:p>
        </p:txBody>
      </p:sp>
    </p:spTree>
    <p:extLst>
      <p:ext uri="{BB962C8B-B14F-4D97-AF65-F5344CB8AC3E}">
        <p14:creationId xmlns:p14="http://schemas.microsoft.com/office/powerpoint/2010/main" val="428977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979E87C8-D4B6-471D-A64A-6FCC4B290F1E}"/>
              </a:ext>
            </a:extLst>
          </p:cNvPr>
          <p:cNvSpPr>
            <a:spLocks noGrp="1"/>
          </p:cNvSpPr>
          <p:nvPr>
            <p:ph type="title"/>
          </p:nvPr>
        </p:nvSpPr>
        <p:spPr/>
        <p:txBody>
          <a:bodyPr/>
          <a:lstStyle/>
          <a:p>
            <a:endParaRPr lang="ar-EG" altLang="ar-EG"/>
          </a:p>
        </p:txBody>
      </p:sp>
      <p:pic>
        <p:nvPicPr>
          <p:cNvPr id="18435" name="Picture 2" descr="https://encrypted-tbn3.gstatic.com/images?q=tbn:ANd9GcSK3SrE4VmCSRniIbDi3tcUYp_JLX3WGsxhZbS4wN-i0seKyr6lKcxGE_IL">
            <a:extLst>
              <a:ext uri="{FF2B5EF4-FFF2-40B4-BE49-F238E27FC236}">
                <a16:creationId xmlns:a16="http://schemas.microsoft.com/office/drawing/2014/main" id="{71C66B3F-EA0A-4310-A73D-A87577D59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0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656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6956-636D-4DCA-89B2-780F13D4B1D5}"/>
              </a:ext>
            </a:extLst>
          </p:cNvPr>
          <p:cNvSpPr>
            <a:spLocks noGrp="1"/>
          </p:cNvSpPr>
          <p:nvPr>
            <p:ph type="title"/>
          </p:nvPr>
        </p:nvSpPr>
        <p:spPr/>
        <p:txBody>
          <a:bodyPr/>
          <a:lstStyle/>
          <a:p>
            <a:endParaRPr lang="ar-EG"/>
          </a:p>
        </p:txBody>
      </p:sp>
      <p:pic>
        <p:nvPicPr>
          <p:cNvPr id="5" name="Content Placeholder 4">
            <a:extLst>
              <a:ext uri="{FF2B5EF4-FFF2-40B4-BE49-F238E27FC236}">
                <a16:creationId xmlns:a16="http://schemas.microsoft.com/office/drawing/2014/main" id="{8E39D282-3386-4D21-97B9-C08CD0110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8" y="152400"/>
            <a:ext cx="8959312" cy="6592075"/>
          </a:xfrm>
        </p:spPr>
      </p:pic>
    </p:spTree>
    <p:extLst>
      <p:ext uri="{BB962C8B-B14F-4D97-AF65-F5344CB8AC3E}">
        <p14:creationId xmlns:p14="http://schemas.microsoft.com/office/powerpoint/2010/main" val="288402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43000"/>
          </a:xfrm>
        </p:spPr>
        <p:txBody>
          <a:bodyPr>
            <a:normAutofit fontScale="90000"/>
          </a:bodyPr>
          <a:lstStyle/>
          <a:p>
            <a:pPr rtl="0"/>
            <a:r>
              <a:rPr lang="en-US" dirty="0"/>
              <a:t>Most symptoms are functional , but consider only after screening for red flags.</a:t>
            </a:r>
            <a:endParaRPr lang="ar-EG" dirty="0"/>
          </a:p>
        </p:txBody>
      </p:sp>
      <p:pic>
        <p:nvPicPr>
          <p:cNvPr id="7" name="عنصر نائب للمحتوى 3" descr="download (9).jpg"/>
          <p:cNvPicPr>
            <a:picLocks noGrp="1" noChangeAspect="1"/>
          </p:cNvPicPr>
          <p:nvPr>
            <p:ph idx="1"/>
          </p:nvPr>
        </p:nvPicPr>
        <p:blipFill>
          <a:blip r:embed="rId3"/>
          <a:stretch>
            <a:fillRect/>
          </a:stretch>
        </p:blipFill>
        <p:spPr>
          <a:xfrm>
            <a:off x="0" y="1928802"/>
            <a:ext cx="6643734" cy="4929198"/>
          </a:xfrm>
        </p:spPr>
      </p:pic>
      <p:sp>
        <p:nvSpPr>
          <p:cNvPr id="8" name="مستطيل 7"/>
          <p:cNvSpPr/>
          <p:nvPr/>
        </p:nvSpPr>
        <p:spPr>
          <a:xfrm>
            <a:off x="6715140" y="2857496"/>
            <a:ext cx="2428860" cy="1938992"/>
          </a:xfrm>
          <a:prstGeom prst="rect">
            <a:avLst/>
          </a:prstGeom>
          <a:solidFill>
            <a:srgbClr val="FFFF00"/>
          </a:solidFill>
        </p:spPr>
        <p:txBody>
          <a:bodyPr wrap="square">
            <a:spAutoFit/>
          </a:bodyPr>
          <a:lstStyle/>
          <a:p>
            <a:pPr marL="514350" indent="-514350" algn="l" rtl="0">
              <a:buNone/>
            </a:pPr>
            <a:r>
              <a:rPr lang="en-US" sz="2400" dirty="0"/>
              <a:t>Abdominal pain,</a:t>
            </a:r>
          </a:p>
          <a:p>
            <a:pPr marL="514350" indent="-514350" algn="l" rtl="0">
              <a:buNone/>
            </a:pPr>
            <a:r>
              <a:rPr lang="en-US" sz="2400" dirty="0"/>
              <a:t>Headache,</a:t>
            </a:r>
          </a:p>
          <a:p>
            <a:pPr marL="514350" indent="-514350" algn="l" rtl="0">
              <a:buNone/>
            </a:pPr>
            <a:r>
              <a:rPr lang="en-US" sz="2400" dirty="0"/>
              <a:t>Bloating,</a:t>
            </a:r>
          </a:p>
          <a:p>
            <a:pPr marL="514350" indent="-514350" algn="l" rtl="0">
              <a:buNone/>
            </a:pPr>
            <a:r>
              <a:rPr lang="en-US" sz="2400" dirty="0"/>
              <a:t>Heartburn,</a:t>
            </a:r>
          </a:p>
          <a:p>
            <a:pPr marL="514350" indent="-514350" algn="l" rtl="0">
              <a:buNone/>
            </a:pPr>
            <a:r>
              <a:rPr lang="en-US" sz="2400" dirty="0"/>
              <a:t>………..</a:t>
            </a:r>
          </a:p>
        </p:txBody>
      </p:sp>
    </p:spTree>
    <p:extLst>
      <p:ext uri="{BB962C8B-B14F-4D97-AF65-F5344CB8AC3E}">
        <p14:creationId xmlns:p14="http://schemas.microsoft.com/office/powerpoint/2010/main" val="782403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6EE1-12A8-4212-BA51-589883CD16B3}"/>
              </a:ext>
            </a:extLst>
          </p:cNvPr>
          <p:cNvSpPr>
            <a:spLocks noGrp="1"/>
          </p:cNvSpPr>
          <p:nvPr>
            <p:ph type="title"/>
          </p:nvPr>
        </p:nvSpPr>
        <p:spPr/>
        <p:txBody>
          <a:bodyPr/>
          <a:lstStyle/>
          <a:p>
            <a:endParaRPr lang="ar-EG"/>
          </a:p>
        </p:txBody>
      </p:sp>
      <p:sp>
        <p:nvSpPr>
          <p:cNvPr id="3" name="Content Placeholder 2">
            <a:extLst>
              <a:ext uri="{FF2B5EF4-FFF2-40B4-BE49-F238E27FC236}">
                <a16:creationId xmlns:a16="http://schemas.microsoft.com/office/drawing/2014/main" id="{6F7EAAEC-A692-488D-8265-9726F7394E4B}"/>
              </a:ext>
            </a:extLst>
          </p:cNvPr>
          <p:cNvSpPr>
            <a:spLocks noGrp="1"/>
          </p:cNvSpPr>
          <p:nvPr>
            <p:ph idx="1"/>
          </p:nvPr>
        </p:nvSpPr>
        <p:spPr>
          <a:xfrm>
            <a:off x="152400" y="1600200"/>
            <a:ext cx="8839200" cy="4525963"/>
          </a:xfrm>
          <a:solidFill>
            <a:schemeClr val="accent2"/>
          </a:solidFill>
        </p:spPr>
        <p:txBody>
          <a:bodyPr>
            <a:normAutofit/>
          </a:bodyPr>
          <a:lstStyle/>
          <a:p>
            <a:pPr marL="0" indent="0" algn="ctr">
              <a:buNone/>
            </a:pPr>
            <a:r>
              <a:rPr lang="ar-EG" sz="13800" dirty="0"/>
              <a:t>جزاكم الله خيرا</a:t>
            </a:r>
          </a:p>
        </p:txBody>
      </p:sp>
    </p:spTree>
    <p:extLst>
      <p:ext uri="{BB962C8B-B14F-4D97-AF65-F5344CB8AC3E}">
        <p14:creationId xmlns:p14="http://schemas.microsoft.com/office/powerpoint/2010/main" val="383864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pic>
        <p:nvPicPr>
          <p:cNvPr id="17410" name="Picture 2" descr="E:\Ahmed Yehia\capsules\slide_4.jpg"/>
          <p:cNvPicPr>
            <a:picLocks noGrp="1" noChangeAspect="1" noChangeArrowheads="1"/>
          </p:cNvPicPr>
          <p:nvPr>
            <p:ph idx="1"/>
          </p:nvPr>
        </p:nvPicPr>
        <p:blipFill>
          <a:blip r:embed="rId2"/>
          <a:srcRect/>
          <a:stretch>
            <a:fillRect/>
          </a:stretch>
        </p:blipFill>
        <p:spPr bwMode="auto">
          <a:xfrm>
            <a:off x="-7437" y="12660"/>
            <a:ext cx="9151437" cy="6845340"/>
          </a:xfrm>
          <a:prstGeom prst="rect">
            <a:avLst/>
          </a:prstGeom>
          <a:noFill/>
        </p:spPr>
      </p:pic>
      <p:sp>
        <p:nvSpPr>
          <p:cNvPr id="3" name="TextBox 2">
            <a:extLst>
              <a:ext uri="{FF2B5EF4-FFF2-40B4-BE49-F238E27FC236}">
                <a16:creationId xmlns:a16="http://schemas.microsoft.com/office/drawing/2014/main" id="{44CC38B1-4015-42C3-9D26-3AD7E2CA75BD}"/>
              </a:ext>
            </a:extLst>
          </p:cNvPr>
          <p:cNvSpPr txBox="1"/>
          <p:nvPr/>
        </p:nvSpPr>
        <p:spPr>
          <a:xfrm>
            <a:off x="5105400" y="838200"/>
            <a:ext cx="3886200" cy="584775"/>
          </a:xfrm>
          <a:prstGeom prst="rect">
            <a:avLst/>
          </a:prstGeom>
          <a:solidFill>
            <a:schemeClr val="accent2"/>
          </a:solidFill>
        </p:spPr>
        <p:txBody>
          <a:bodyPr wrap="square" rtlCol="1">
            <a:spAutoFit/>
          </a:bodyPr>
          <a:lstStyle/>
          <a:p>
            <a:r>
              <a:rPr lang="en-US" sz="3200" dirty="0"/>
              <a:t>In upper GI symptoms</a:t>
            </a:r>
            <a:endParaRPr lang="ar-EG" sz="3200" dirty="0"/>
          </a:p>
        </p:txBody>
      </p:sp>
    </p:spTree>
    <p:extLst>
      <p:ext uri="{BB962C8B-B14F-4D97-AF65-F5344CB8AC3E}">
        <p14:creationId xmlns:p14="http://schemas.microsoft.com/office/powerpoint/2010/main" val="23236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8DA2-6857-4981-8627-979FA335F749}"/>
              </a:ext>
            </a:extLst>
          </p:cNvPr>
          <p:cNvSpPr>
            <a:spLocks noGrp="1"/>
          </p:cNvSpPr>
          <p:nvPr>
            <p:ph type="title"/>
          </p:nvPr>
        </p:nvSpPr>
        <p:spPr>
          <a:solidFill>
            <a:schemeClr val="accent2"/>
          </a:solidFill>
        </p:spPr>
        <p:txBody>
          <a:bodyPr>
            <a:normAutofit fontScale="90000"/>
          </a:bodyPr>
          <a:lstStyle/>
          <a:p>
            <a:r>
              <a:rPr lang="en-US" dirty="0"/>
              <a:t>Alarming signs (Risk factors) in chest pain</a:t>
            </a:r>
            <a:endParaRPr lang="ar-EG" dirty="0"/>
          </a:p>
        </p:txBody>
      </p:sp>
      <p:sp>
        <p:nvSpPr>
          <p:cNvPr id="3" name="Content Placeholder 2">
            <a:extLst>
              <a:ext uri="{FF2B5EF4-FFF2-40B4-BE49-F238E27FC236}">
                <a16:creationId xmlns:a16="http://schemas.microsoft.com/office/drawing/2014/main" id="{DC16A824-D220-4748-ADCA-9FD90A547D5D}"/>
              </a:ext>
            </a:extLst>
          </p:cNvPr>
          <p:cNvSpPr>
            <a:spLocks noGrp="1"/>
          </p:cNvSpPr>
          <p:nvPr>
            <p:ph idx="1"/>
          </p:nvPr>
        </p:nvSpPr>
        <p:spPr/>
        <p:txBody>
          <a:bodyPr>
            <a:normAutofit/>
          </a:bodyPr>
          <a:lstStyle/>
          <a:p>
            <a:r>
              <a:rPr lang="en-US" sz="4800" dirty="0"/>
              <a:t>Age</a:t>
            </a:r>
          </a:p>
          <a:p>
            <a:r>
              <a:rPr lang="en-US" sz="4800" dirty="0"/>
              <a:t>Male sex</a:t>
            </a:r>
          </a:p>
          <a:p>
            <a:r>
              <a:rPr lang="en-US" sz="4800" dirty="0"/>
              <a:t>Smoking</a:t>
            </a:r>
          </a:p>
          <a:p>
            <a:r>
              <a:rPr lang="en-US" sz="4800" dirty="0"/>
              <a:t>DM</a:t>
            </a:r>
          </a:p>
          <a:p>
            <a:r>
              <a:rPr lang="en-US" sz="4800" dirty="0"/>
              <a:t>HTN</a:t>
            </a:r>
            <a:endParaRPr lang="ar-EG" sz="4800" dirty="0"/>
          </a:p>
        </p:txBody>
      </p:sp>
    </p:spTree>
    <p:extLst>
      <p:ext uri="{BB962C8B-B14F-4D97-AF65-F5344CB8AC3E}">
        <p14:creationId xmlns:p14="http://schemas.microsoft.com/office/powerpoint/2010/main" val="174045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solidFill>
            <a:schemeClr val="accent2"/>
          </a:solidFill>
        </p:spPr>
        <p:txBody>
          <a:bodyPr/>
          <a:lstStyle/>
          <a:p>
            <a:r>
              <a:rPr lang="en-US" dirty="0"/>
              <a:t>Case 2</a:t>
            </a:r>
            <a:endParaRPr lang="ar-EG"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p:txBody>
          <a:bodyPr/>
          <a:lstStyle/>
          <a:p>
            <a:r>
              <a:rPr lang="en-US" dirty="0"/>
              <a:t>A 60 years old lady presents to the ER with 1 hour of severe stitching localized central chest pain.</a:t>
            </a:r>
          </a:p>
          <a:p>
            <a:r>
              <a:rPr lang="en-US" dirty="0"/>
              <a:t>How to approach?</a:t>
            </a:r>
          </a:p>
          <a:p>
            <a:r>
              <a:rPr lang="en-US" dirty="0"/>
              <a:t>What is the most likely diagnosis?</a:t>
            </a:r>
          </a:p>
          <a:p>
            <a:pPr lvl="1"/>
            <a:r>
              <a:rPr lang="en-US" dirty="0">
                <a:highlight>
                  <a:srgbClr val="FFFF00"/>
                </a:highlight>
              </a:rPr>
              <a:t>ECG</a:t>
            </a:r>
          </a:p>
          <a:p>
            <a:pPr lvl="1"/>
            <a:r>
              <a:rPr lang="en-US" dirty="0">
                <a:highlight>
                  <a:srgbClr val="FFFF00"/>
                </a:highlight>
              </a:rPr>
              <a:t>We have to exclude IHD.</a:t>
            </a:r>
            <a:endParaRPr lang="ar-EG" dirty="0">
              <a:highlight>
                <a:srgbClr val="FFFF00"/>
              </a:highlight>
            </a:endParaRPr>
          </a:p>
        </p:txBody>
      </p:sp>
    </p:spTree>
    <p:extLst>
      <p:ext uri="{BB962C8B-B14F-4D97-AF65-F5344CB8AC3E}">
        <p14:creationId xmlns:p14="http://schemas.microsoft.com/office/powerpoint/2010/main" val="398509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DD9-514C-4E5E-AFB7-CA41622CB5C4}"/>
              </a:ext>
            </a:extLst>
          </p:cNvPr>
          <p:cNvSpPr>
            <a:spLocks noGrp="1"/>
          </p:cNvSpPr>
          <p:nvPr>
            <p:ph type="title"/>
          </p:nvPr>
        </p:nvSpPr>
        <p:spPr>
          <a:solidFill>
            <a:schemeClr val="accent2"/>
          </a:solidFill>
        </p:spPr>
        <p:txBody>
          <a:bodyPr>
            <a:normAutofit fontScale="90000"/>
          </a:bodyPr>
          <a:lstStyle/>
          <a:p>
            <a:r>
              <a:rPr lang="en-US" sz="7200" dirty="0"/>
              <a:t>Case 3</a:t>
            </a:r>
            <a:endParaRPr lang="ar-EG" sz="7200" dirty="0"/>
          </a:p>
        </p:txBody>
      </p:sp>
      <p:sp>
        <p:nvSpPr>
          <p:cNvPr id="3" name="Content Placeholder 2">
            <a:extLst>
              <a:ext uri="{FF2B5EF4-FFF2-40B4-BE49-F238E27FC236}">
                <a16:creationId xmlns:a16="http://schemas.microsoft.com/office/drawing/2014/main" id="{E899C103-90FD-442F-AC9F-3B53B34353BE}"/>
              </a:ext>
            </a:extLst>
          </p:cNvPr>
          <p:cNvSpPr>
            <a:spLocks noGrp="1"/>
          </p:cNvSpPr>
          <p:nvPr>
            <p:ph idx="1"/>
          </p:nvPr>
        </p:nvSpPr>
        <p:spPr/>
        <p:txBody>
          <a:bodyPr/>
          <a:lstStyle/>
          <a:p>
            <a:r>
              <a:rPr lang="en-US" dirty="0"/>
              <a:t>A 60 years old lady presents to the ER with 10 minutes of severe crushing central chest pain which was precipitated by going upstairs. She is used to have this pain in the same settings for ~ 6 months and the pain was usually relieved by rest.</a:t>
            </a:r>
          </a:p>
          <a:p>
            <a:r>
              <a:rPr lang="en-US" dirty="0"/>
              <a:t>How to approach?</a:t>
            </a:r>
          </a:p>
          <a:p>
            <a:r>
              <a:rPr lang="en-US" dirty="0"/>
              <a:t>What is the most likely diagnosis?</a:t>
            </a:r>
          </a:p>
        </p:txBody>
      </p:sp>
    </p:spTree>
    <p:extLst>
      <p:ext uri="{BB962C8B-B14F-4D97-AF65-F5344CB8AC3E}">
        <p14:creationId xmlns:p14="http://schemas.microsoft.com/office/powerpoint/2010/main" val="121754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D63A-F1EC-4125-A51C-4897D7966675}"/>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Chronic stable angina</a:t>
            </a:r>
            <a:endParaRPr lang="ar-EG" dirty="0"/>
          </a:p>
        </p:txBody>
      </p:sp>
      <p:sp>
        <p:nvSpPr>
          <p:cNvPr id="3" name="Content Placeholder 2">
            <a:extLst>
              <a:ext uri="{FF2B5EF4-FFF2-40B4-BE49-F238E27FC236}">
                <a16:creationId xmlns:a16="http://schemas.microsoft.com/office/drawing/2014/main" id="{FD14E68F-BBB6-4716-9805-D70DB52A9461}"/>
              </a:ext>
            </a:extLst>
          </p:cNvPr>
          <p:cNvSpPr>
            <a:spLocks noGrp="1"/>
          </p:cNvSpPr>
          <p:nvPr>
            <p:ph idx="1"/>
          </p:nvPr>
        </p:nvSpPr>
        <p:spPr/>
        <p:txBody>
          <a:bodyPr/>
          <a:lstStyle/>
          <a:p>
            <a:r>
              <a:rPr lang="en-US" dirty="0"/>
              <a:t>ECG</a:t>
            </a:r>
          </a:p>
          <a:p>
            <a:r>
              <a:rPr lang="en-US" dirty="0"/>
              <a:t>Stress test</a:t>
            </a:r>
          </a:p>
          <a:p>
            <a:r>
              <a:rPr lang="en-US" dirty="0"/>
              <a:t>Anti-ischemic measures</a:t>
            </a:r>
          </a:p>
          <a:p>
            <a:r>
              <a:rPr lang="en-US" dirty="0"/>
              <a:t>Control of risk factors</a:t>
            </a:r>
          </a:p>
          <a:p>
            <a:endParaRPr lang="ar-EG" dirty="0"/>
          </a:p>
        </p:txBody>
      </p:sp>
    </p:spTree>
    <p:extLst>
      <p:ext uri="{BB962C8B-B14F-4D97-AF65-F5344CB8AC3E}">
        <p14:creationId xmlns:p14="http://schemas.microsoft.com/office/powerpoint/2010/main" val="2310654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3859</TotalTime>
  <Words>1229</Words>
  <Application>Microsoft Office PowerPoint</Application>
  <PresentationFormat>On-screen Show (4:3)</PresentationFormat>
  <Paragraphs>151</Paragraphs>
  <Slides>40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Approach to chest pain, case- based</vt:lpstr>
      <vt:lpstr>Case 1</vt:lpstr>
      <vt:lpstr>Case 2</vt:lpstr>
      <vt:lpstr>Most symptoms are functional , but consider only after screening for red flags.</vt:lpstr>
      <vt:lpstr>PowerPoint Presentation</vt:lpstr>
      <vt:lpstr>Alarming signs (Risk factors) in chest pain</vt:lpstr>
      <vt:lpstr>Case 2</vt:lpstr>
      <vt:lpstr>Case 3</vt:lpstr>
      <vt:lpstr>Chronic stable angina</vt:lpstr>
      <vt:lpstr>Case 4</vt:lpstr>
      <vt:lpstr>PowerPoint Presentation</vt:lpstr>
      <vt:lpstr>CK-MB, troponin I : highly positive</vt:lpstr>
      <vt:lpstr>PowerPoint Presentation</vt:lpstr>
      <vt:lpstr>Case 5</vt:lpstr>
      <vt:lpstr>CK-MB, troponin I : highly poisitive</vt:lpstr>
      <vt:lpstr>Non-STEMI</vt:lpstr>
      <vt:lpstr>Case 6</vt:lpstr>
      <vt:lpstr>CK-MB, troponin I : negative</vt:lpstr>
      <vt:lpstr>UA</vt:lpstr>
      <vt:lpstr>ACS algorithm</vt:lpstr>
      <vt:lpstr>PowerPoint Presentation</vt:lpstr>
      <vt:lpstr>Body language &amp; diagnosis of ischemia</vt:lpstr>
      <vt:lpstr>PowerPoint Presentation</vt:lpstr>
      <vt:lpstr>Disease of no signs History.. History.. History.. History..</vt:lpstr>
      <vt:lpstr>Case 7</vt:lpstr>
      <vt:lpstr>CK-MB, troponin I : highly positive</vt:lpstr>
      <vt:lpstr>Angina equivalents</vt:lpstr>
      <vt:lpstr>Case 8</vt:lpstr>
      <vt:lpstr>Clues for pulmonary embolism</vt:lpstr>
      <vt:lpstr>Case 9</vt:lpstr>
      <vt:lpstr>PowerPoint Presentation</vt:lpstr>
      <vt:lpstr>PowerPoint Presentation</vt:lpstr>
      <vt:lpstr>History of pain analysis</vt:lpstr>
      <vt:lpstr>Differential Diagnoses</vt:lpstr>
      <vt:lpstr>Life Threatening Causes of Chest Pain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chest pain, case- based</dc:title>
  <dc:creator>Ahmed Yehia</dc:creator>
  <cp:lastModifiedBy>WH@IT</cp:lastModifiedBy>
  <cp:revision>36</cp:revision>
  <dcterms:created xsi:type="dcterms:W3CDTF">2006-08-16T00:00:00Z</dcterms:created>
  <dcterms:modified xsi:type="dcterms:W3CDTF">2018-10-26T21:25:40Z</dcterms:modified>
</cp:coreProperties>
</file>