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9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87" r:id="rId10"/>
    <p:sldId id="263" r:id="rId11"/>
    <p:sldId id="291" r:id="rId12"/>
    <p:sldId id="292" r:id="rId13"/>
    <p:sldId id="294" r:id="rId14"/>
    <p:sldId id="264" r:id="rId15"/>
    <p:sldId id="293" r:id="rId16"/>
    <p:sldId id="269" r:id="rId17"/>
    <p:sldId id="268" r:id="rId18"/>
    <p:sldId id="267" r:id="rId19"/>
    <p:sldId id="288" r:id="rId20"/>
    <p:sldId id="266" r:id="rId21"/>
    <p:sldId id="265" r:id="rId22"/>
    <p:sldId id="270" r:id="rId23"/>
    <p:sldId id="296" r:id="rId24"/>
    <p:sldId id="298" r:id="rId25"/>
    <p:sldId id="271" r:id="rId26"/>
    <p:sldId id="272" r:id="rId27"/>
    <p:sldId id="285" r:id="rId28"/>
    <p:sldId id="273" r:id="rId29"/>
    <p:sldId id="274" r:id="rId30"/>
    <p:sldId id="275" r:id="rId31"/>
    <p:sldId id="276" r:id="rId32"/>
    <p:sldId id="277" r:id="rId33"/>
    <p:sldId id="278" r:id="rId34"/>
    <p:sldId id="280" r:id="rId35"/>
    <p:sldId id="281" r:id="rId36"/>
    <p:sldId id="295" r:id="rId37"/>
    <p:sldId id="283" r:id="rId38"/>
    <p:sldId id="282" r:id="rId39"/>
    <p:sldId id="279" r:id="rId40"/>
    <p:sldId id="297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ACC954-1EAD-44B7-B00E-DA3E7445B7B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289EBB-7382-4F3A-BE33-70E7825A87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1-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Ulnar deviation </a:t>
            </a:r>
            <a:r>
              <a:rPr lang="en-US" sz="2800" dirty="0">
                <a:latin typeface="Georgia" panose="02040502050405020303" pitchFamily="18" charset="0"/>
              </a:rPr>
              <a:t>of metacarpophalangeal joints due to subluxation.                                                                                                                              2-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Swan neck deformity</a:t>
            </a:r>
            <a:r>
              <a:rPr lang="en-US" sz="2800" dirty="0">
                <a:latin typeface="Georgia" panose="02040502050405020303" pitchFamily="18" charset="0"/>
              </a:rPr>
              <a:t>: flexion of DIP &amp; hyperextension of PIP.                                                                                                                                  3-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Boutonnière</a:t>
            </a:r>
            <a:r>
              <a:rPr lang="en-US" sz="2800" dirty="0">
                <a:latin typeface="Georgia" panose="02040502050405020303" pitchFamily="18" charset="0"/>
              </a:rPr>
              <a:t>: flexion of PIP &amp; hyperextension of DIP.                </a:t>
            </a:r>
            <a:r>
              <a:rPr lang="en-US" sz="2800" dirty="0" smtClean="0">
                <a:latin typeface="Georgia" panose="02040502050405020303" pitchFamily="18" charset="0"/>
              </a:rPr>
              <a:t>                                                                     </a:t>
            </a:r>
            <a:r>
              <a:rPr lang="en-US" sz="2800" dirty="0">
                <a:latin typeface="Georgia" panose="02040502050405020303" pitchFamily="18" charset="0"/>
              </a:rPr>
              <a:t>4-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Z-deformity of the thumb</a:t>
            </a:r>
            <a:r>
              <a:rPr lang="en-US" sz="2800" dirty="0">
                <a:latin typeface="Georgia" panose="02040502050405020303" pitchFamily="18" charset="0"/>
              </a:rPr>
              <a:t>: flexion of the metacarpophalangeal joint &amp; hyperextension of interphalangeal joint.                                                                                                        5-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Trigger finger</a:t>
            </a:r>
            <a:r>
              <a:rPr lang="en-US" sz="2800" dirty="0">
                <a:latin typeface="Georgia" panose="02040502050405020303" pitchFamily="18" charset="0"/>
              </a:rPr>
              <a:t>: inability of extend finger at metacarpophalangeal joint.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Common </a:t>
            </a:r>
            <a:r>
              <a:rPr lang="en-US" dirty="0">
                <a:latin typeface="Georgia" panose="02040502050405020303" pitchFamily="18" charset="0"/>
              </a:rPr>
              <a:t>deformities: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6120680" cy="303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648"/>
            <a:ext cx="73152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192688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3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eorgia" panose="02040502050405020303" pitchFamily="18" charset="0"/>
              </a:rPr>
              <a:t>B) Feet: 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1-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Metatarsophalangeal &amp; interphalangeal arthritis.                                        </a:t>
            </a:r>
            <a:r>
              <a:rPr lang="en-US" dirty="0" smtClean="0">
                <a:latin typeface="Georgia" panose="02040502050405020303" pitchFamily="18" charset="0"/>
              </a:rPr>
              <a:t>                              </a:t>
            </a:r>
            <a:r>
              <a:rPr lang="en-US" dirty="0">
                <a:latin typeface="Georgia" panose="02040502050405020303" pitchFamily="18" charset="0"/>
              </a:rPr>
              <a:t>2- Achilles tendinitis.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32656"/>
            <a:ext cx="36195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eorgia" panose="02040502050405020303" pitchFamily="18" charset="0"/>
              </a:rPr>
              <a:t>C) Cervical spine: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1- Atlantoaxial subluxation with spinal cord compression leading to pyramidal &amp; sensory signs.                                                                             2- Suspect it in any patient with RA with new onset of occipital headache.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eorgia" panose="02040502050405020303" pitchFamily="18" charset="0"/>
              </a:rPr>
              <a:t>D) </a:t>
            </a:r>
            <a:r>
              <a:rPr lang="en-US" b="1" dirty="0" smtClean="0">
                <a:latin typeface="Georgia" panose="02040502050405020303" pitchFamily="18" charset="0"/>
              </a:rPr>
              <a:t>Temporomandibular, </a:t>
            </a:r>
            <a:r>
              <a:rPr lang="en-US" b="1" dirty="0" err="1" smtClean="0">
                <a:latin typeface="Georgia" panose="02040502050405020303" pitchFamily="18" charset="0"/>
              </a:rPr>
              <a:t>cricoarytenoid</a:t>
            </a:r>
            <a:r>
              <a:rPr lang="en-US" b="1" dirty="0" smtClean="0">
                <a:latin typeface="Georgia" panose="02040502050405020303" pitchFamily="18" charset="0"/>
              </a:rPr>
              <a:t>&amp; sternoclavicular </a:t>
            </a:r>
            <a:r>
              <a:rPr lang="en-US" dirty="0" smtClean="0">
                <a:latin typeface="Georgia" panose="02040502050405020303" pitchFamily="18" charset="0"/>
              </a:rPr>
              <a:t>Joints affection</a:t>
            </a:r>
            <a:r>
              <a:rPr lang="en-US" dirty="0">
                <a:latin typeface="Georgia" panose="02040502050405020303" pitchFamily="18" charset="0"/>
              </a:rPr>
              <a:t>.                                                                                                                         </a:t>
            </a:r>
            <a:r>
              <a:rPr lang="en-US" b="1" dirty="0">
                <a:latin typeface="Georgia" panose="02040502050405020303" pitchFamily="18" charset="0"/>
              </a:rPr>
              <a:t>                                                                                                     </a:t>
            </a:r>
            <a:endParaRPr lang="en-US" b="1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Georgia" panose="02040502050405020303" pitchFamily="18" charset="0"/>
              </a:rPr>
              <a:t>E</a:t>
            </a:r>
            <a:r>
              <a:rPr lang="en-US" b="1" dirty="0">
                <a:latin typeface="Georgia" panose="02040502050405020303" pitchFamily="18" charset="0"/>
              </a:rPr>
              <a:t>) Knee arthritis: </a:t>
            </a:r>
            <a:r>
              <a:rPr lang="en-US" dirty="0">
                <a:latin typeface="Georgia" panose="02040502050405020303" pitchFamily="18" charset="0"/>
              </a:rPr>
              <a:t>with possibility of formation of Baker </a:t>
            </a:r>
            <a:r>
              <a:rPr lang="en-US" dirty="0" smtClean="0">
                <a:latin typeface="Georgia" panose="02040502050405020303" pitchFamily="18" charset="0"/>
              </a:rPr>
              <a:t>`s </a:t>
            </a:r>
            <a:r>
              <a:rPr lang="en-US" dirty="0">
                <a:latin typeface="Georgia" panose="02040502050405020303" pitchFamily="18" charset="0"/>
              </a:rPr>
              <a:t>cyst (painful swelling of popliteal fossa).                                                                           </a:t>
            </a:r>
            <a:r>
              <a:rPr lang="en-US" b="1" dirty="0">
                <a:latin typeface="Georgia" panose="02040502050405020303" pitchFamily="18" charset="0"/>
              </a:rPr>
              <a:t>F) Wrists &amp; elbows: </a:t>
            </a:r>
            <a:r>
              <a:rPr lang="en-US" dirty="0">
                <a:latin typeface="Georgia" panose="02040502050405020303" pitchFamily="18" charset="0"/>
              </a:rPr>
              <a:t>and other joints can be affected.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latin typeface="Georgia" panose="02040502050405020303" pitchFamily="18" charset="0"/>
              </a:rPr>
              <a:t>2- Skin:</a:t>
            </a:r>
            <a:r>
              <a:rPr lang="en-US" dirty="0">
                <a:latin typeface="Georgia" panose="02040502050405020303" pitchFamily="18" charset="0"/>
              </a:rPr>
              <a:t>                                                                                                                         * Subcutaneous rheumatoid nodules.                                                                            * Palmer erythema.                                                                                                                 * Raynaud`s phenomenon.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" y="260648"/>
            <a:ext cx="804615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4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eorgia" panose="02040502050405020303" pitchFamily="18" charset="0"/>
              </a:rPr>
              <a:t>It is the </a:t>
            </a:r>
            <a:r>
              <a:rPr lang="en-US" dirty="0" smtClean="0">
                <a:latin typeface="Georgia" panose="02040502050405020303" pitchFamily="18" charset="0"/>
              </a:rPr>
              <a:t>second most </a:t>
            </a:r>
            <a:r>
              <a:rPr lang="en-US" dirty="0">
                <a:latin typeface="Georgia" panose="02040502050405020303" pitchFamily="18" charset="0"/>
              </a:rPr>
              <a:t>common </a:t>
            </a:r>
            <a:r>
              <a:rPr lang="en-US" dirty="0" smtClean="0">
                <a:latin typeface="Georgia" panose="02040502050405020303" pitchFamily="18" charset="0"/>
              </a:rPr>
              <a:t>form of chronic 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 arthritis.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It leads to: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1) Symmetrical </a:t>
            </a:r>
            <a:r>
              <a:rPr lang="en-US" dirty="0" smtClean="0">
                <a:latin typeface="Georgia" panose="02040502050405020303" pitchFamily="18" charset="0"/>
              </a:rPr>
              <a:t>inflammatory </a:t>
            </a:r>
            <a:r>
              <a:rPr lang="en-US" dirty="0">
                <a:latin typeface="Georgia" panose="02040502050405020303" pitchFamily="18" charset="0"/>
              </a:rPr>
              <a:t>polyarthritis affecting mainly peripheral small </a:t>
            </a:r>
            <a:r>
              <a:rPr lang="en-US" dirty="0" smtClean="0">
                <a:latin typeface="Georgia" panose="02040502050405020303" pitchFamily="18" charset="0"/>
              </a:rPr>
              <a:t>joints, </a:t>
            </a:r>
            <a:r>
              <a:rPr lang="en-US" dirty="0">
                <a:latin typeface="Georgia" panose="02040502050405020303" pitchFamily="18" charset="0"/>
              </a:rPr>
              <a:t>with progressive joint </a:t>
            </a:r>
            <a:r>
              <a:rPr lang="en-US" dirty="0" smtClean="0">
                <a:latin typeface="Georgia" panose="02040502050405020303" pitchFamily="18" charset="0"/>
              </a:rPr>
              <a:t>damage.            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2) Extra articular </a:t>
            </a:r>
            <a:r>
              <a:rPr lang="en-US" dirty="0" smtClean="0">
                <a:latin typeface="Georgia" panose="02040502050405020303" pitchFamily="18" charset="0"/>
              </a:rPr>
              <a:t>manifestations. 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latin typeface="Georgia" panose="02040502050405020303" pitchFamily="18" charset="0"/>
              </a:rPr>
              <a:t>3- Neurological </a:t>
            </a:r>
            <a:r>
              <a:rPr lang="en-US" b="1" u="sng" dirty="0" smtClean="0">
                <a:latin typeface="Georgia" panose="02040502050405020303" pitchFamily="18" charset="0"/>
              </a:rPr>
              <a:t>features: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Carpal tunnel syndrome </a:t>
            </a:r>
            <a:r>
              <a:rPr lang="en-US" dirty="0" smtClean="0">
                <a:latin typeface="Georgia" panose="02040502050405020303" pitchFamily="18" charset="0"/>
              </a:rPr>
              <a:t>(median </a:t>
            </a:r>
            <a:r>
              <a:rPr lang="en-US" dirty="0" smtClean="0">
                <a:latin typeface="Georgia" panose="02040502050405020303" pitchFamily="18" charset="0"/>
              </a:rPr>
              <a:t>nerve compression</a:t>
            </a:r>
            <a:r>
              <a:rPr lang="en-US" dirty="0" smtClean="0">
                <a:latin typeface="Georgia" panose="02040502050405020303" pitchFamily="18" charset="0"/>
              </a:rPr>
              <a:t>).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Cervical cord compression due to atlantoaxial subluxation.                                                                                                                               * Polyneuropathy.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latin typeface="Georgia" panose="02040502050405020303" pitchFamily="18" charset="0"/>
              </a:rPr>
              <a:t>4- Renal affection:</a:t>
            </a:r>
            <a:r>
              <a:rPr lang="en-US" dirty="0">
                <a:latin typeface="Georgia" panose="02040502050405020303" pitchFamily="18" charset="0"/>
              </a:rPr>
              <a:t>                                                                                                             * RA itself usually doesn`t lead to GN.                                                                                       * Main cause of GN is drugs used in the </a:t>
            </a:r>
            <a:r>
              <a:rPr lang="en-US" dirty="0" err="1">
                <a:latin typeface="Georgia" panose="02040502050405020303" pitchFamily="18" charset="0"/>
              </a:rPr>
              <a:t>ttt</a:t>
            </a:r>
            <a:r>
              <a:rPr lang="en-US" dirty="0">
                <a:latin typeface="Georgia" panose="02040502050405020303" pitchFamily="18" charset="0"/>
              </a:rPr>
              <a:t>. </a:t>
            </a:r>
            <a:r>
              <a:rPr lang="en-US" dirty="0" err="1">
                <a:latin typeface="Georgia" panose="02040502050405020303" pitchFamily="18" charset="0"/>
              </a:rPr>
              <a:t>e.g</a:t>
            </a:r>
            <a:r>
              <a:rPr lang="en-US" dirty="0">
                <a:latin typeface="Georgia" panose="02040502050405020303" pitchFamily="18" charset="0"/>
              </a:rPr>
              <a:t>: </a:t>
            </a:r>
            <a:r>
              <a:rPr lang="en-US" dirty="0" smtClean="0">
                <a:latin typeface="Georgia" panose="02040502050405020303" pitchFamily="18" charset="0"/>
              </a:rPr>
              <a:t>NSAIDS.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RA lead to amyloidosis kidney.                                                                        </a:t>
            </a:r>
            <a:r>
              <a:rPr lang="en-US" b="1" u="sng" dirty="0">
                <a:latin typeface="Georgia" panose="02040502050405020303" pitchFamily="18" charset="0"/>
              </a:rPr>
              <a:t>5- Heart:</a:t>
            </a:r>
            <a:r>
              <a:rPr lang="en-US" dirty="0"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* Pericarditis, myocarditis, endocarditis.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latin typeface="Georgia" panose="02040502050405020303" pitchFamily="18" charset="0"/>
              </a:rPr>
              <a:t>6- </a:t>
            </a:r>
            <a:r>
              <a:rPr lang="en-US" b="1" u="sng" dirty="0" smtClean="0">
                <a:latin typeface="Georgia" panose="02040502050405020303" pitchFamily="18" charset="0"/>
              </a:rPr>
              <a:t>Respiratory: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Pleural </a:t>
            </a:r>
            <a:r>
              <a:rPr lang="en-US" dirty="0" smtClean="0">
                <a:latin typeface="Georgia" panose="02040502050405020303" pitchFamily="18" charset="0"/>
              </a:rPr>
              <a:t>effusion.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Rheumatoid pulmonary nodules.                                                                                     * Interstitial lung disease.                                                                                                       </a:t>
            </a:r>
            <a:r>
              <a:rPr lang="en-US" b="1" u="sng" dirty="0">
                <a:latin typeface="Georgia" panose="02040502050405020303" pitchFamily="18" charset="0"/>
              </a:rPr>
              <a:t>7- Eye:</a:t>
            </a:r>
            <a:r>
              <a:rPr lang="en-US" dirty="0"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* </a:t>
            </a:r>
            <a:r>
              <a:rPr lang="en-US" dirty="0" err="1">
                <a:latin typeface="Georgia" panose="02040502050405020303" pitchFamily="18" charset="0"/>
              </a:rPr>
              <a:t>Sjogren`s</a:t>
            </a:r>
            <a:r>
              <a:rPr lang="en-US" dirty="0">
                <a:latin typeface="Georgia" panose="02040502050405020303" pitchFamily="18" charset="0"/>
              </a:rPr>
              <a:t> syndrome.                                                                                                   * </a:t>
            </a:r>
            <a:r>
              <a:rPr lang="en-US" dirty="0" err="1" smtClean="0">
                <a:latin typeface="Georgia" panose="02040502050405020303" pitchFamily="18" charset="0"/>
              </a:rPr>
              <a:t>Scleritis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lritis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b="1" u="sng" dirty="0">
                <a:latin typeface="Georgia" panose="02040502050405020303" pitchFamily="18" charset="0"/>
              </a:rPr>
              <a:t>8- Blood:             </a:t>
            </a:r>
            <a:r>
              <a:rPr lang="en-US" b="1" u="sng" dirty="0" smtClean="0">
                <a:latin typeface="Georgia" panose="02040502050405020303" pitchFamily="18" charset="0"/>
              </a:rPr>
              <a:t>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Anemia of chronic disease. 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Felty</a:t>
            </a:r>
            <a:r>
              <a:rPr lang="en-US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 syndrome:</a:t>
            </a:r>
          </a:p>
          <a:p>
            <a:pPr marL="109728" indent="0">
              <a:buNone/>
            </a:pP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           triad of rheumatoid arthritis, splenomegaly and neutropenia.</a:t>
            </a:r>
          </a:p>
          <a:p>
            <a:pPr marL="109728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It is seen in patients with seropositive disease with hepatomegaly, thrombocytopenia, lymphadenopathy and fevers.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84" y="1481138"/>
            <a:ext cx="580603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u="sng" dirty="0" smtClean="0">
                <a:latin typeface="Georgia" panose="02040502050405020303" pitchFamily="18" charset="0"/>
              </a:rPr>
              <a:t>1- CBC:</a:t>
            </a:r>
            <a:r>
              <a:rPr lang="en-US" dirty="0" smtClean="0">
                <a:latin typeface="Georgia" panose="02040502050405020303" pitchFamily="18" charset="0"/>
              </a:rPr>
              <a:t>  </a:t>
            </a:r>
            <a:r>
              <a:rPr lang="en-US" dirty="0">
                <a:latin typeface="Georgia" panose="02040502050405020303" pitchFamily="18" charset="0"/>
              </a:rPr>
              <a:t>normocytic  normochromic anemia </a:t>
            </a:r>
            <a:r>
              <a:rPr lang="en-US" dirty="0" smtClean="0">
                <a:latin typeface="Georgia" panose="02040502050405020303" pitchFamily="18" charset="0"/>
              </a:rPr>
              <a:t>(anemia </a:t>
            </a:r>
            <a:r>
              <a:rPr lang="en-US" dirty="0">
                <a:latin typeface="Georgia" panose="02040502050405020303" pitchFamily="18" charset="0"/>
              </a:rPr>
              <a:t>of chronic </a:t>
            </a:r>
            <a:r>
              <a:rPr lang="en-US" dirty="0" smtClean="0">
                <a:latin typeface="Georgia" panose="02040502050405020303" pitchFamily="18" charset="0"/>
              </a:rPr>
              <a:t>disease).                                                                                                                    </a:t>
            </a:r>
            <a:r>
              <a:rPr lang="en-US" b="1" u="sng" dirty="0">
                <a:latin typeface="Georgia" panose="02040502050405020303" pitchFamily="18" charset="0"/>
              </a:rPr>
              <a:t>2- ESR &amp; </a:t>
            </a:r>
            <a:r>
              <a:rPr lang="en-US" b="1" u="sng" dirty="0" smtClean="0">
                <a:latin typeface="Georgia" panose="02040502050405020303" pitchFamily="18" charset="0"/>
              </a:rPr>
              <a:t>CRP:</a:t>
            </a:r>
            <a:r>
              <a:rPr lang="en-US" dirty="0" smtClean="0">
                <a:latin typeface="Georgia" panose="02040502050405020303" pitchFamily="18" charset="0"/>
              </a:rPr>
              <a:t>  increase (markers </a:t>
            </a:r>
            <a:r>
              <a:rPr lang="en-US" dirty="0">
                <a:latin typeface="Georgia" panose="02040502050405020303" pitchFamily="18" charset="0"/>
              </a:rPr>
              <a:t>of disease activity</a:t>
            </a:r>
            <a:r>
              <a:rPr lang="en-US" dirty="0" smtClean="0">
                <a:latin typeface="Georgia" panose="02040502050405020303" pitchFamily="18" charset="0"/>
              </a:rPr>
              <a:t>).                                                                                       </a:t>
            </a:r>
            <a:r>
              <a:rPr lang="en-US" b="1" u="sng" dirty="0">
                <a:latin typeface="Georgia" panose="02040502050405020303" pitchFamily="18" charset="0"/>
              </a:rPr>
              <a:t>3- </a:t>
            </a:r>
            <a:r>
              <a:rPr lang="en-US" b="1" u="sng" dirty="0" smtClean="0">
                <a:latin typeface="Georgia" panose="02040502050405020303" pitchFamily="18" charset="0"/>
              </a:rPr>
              <a:t>Serology: 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RF : positive in 80% of cases ( not specific , not sensitive )                               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Anti CCP </a:t>
            </a:r>
            <a:r>
              <a:rPr lang="en-US" dirty="0" smtClean="0">
                <a:latin typeface="Georgia" panose="02040502050405020303" pitchFamily="18" charset="0"/>
              </a:rPr>
              <a:t>(cyclic </a:t>
            </a:r>
            <a:r>
              <a:rPr lang="en-US" dirty="0" err="1">
                <a:latin typeface="Georgia" panose="02040502050405020303" pitchFamily="18" charset="0"/>
              </a:rPr>
              <a:t>citrullinated</a:t>
            </a:r>
            <a:r>
              <a:rPr lang="en-US" dirty="0">
                <a:latin typeface="Georgia" panose="02040502050405020303" pitchFamily="18" charset="0"/>
              </a:rPr>
              <a:t> peptide </a:t>
            </a:r>
            <a:r>
              <a:rPr lang="en-US" dirty="0" smtClean="0">
                <a:latin typeface="Georgia" panose="02040502050405020303" pitchFamily="18" charset="0"/>
              </a:rPr>
              <a:t>antibodies): </a:t>
            </a:r>
            <a:r>
              <a:rPr lang="en-US" dirty="0">
                <a:latin typeface="Georgia" panose="02040502050405020303" pitchFamily="18" charset="0"/>
              </a:rPr>
              <a:t>positive in 80% of cases </a:t>
            </a:r>
            <a:r>
              <a:rPr lang="en-US" dirty="0" smtClean="0">
                <a:latin typeface="Georgia" panose="02040502050405020303" pitchFamily="18" charset="0"/>
              </a:rPr>
              <a:t>(specific).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ANA : positive in 20% of the cases  </a:t>
            </a:r>
            <a:r>
              <a:rPr lang="en-US" dirty="0" smtClean="0">
                <a:latin typeface="Georgia" panose="02040502050405020303" pitchFamily="18" charset="0"/>
              </a:rPr>
              <a:t>(not specific).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Investigations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eorgia" panose="02040502050405020303" pitchFamily="18" charset="0"/>
              </a:rPr>
              <a:t>4- </a:t>
            </a:r>
            <a:r>
              <a:rPr lang="en-US" b="1" u="sng" dirty="0" smtClean="0">
                <a:latin typeface="Georgia" panose="02040502050405020303" pitchFamily="18" charset="0"/>
              </a:rPr>
              <a:t>Imaging:                                     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</a:t>
            </a:r>
            <a:r>
              <a:rPr lang="en-US" b="1" dirty="0">
                <a:latin typeface="Georgia" panose="02040502050405020303" pitchFamily="18" charset="0"/>
              </a:rPr>
              <a:t>* </a:t>
            </a:r>
            <a:r>
              <a:rPr lang="en-US" b="1" dirty="0" smtClean="0">
                <a:latin typeface="Georgia" panose="02040502050405020303" pitchFamily="18" charset="0"/>
              </a:rPr>
              <a:t>X-ray: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1- Early : narrow joint space due to destruction of the </a:t>
            </a:r>
            <a:r>
              <a:rPr lang="en-US" dirty="0" smtClean="0">
                <a:latin typeface="Georgia" panose="02040502050405020303" pitchFamily="18" charset="0"/>
              </a:rPr>
              <a:t>cartilage.         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2- </a:t>
            </a:r>
            <a:r>
              <a:rPr lang="en-US" dirty="0" smtClean="0">
                <a:latin typeface="Georgia" panose="02040502050405020303" pitchFamily="18" charset="0"/>
              </a:rPr>
              <a:t>Late: </a:t>
            </a:r>
            <a:r>
              <a:rPr lang="en-US" dirty="0">
                <a:latin typeface="Georgia" panose="02040502050405020303" pitchFamily="18" charset="0"/>
              </a:rPr>
              <a:t>deformity .                                                                                                          </a:t>
            </a:r>
            <a:r>
              <a:rPr lang="en-US" b="1" dirty="0">
                <a:latin typeface="Georgia" panose="02040502050405020303" pitchFamily="18" charset="0"/>
              </a:rPr>
              <a:t>* Musculoskeletal ultrasonography </a:t>
            </a:r>
            <a:endParaRPr lang="en-US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* MRI</a:t>
            </a:r>
            <a:r>
              <a:rPr lang="en-US" dirty="0" smtClean="0">
                <a:latin typeface="Georgia" panose="02040502050405020303" pitchFamily="18" charset="0"/>
              </a:rPr>
              <a:t>.                                                                                 </a:t>
            </a:r>
          </a:p>
          <a:p>
            <a:pPr marL="457200" indent="-457200">
              <a:buFont typeface="Arial" charset="0"/>
              <a:buChar char="•"/>
            </a:pPr>
            <a:endParaRPr lang="en-US" b="1" u="sng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Georgia" panose="02040502050405020303" pitchFamily="18" charset="0"/>
              </a:rPr>
              <a:t>5- </a:t>
            </a:r>
            <a:r>
              <a:rPr lang="en-US" b="1" u="sng" dirty="0">
                <a:latin typeface="Georgia" panose="02040502050405020303" pitchFamily="18" charset="0"/>
              </a:rPr>
              <a:t>Synovial fluid analysis : </a:t>
            </a:r>
            <a:r>
              <a:rPr lang="en-US" dirty="0">
                <a:latin typeface="Georgia" panose="02040502050405020303" pitchFamily="18" charset="0"/>
              </a:rPr>
              <a:t>  in case of joint </a:t>
            </a:r>
            <a:r>
              <a:rPr lang="en-US" dirty="0" smtClean="0">
                <a:latin typeface="Georgia" panose="02040502050405020303" pitchFamily="18" charset="0"/>
              </a:rPr>
              <a:t>effusion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latin typeface="Georgia" panose="02040502050405020303" pitchFamily="18" charset="0"/>
              </a:rPr>
              <a:t>A) Non </a:t>
            </a:r>
            <a:r>
              <a:rPr lang="en-US" b="1" u="sng" dirty="0" smtClean="0">
                <a:latin typeface="Georgia" panose="02040502050405020303" pitchFamily="18" charset="0"/>
              </a:rPr>
              <a:t>pharmacological:</a:t>
            </a:r>
            <a:r>
              <a:rPr lang="en-US" u="sng" dirty="0" smtClean="0">
                <a:latin typeface="Georgia" panose="02040502050405020303" pitchFamily="18" charset="0"/>
              </a:rPr>
              <a:t>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Bed rest during </a:t>
            </a:r>
            <a:r>
              <a:rPr lang="en-US" dirty="0" smtClean="0">
                <a:latin typeface="Georgia" panose="02040502050405020303" pitchFamily="18" charset="0"/>
              </a:rPr>
              <a:t>activity.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</a:t>
            </a:r>
            <a:r>
              <a:rPr lang="en-US" dirty="0" smtClean="0">
                <a:latin typeface="Georgia" panose="02040502050405020303" pitchFamily="18" charset="0"/>
              </a:rPr>
              <a:t>Splinting: </a:t>
            </a:r>
            <a:r>
              <a:rPr lang="en-US" dirty="0">
                <a:latin typeface="Georgia" panose="02040502050405020303" pitchFamily="18" charset="0"/>
              </a:rPr>
              <a:t>decrease pain &amp; prevent </a:t>
            </a:r>
            <a:r>
              <a:rPr lang="en-US" dirty="0" smtClean="0">
                <a:latin typeface="Georgia" panose="02040502050405020303" pitchFamily="18" charset="0"/>
              </a:rPr>
              <a:t>deformity.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</a:t>
            </a:r>
            <a:r>
              <a:rPr lang="en-US" dirty="0" smtClean="0">
                <a:latin typeface="Georgia" panose="02040502050405020303" pitchFamily="18" charset="0"/>
              </a:rPr>
              <a:t>Physiotherapy: </a:t>
            </a:r>
            <a:r>
              <a:rPr lang="en-US" dirty="0">
                <a:latin typeface="Georgia" panose="02040502050405020303" pitchFamily="18" charset="0"/>
              </a:rPr>
              <a:t>when pain </a:t>
            </a:r>
            <a:r>
              <a:rPr lang="en-US" dirty="0" smtClean="0">
                <a:latin typeface="Georgia" panose="02040502050405020303" pitchFamily="18" charset="0"/>
              </a:rPr>
              <a:t>subside.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latin typeface="Georgia" panose="02040502050405020303" pitchFamily="18" charset="0"/>
              </a:rPr>
              <a:t>B) </a:t>
            </a:r>
            <a:r>
              <a:rPr lang="en-US" b="1" u="sng" dirty="0" smtClean="0">
                <a:latin typeface="Georgia" panose="02040502050405020303" pitchFamily="18" charset="0"/>
              </a:rPr>
              <a:t>Pharmacological:</a:t>
            </a:r>
            <a:r>
              <a:rPr lang="en-US" b="1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    </a:t>
            </a:r>
            <a:r>
              <a:rPr lang="en-US" b="1" dirty="0">
                <a:latin typeface="Georgia" panose="02040502050405020303" pitchFamily="18" charset="0"/>
              </a:rPr>
              <a:t>1- </a:t>
            </a:r>
            <a:r>
              <a:rPr lang="en-US" b="1" dirty="0" smtClean="0">
                <a:latin typeface="Georgia" panose="02040502050405020303" pitchFamily="18" charset="0"/>
              </a:rPr>
              <a:t>NSAIDs: 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No disease modifying effect .                                                                                        * For relieve of pain &amp;stiffness .                                                                                                       * </a:t>
            </a:r>
            <a:r>
              <a:rPr lang="en-US" dirty="0" err="1" smtClean="0">
                <a:latin typeface="Georgia" panose="02040502050405020303" pitchFamily="18" charset="0"/>
              </a:rPr>
              <a:t>e.g</a:t>
            </a:r>
            <a:r>
              <a:rPr lang="en-US" dirty="0" smtClean="0">
                <a:latin typeface="Georgia" panose="02040502050405020303" pitchFamily="18" charset="0"/>
              </a:rPr>
              <a:t>: </a:t>
            </a:r>
            <a:r>
              <a:rPr lang="en-US" dirty="0" err="1" smtClean="0">
                <a:latin typeface="Georgia" panose="02040502050405020303" pitchFamily="18" charset="0"/>
              </a:rPr>
              <a:t>ketoprofen</a:t>
            </a:r>
            <a:r>
              <a:rPr lang="en-US" dirty="0" smtClean="0">
                <a:latin typeface="Georgia" panose="02040502050405020303" pitchFamily="18" charset="0"/>
              </a:rPr>
              <a:t>, Diclofenac, </a:t>
            </a:r>
            <a:r>
              <a:rPr lang="en-US" dirty="0">
                <a:latin typeface="Georgia" panose="02040502050405020303" pitchFamily="18" charset="0"/>
              </a:rPr>
              <a:t>Meloxicam .                                                                       * SE. : </a:t>
            </a:r>
            <a:r>
              <a:rPr lang="en-US" dirty="0" smtClean="0">
                <a:latin typeface="Georgia" panose="02040502050405020303" pitchFamily="18" charset="0"/>
              </a:rPr>
              <a:t>nephrotoxic, </a:t>
            </a:r>
            <a:r>
              <a:rPr lang="en-US" dirty="0">
                <a:latin typeface="Georgia" panose="02040502050405020303" pitchFamily="18" charset="0"/>
              </a:rPr>
              <a:t>GIT </a:t>
            </a:r>
            <a:r>
              <a:rPr lang="en-US" dirty="0" smtClean="0">
                <a:latin typeface="Georgia" panose="02040502050405020303" pitchFamily="18" charset="0"/>
              </a:rPr>
              <a:t>irritation, </a:t>
            </a:r>
            <a:r>
              <a:rPr lang="en-US" dirty="0">
                <a:latin typeface="Georgia" panose="02040502050405020303" pitchFamily="18" charset="0"/>
              </a:rPr>
              <a:t>antiplatelet effect &amp; </a:t>
            </a:r>
            <a:r>
              <a:rPr lang="en-US" dirty="0" smtClean="0">
                <a:latin typeface="Georgia" panose="02040502050405020303" pitchFamily="18" charset="0"/>
              </a:rPr>
              <a:t>hepatotoxic.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n-US" dirty="0" smtClean="0">
                <a:latin typeface="Georgia" panose="02040502050405020303" pitchFamily="18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(unknown)               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>
                <a:latin typeface="Georgia" panose="02040502050405020303" pitchFamily="18" charset="0"/>
              </a:rPr>
              <a:t>* Autoimmune.                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HLA  association  </a:t>
            </a:r>
            <a:r>
              <a:rPr lang="en-US" dirty="0" err="1" smtClean="0">
                <a:latin typeface="Georgia" panose="02040502050405020303" pitchFamily="18" charset="0"/>
              </a:rPr>
              <a:t>e.g</a:t>
            </a:r>
            <a:r>
              <a:rPr lang="en-US" dirty="0" smtClean="0">
                <a:latin typeface="Georgia" panose="02040502050405020303" pitchFamily="18" charset="0"/>
              </a:rPr>
              <a:t>: </a:t>
            </a:r>
            <a:r>
              <a:rPr lang="en-US" dirty="0">
                <a:latin typeface="Georgia" panose="02040502050405020303" pitchFamily="18" charset="0"/>
              </a:rPr>
              <a:t>HLA </a:t>
            </a:r>
            <a:r>
              <a:rPr lang="en-US" dirty="0" smtClean="0">
                <a:latin typeface="Georgia" panose="02040502050405020303" pitchFamily="18" charset="0"/>
              </a:rPr>
              <a:t>DR4. </a:t>
            </a:r>
            <a:endParaRPr lang="en-US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latin typeface="Georgia" panose="02040502050405020303" pitchFamily="18" charset="0"/>
              </a:rPr>
              <a:t>Aetiology</a:t>
            </a:r>
            <a:r>
              <a:rPr lang="en-US" u="sng" dirty="0">
                <a:latin typeface="Georgia" panose="02040502050405020303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eorgia" panose="02040502050405020303" pitchFamily="18" charset="0"/>
              </a:rPr>
              <a:t>2- </a:t>
            </a:r>
            <a:r>
              <a:rPr lang="en-US" b="1" dirty="0" smtClean="0">
                <a:latin typeface="Georgia" panose="02040502050405020303" pitchFamily="18" charset="0"/>
              </a:rPr>
              <a:t>Glucocorticoids:                  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No disease modifying effect .                                                                                                  * For relieve of pain &amp;stiffness .                                                                                                                  * </a:t>
            </a:r>
            <a:r>
              <a:rPr lang="en-US" dirty="0" err="1">
                <a:latin typeface="Georgia" panose="02040502050405020303" pitchFamily="18" charset="0"/>
              </a:rPr>
              <a:t>eg</a:t>
            </a:r>
            <a:r>
              <a:rPr lang="en-US" dirty="0">
                <a:latin typeface="Georgia" panose="02040502050405020303" pitchFamily="18" charset="0"/>
              </a:rPr>
              <a:t>. : low dose 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Georgia" panose="02040502050405020303" pitchFamily="18" charset="0"/>
              </a:rPr>
              <a:t>prednisolone </a:t>
            </a:r>
            <a:r>
              <a:rPr lang="en-US" dirty="0">
                <a:latin typeface="Georgia" panose="02040502050405020303" pitchFamily="18" charset="0"/>
              </a:rPr>
              <a:t>(5-10)mg/day .                                                                   * SE</a:t>
            </a:r>
            <a:r>
              <a:rPr lang="en-US" dirty="0" smtClean="0">
                <a:latin typeface="Georgia" panose="02040502050405020303" pitchFamily="18" charset="0"/>
              </a:rPr>
              <a:t>.: </a:t>
            </a:r>
            <a:r>
              <a:rPr lang="en-US" dirty="0">
                <a:latin typeface="Georgia" panose="02040502050405020303" pitchFamily="18" charset="0"/>
              </a:rPr>
              <a:t>hypertension , DM , </a:t>
            </a:r>
            <a:r>
              <a:rPr lang="en-US" dirty="0" smtClean="0">
                <a:latin typeface="Georgia" panose="02040502050405020303" pitchFamily="18" charset="0"/>
              </a:rPr>
              <a:t>osteoporosis </a:t>
            </a:r>
            <a:r>
              <a:rPr lang="en-US" dirty="0">
                <a:latin typeface="Georgia" panose="02040502050405020303" pitchFamily="18" charset="0"/>
              </a:rPr>
              <a:t>, peptic ulcer &amp; weight </a:t>
            </a:r>
            <a:r>
              <a:rPr lang="en-US" dirty="0" smtClean="0">
                <a:latin typeface="Georgia" panose="02040502050405020303" pitchFamily="18" charset="0"/>
              </a:rPr>
              <a:t>gain.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eorgia" panose="02040502050405020303" pitchFamily="18" charset="0"/>
              </a:rPr>
              <a:t>3- Disease Modifying Anti Rheumatic </a:t>
            </a:r>
            <a:r>
              <a:rPr lang="en-US" b="1" dirty="0" smtClean="0">
                <a:latin typeface="Georgia" panose="02040502050405020303" pitchFamily="18" charset="0"/>
              </a:rPr>
              <a:t>Drugs: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(DMARDs) 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* </a:t>
            </a:r>
            <a:r>
              <a:rPr lang="en-US" dirty="0">
                <a:latin typeface="Georgia" panose="02040502050405020303" pitchFamily="18" charset="0"/>
              </a:rPr>
              <a:t>Decrease progression of erosive changes &amp; decrease activity of the </a:t>
            </a:r>
            <a:r>
              <a:rPr lang="en-US" dirty="0" smtClean="0">
                <a:latin typeface="Georgia" panose="02040502050405020303" pitchFamily="18" charset="0"/>
              </a:rPr>
              <a:t>disease.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Improve symptoms </a:t>
            </a:r>
            <a:r>
              <a:rPr lang="en-US" dirty="0" err="1">
                <a:latin typeface="Georgia" panose="02040502050405020303" pitchFamily="18" charset="0"/>
              </a:rPr>
              <a:t>eg</a:t>
            </a:r>
            <a:r>
              <a:rPr lang="en-US" dirty="0">
                <a:latin typeface="Georgia" panose="02040502050405020303" pitchFamily="18" charset="0"/>
              </a:rPr>
              <a:t>; pain later </a:t>
            </a:r>
            <a:r>
              <a:rPr lang="en-US" dirty="0" smtClean="0">
                <a:latin typeface="Georgia" panose="02040502050405020303" pitchFamily="18" charset="0"/>
              </a:rPr>
              <a:t>on, </a:t>
            </a:r>
            <a:r>
              <a:rPr lang="en-US" dirty="0">
                <a:latin typeface="Georgia" panose="02040502050405020303" pitchFamily="18" charset="0"/>
              </a:rPr>
              <a:t>not immediate effect.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Georgia" panose="02040502050405020303" pitchFamily="18" charset="0"/>
              </a:rPr>
              <a:t>I. Methotrexate :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(MTX)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</a:t>
            </a:r>
            <a:r>
              <a:rPr lang="en-US" dirty="0" smtClean="0">
                <a:latin typeface="Georgia" panose="02040502050405020303" pitchFamily="18" charset="0"/>
              </a:rPr>
              <a:t>SC, </a:t>
            </a:r>
            <a:r>
              <a:rPr lang="en-US" dirty="0">
                <a:latin typeface="Georgia" panose="02040502050405020303" pitchFamily="18" charset="0"/>
              </a:rPr>
              <a:t>IM </a:t>
            </a:r>
            <a:r>
              <a:rPr lang="en-US" dirty="0" smtClean="0">
                <a:latin typeface="Georgia" panose="02040502050405020303" pitchFamily="18" charset="0"/>
              </a:rPr>
              <a:t>injection, oral.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SE : GIT upset , </a:t>
            </a:r>
            <a:r>
              <a:rPr lang="en-US" dirty="0" smtClean="0">
                <a:latin typeface="Georgia" panose="02040502050405020303" pitchFamily="18" charset="0"/>
              </a:rPr>
              <a:t>hepatotoxic, </a:t>
            </a:r>
            <a:r>
              <a:rPr lang="en-US" dirty="0">
                <a:latin typeface="Georgia" panose="02040502050405020303" pitchFamily="18" charset="0"/>
              </a:rPr>
              <a:t>anemia</a:t>
            </a:r>
            <a:r>
              <a:rPr lang="en-US" dirty="0" smtClean="0">
                <a:latin typeface="Georgia" panose="02040502050405020303" pitchFamily="18" charset="0"/>
              </a:rPr>
              <a:t>, thrombocytopenia &amp; leucopenia.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Georgia" panose="02040502050405020303" pitchFamily="18" charset="0"/>
              </a:rPr>
              <a:t>II. </a:t>
            </a:r>
            <a:r>
              <a:rPr lang="en-US" b="1" dirty="0" err="1" smtClean="0">
                <a:latin typeface="Georgia" panose="02040502050405020303" pitchFamily="18" charset="0"/>
              </a:rPr>
              <a:t>Leflunomide</a:t>
            </a:r>
            <a:r>
              <a:rPr lang="en-US" b="1" dirty="0" smtClean="0">
                <a:latin typeface="Georgia" panose="02040502050405020303" pitchFamily="18" charset="0"/>
              </a:rPr>
              <a:t>:  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</a:t>
            </a:r>
            <a:r>
              <a:rPr lang="en-US" dirty="0" smtClean="0">
                <a:latin typeface="Georgia" panose="02040502050405020303" pitchFamily="18" charset="0"/>
              </a:rPr>
              <a:t>oral.     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SE : skin </a:t>
            </a:r>
            <a:r>
              <a:rPr lang="en-US" dirty="0" smtClean="0">
                <a:latin typeface="Georgia" panose="02040502050405020303" pitchFamily="18" charset="0"/>
              </a:rPr>
              <a:t>rash, </a:t>
            </a:r>
            <a:r>
              <a:rPr lang="en-US" dirty="0">
                <a:latin typeface="Georgia" panose="02040502050405020303" pitchFamily="18" charset="0"/>
              </a:rPr>
              <a:t>GIT </a:t>
            </a:r>
            <a:r>
              <a:rPr lang="en-US" dirty="0" smtClean="0">
                <a:latin typeface="Georgia" panose="02040502050405020303" pitchFamily="18" charset="0"/>
              </a:rPr>
              <a:t>upset.                                                                                                   </a:t>
            </a:r>
            <a:r>
              <a:rPr lang="en-US" b="1" dirty="0">
                <a:latin typeface="Georgia" panose="02040502050405020303" pitchFamily="18" charset="0"/>
              </a:rPr>
              <a:t>III. Hydroxychloroquine :</a:t>
            </a:r>
            <a:r>
              <a:rPr lang="en-US" dirty="0"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* </a:t>
            </a:r>
            <a:r>
              <a:rPr lang="en-US" dirty="0" smtClean="0">
                <a:latin typeface="Georgia" panose="02040502050405020303" pitchFamily="18" charset="0"/>
              </a:rPr>
              <a:t>oral.        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SE : </a:t>
            </a:r>
            <a:r>
              <a:rPr lang="en-US" dirty="0" smtClean="0">
                <a:latin typeface="Georgia" panose="02040502050405020303" pitchFamily="18" charset="0"/>
              </a:rPr>
              <a:t>retinopathy.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Georgia" panose="02040502050405020303" pitchFamily="18" charset="0"/>
              </a:rPr>
              <a:t>IV. </a:t>
            </a:r>
            <a:r>
              <a:rPr lang="en-US" b="1" dirty="0" err="1" smtClean="0">
                <a:latin typeface="Georgia" panose="02040502050405020303" pitchFamily="18" charset="0"/>
              </a:rPr>
              <a:t>Sulphasalazine</a:t>
            </a:r>
            <a:r>
              <a:rPr lang="en-US" b="1" dirty="0" smtClean="0">
                <a:latin typeface="Georgia" panose="02040502050405020303" pitchFamily="18" charset="0"/>
              </a:rPr>
              <a:t>: 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oral .                                                                                                                                   * SE : skin rash , bone marrow depression .                                                                           </a:t>
            </a:r>
            <a:r>
              <a:rPr lang="en-US" b="1" dirty="0">
                <a:latin typeface="Georgia" panose="02040502050405020303" pitchFamily="18" charset="0"/>
              </a:rPr>
              <a:t>V. Other DMARDs : </a:t>
            </a:r>
            <a:r>
              <a:rPr lang="en-US" dirty="0">
                <a:latin typeface="Georgia" panose="02040502050405020303" pitchFamily="18" charset="0"/>
              </a:rPr>
              <a:t>                                                                                                                    * Gold , </a:t>
            </a:r>
            <a:r>
              <a:rPr lang="en-US" dirty="0" err="1" smtClean="0">
                <a:latin typeface="Georgia" panose="02040502050405020303" pitchFamily="18" charset="0"/>
              </a:rPr>
              <a:t>penicillamine</a:t>
            </a:r>
            <a:r>
              <a:rPr lang="en-US" dirty="0" smtClean="0">
                <a:latin typeface="Georgia" panose="02040502050405020303" pitchFamily="18" charset="0"/>
              </a:rPr>
              <a:t>.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Less </a:t>
            </a:r>
            <a:r>
              <a:rPr lang="en-US" dirty="0" smtClean="0">
                <a:latin typeface="Georgia" panose="02040502050405020303" pitchFamily="18" charset="0"/>
              </a:rPr>
              <a:t>commonly </a:t>
            </a:r>
            <a:r>
              <a:rPr lang="en-US" dirty="0">
                <a:latin typeface="Georgia" panose="02040502050405020303" pitchFamily="18" charset="0"/>
              </a:rPr>
              <a:t>used (highly </a:t>
            </a:r>
            <a:r>
              <a:rPr lang="en-US" dirty="0" smtClean="0">
                <a:latin typeface="Georgia" panose="02040502050405020303" pitchFamily="18" charset="0"/>
              </a:rPr>
              <a:t>toxic)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Georgia" panose="02040502050405020303" pitchFamily="18" charset="0"/>
              </a:rPr>
              <a:t>4- Biological </a:t>
            </a:r>
            <a:r>
              <a:rPr lang="en-US" b="1" dirty="0" smtClean="0">
                <a:latin typeface="Georgia" panose="02040502050405020303" pitchFamily="18" charset="0"/>
              </a:rPr>
              <a:t>therapy: 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</a:t>
            </a:r>
            <a:r>
              <a:rPr lang="en-US" dirty="0" smtClean="0">
                <a:latin typeface="Georgia" panose="02040502050405020303" pitchFamily="18" charset="0"/>
              </a:rPr>
              <a:t>IL1 </a:t>
            </a:r>
            <a:r>
              <a:rPr lang="en-US" dirty="0">
                <a:latin typeface="Georgia" panose="02040502050405020303" pitchFamily="18" charset="0"/>
              </a:rPr>
              <a:t>, IL6 receptor antagonist .                                                                                          * Anti TNF monoclonal antibody .                                                                                                                                             </a:t>
            </a:r>
            <a:r>
              <a:rPr lang="en-US" b="1" u="sng" dirty="0">
                <a:latin typeface="Georgia" panose="02040502050405020303" pitchFamily="18" charset="0"/>
              </a:rPr>
              <a:t>C) Surgical </a:t>
            </a:r>
            <a:r>
              <a:rPr lang="en-US" b="1" u="sng" dirty="0" err="1" smtClean="0">
                <a:latin typeface="Georgia" panose="02040502050405020303" pitchFamily="18" charset="0"/>
              </a:rPr>
              <a:t>ttt</a:t>
            </a:r>
            <a:r>
              <a:rPr lang="en-US" b="1" u="sng" dirty="0" smtClean="0">
                <a:latin typeface="Georgia" panose="02040502050405020303" pitchFamily="18" charset="0"/>
              </a:rPr>
              <a:t>:</a:t>
            </a: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</a:t>
            </a:r>
            <a:r>
              <a:rPr lang="en-US" dirty="0" err="1">
                <a:latin typeface="Georgia" panose="02040502050405020303" pitchFamily="18" charset="0"/>
              </a:rPr>
              <a:t>eg</a:t>
            </a:r>
            <a:r>
              <a:rPr lang="en-US" dirty="0">
                <a:latin typeface="Georgia" panose="02040502050405020303" pitchFamily="18" charset="0"/>
              </a:rPr>
              <a:t> : joint </a:t>
            </a:r>
            <a:r>
              <a:rPr lang="en-US" dirty="0" smtClean="0">
                <a:latin typeface="Georgia" panose="02040502050405020303" pitchFamily="18" charset="0"/>
              </a:rPr>
              <a:t>replacement.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sz="5400" b="1" dirty="0" smtClean="0"/>
          </a:p>
          <a:p>
            <a:pPr marL="109728" indent="0" algn="ctr">
              <a:buNone/>
            </a:pPr>
            <a:endParaRPr lang="en-US" sz="5400" b="1" dirty="0"/>
          </a:p>
          <a:p>
            <a:pPr marL="109728" indent="0" algn="ctr">
              <a:buNone/>
            </a:pPr>
            <a:r>
              <a:rPr lang="en-US" sz="5400" b="1" dirty="0" smtClean="0"/>
              <a:t>QUESTIONS</a:t>
            </a:r>
            <a:endParaRPr lang="en-US" sz="5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The following are features of osteoarthritis but not rheumatoid</a:t>
            </a:r>
          </a:p>
          <a:p>
            <a:pPr marL="109728" indent="0">
              <a:buNone/>
            </a:pPr>
            <a:r>
              <a:rPr lang="en-US" dirty="0">
                <a:latin typeface="Georgia" panose="02040502050405020303" pitchFamily="18" charset="0"/>
              </a:rPr>
              <a:t>arthritis: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A. Joint swelling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B. </a:t>
            </a:r>
            <a:r>
              <a:rPr lang="en-US" dirty="0" err="1">
                <a:solidFill>
                  <a:srgbClr val="0070C0"/>
                </a:solidFill>
                <a:latin typeface="Georgia" panose="02040502050405020303" pitchFamily="18" charset="0"/>
              </a:rPr>
              <a:t>Heberden’s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 nodes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C. More common in women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D. Negative rheumatoid factor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E. Treatment may include joint replacements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A 36-year-old woman presents to the </a:t>
            </a:r>
            <a:r>
              <a:rPr lang="en-US" dirty="0" smtClean="0">
                <a:latin typeface="Georgia" panose="02040502050405020303" pitchFamily="18" charset="0"/>
              </a:rPr>
              <a:t>rheumatology</a:t>
            </a:r>
            <a:r>
              <a:rPr lang="ar-EG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outpatient </a:t>
            </a:r>
            <a:r>
              <a:rPr lang="en-US" dirty="0">
                <a:latin typeface="Georgia" panose="02040502050405020303" pitchFamily="18" charset="0"/>
              </a:rPr>
              <a:t>clinic with </a:t>
            </a:r>
            <a:r>
              <a:rPr lang="en-US" dirty="0" smtClean="0">
                <a:latin typeface="Georgia" panose="02040502050405020303" pitchFamily="18" charset="0"/>
              </a:rPr>
              <a:t>a</a:t>
            </a:r>
            <a:r>
              <a:rPr lang="ar-SA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two-month </a:t>
            </a:r>
            <a:r>
              <a:rPr lang="en-US" dirty="0">
                <a:latin typeface="Georgia" panose="02040502050405020303" pitchFamily="18" charset="0"/>
              </a:rPr>
              <a:t>history of stiff hands and wrists. She mentions that the pain </a:t>
            </a:r>
            <a:r>
              <a:rPr lang="en-US" dirty="0" smtClean="0">
                <a:latin typeface="Georgia" panose="02040502050405020303" pitchFamily="18" charset="0"/>
              </a:rPr>
              <a:t>is</a:t>
            </a:r>
            <a:r>
              <a:rPr lang="ar-SA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particularly </a:t>
            </a:r>
            <a:r>
              <a:rPr lang="en-US" dirty="0">
                <a:latin typeface="Georgia" panose="02040502050405020303" pitchFamily="18" charset="0"/>
              </a:rPr>
              <a:t>bad for the first few hours after waking up and is affecting her work </a:t>
            </a:r>
            <a:r>
              <a:rPr lang="en-US" dirty="0" smtClean="0">
                <a:latin typeface="Georgia" panose="02040502050405020303" pitchFamily="18" charset="0"/>
              </a:rPr>
              <a:t>as</a:t>
            </a:r>
            <a:r>
              <a:rPr lang="ar-SA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a </a:t>
            </a:r>
            <a:r>
              <a:rPr lang="en-US" dirty="0">
                <a:latin typeface="Georgia" panose="02040502050405020303" pitchFamily="18" charset="0"/>
              </a:rPr>
              <a:t>dentist. On examination, the wrists, metacarpophalangeal joints and proximal</a:t>
            </a:r>
          </a:p>
          <a:p>
            <a:pPr marL="109728" indent="0">
              <a:buNone/>
            </a:pPr>
            <a:r>
              <a:rPr lang="en-US" dirty="0">
                <a:latin typeface="Georgia" panose="02040502050405020303" pitchFamily="18" charset="0"/>
              </a:rPr>
              <a:t>interphalangeal joints are swollen and warm. What is the most likely diagnosis?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A. Rheumatoid arthritis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B. Osteoarthritis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C. Septic arthritis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D. Polymyalgia </a:t>
            </a:r>
            <a:r>
              <a:rPr lang="en-US" dirty="0" err="1">
                <a:solidFill>
                  <a:srgbClr val="0070C0"/>
                </a:solidFill>
                <a:latin typeface="Georgia" panose="02040502050405020303" pitchFamily="18" charset="0"/>
              </a:rPr>
              <a:t>rheumatica</a:t>
            </a:r>
            <a:endParaRPr lang="en-US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E. Reactive arthritis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 50-year-old woman, who has received a recent diagnosis of rheumatoid arthritis,</a:t>
            </a:r>
          </a:p>
          <a:p>
            <a:pPr marL="109728" indent="0">
              <a:buNone/>
            </a:pPr>
            <a:r>
              <a:rPr lang="en-US" dirty="0">
                <a:latin typeface="Georgia" panose="02040502050405020303" pitchFamily="18" charset="0"/>
              </a:rPr>
              <a:t>presents to her GP with ongoing pain and stiffness in her hands and feet. Which</a:t>
            </a:r>
          </a:p>
          <a:p>
            <a:pPr marL="109728" indent="0">
              <a:buNone/>
            </a:pPr>
            <a:r>
              <a:rPr lang="en-US" dirty="0">
                <a:latin typeface="Georgia" panose="02040502050405020303" pitchFamily="18" charset="0"/>
              </a:rPr>
              <a:t>joints are usually spared at onset of rheumatoid arthritis?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A. Proximal interphalangeal joints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B. Distal interphalangeal joints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C. Metacarpophalangeal joints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D. Wrists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E. Metatarsophalangeal joints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                   </a:t>
            </a:r>
            <a:endParaRPr lang="en-US" dirty="0">
              <a:latin typeface="Georgia" panose="02040502050405020303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b="1" dirty="0">
                <a:latin typeface="Georgia" panose="02040502050405020303" pitchFamily="18" charset="0"/>
              </a:rPr>
              <a:t>* </a:t>
            </a:r>
            <a:r>
              <a:rPr lang="en-US" dirty="0">
                <a:latin typeface="Georgia" panose="02040502050405020303" pitchFamily="18" charset="0"/>
              </a:rPr>
              <a:t>Infiltration of the synovial membrane by inflammatory </a:t>
            </a:r>
            <a:r>
              <a:rPr lang="en-US" dirty="0" smtClean="0">
                <a:latin typeface="Georgia" panose="02040502050405020303" pitchFamily="18" charset="0"/>
              </a:rPr>
              <a:t>cells.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</a:t>
            </a:r>
            <a:r>
              <a:rPr lang="en-US" dirty="0" smtClean="0">
                <a:latin typeface="Georgia" panose="02040502050405020303" pitchFamily="18" charset="0"/>
              </a:rPr>
              <a:t>Thickening </a:t>
            </a:r>
            <a:r>
              <a:rPr lang="en-US" dirty="0">
                <a:latin typeface="Georgia" panose="02040502050405020303" pitchFamily="18" charset="0"/>
              </a:rPr>
              <a:t>of synovial </a:t>
            </a:r>
            <a:r>
              <a:rPr lang="en-US" dirty="0" smtClean="0">
                <a:latin typeface="Georgia" panose="02040502050405020303" pitchFamily="18" charset="0"/>
              </a:rPr>
              <a:t>membrane.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Erosion of the articular </a:t>
            </a:r>
            <a:r>
              <a:rPr lang="en-US" dirty="0" smtClean="0">
                <a:latin typeface="Georgia" panose="02040502050405020303" pitchFamily="18" charset="0"/>
              </a:rPr>
              <a:t>cartilage.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 Deformity of the joint .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Georgia" panose="02040502050405020303" pitchFamily="18" charset="0"/>
              </a:rPr>
              <a:t>Pathogenesis: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A 30-year-old woman presents to accident and emergency with worsening stiffness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>
                <a:latin typeface="Georgia" panose="02040502050405020303" pitchFamily="18" charset="0"/>
              </a:rPr>
              <a:t>in the hands, wrists and feet. She mentions that the pain has been particularly bad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>
                <a:latin typeface="Georgia" panose="02040502050405020303" pitchFamily="18" charset="0"/>
              </a:rPr>
              <a:t>in the mornings. On examination, there is a palpable spleen. Initial blood tests reveal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>
                <a:latin typeface="Georgia" panose="02040502050405020303" pitchFamily="18" charset="0"/>
              </a:rPr>
              <a:t>a low neutrophil count and a raised C-reactive protein. The most likely diagnosis is: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A. </a:t>
            </a:r>
            <a:r>
              <a:rPr lang="en-US" dirty="0" err="1">
                <a:solidFill>
                  <a:srgbClr val="0070C0"/>
                </a:solidFill>
                <a:latin typeface="Georgia" panose="02040502050405020303" pitchFamily="18" charset="0"/>
              </a:rPr>
              <a:t>Felty’s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 syndrome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B. Reactive arthritis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C. Still’s disease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D. Infectious mononucleosis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E. Serum sickness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sz="9600" b="1" dirty="0" smtClean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en-US" sz="9600" b="1" dirty="0" smtClean="0">
                <a:latin typeface="Algerian" panose="04020705040A02060702" pitchFamily="82" charset="0"/>
              </a:rPr>
              <a:t>Thank you</a:t>
            </a:r>
            <a:endParaRPr lang="en-US" sz="9600" b="1" dirty="0">
              <a:latin typeface="Algerian" panose="04020705040A02060702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Type of patient : females : males   =  </a:t>
            </a:r>
            <a:r>
              <a:rPr lang="en-US" dirty="0" smtClean="0">
                <a:latin typeface="Georgia" panose="02040502050405020303" pitchFamily="18" charset="0"/>
              </a:rPr>
              <a:t>3:1,               (30 </a:t>
            </a:r>
            <a:r>
              <a:rPr lang="en-US" dirty="0">
                <a:latin typeface="Georgia" panose="02040502050405020303" pitchFamily="18" charset="0"/>
              </a:rPr>
              <a:t>- </a:t>
            </a:r>
            <a:r>
              <a:rPr lang="en-US" dirty="0" smtClean="0">
                <a:latin typeface="Georgia" panose="02040502050405020303" pitchFamily="18" charset="0"/>
              </a:rPr>
              <a:t>40) </a:t>
            </a:r>
            <a:r>
              <a:rPr lang="en-US" dirty="0">
                <a:latin typeface="Georgia" panose="02040502050405020303" pitchFamily="18" charset="0"/>
              </a:rPr>
              <a:t>years old.                                                                                                            </a:t>
            </a:r>
            <a:r>
              <a:rPr lang="en-US" dirty="0" smtClean="0">
                <a:latin typeface="Georgia" panose="02040502050405020303" pitchFamily="18" charset="0"/>
              </a:rPr>
              <a:t>Life </a:t>
            </a:r>
            <a:r>
              <a:rPr lang="en-US" dirty="0">
                <a:latin typeface="Georgia" panose="02040502050405020303" pitchFamily="18" charset="0"/>
              </a:rPr>
              <a:t>-long course with intermittent remissions &amp; </a:t>
            </a:r>
            <a:r>
              <a:rPr lang="en-US" dirty="0" smtClean="0">
                <a:latin typeface="Georgia" panose="02040502050405020303" pitchFamily="18" charset="0"/>
              </a:rPr>
              <a:t>exacerbations.                                             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May be present by constitutional symptoms : fever , weight loss&amp; easy </a:t>
            </a:r>
            <a:r>
              <a:rPr lang="en-US" dirty="0" smtClean="0">
                <a:latin typeface="Georgia" panose="02040502050405020303" pitchFamily="18" charset="0"/>
              </a:rPr>
              <a:t>fatigability.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Georgia" panose="02040502050405020303" pitchFamily="18" charset="0"/>
              </a:rPr>
              <a:t>Clinical picture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latin typeface="Georgia" panose="02040502050405020303" pitchFamily="18" charset="0"/>
              </a:rPr>
              <a:t>1- Musculoskeletal manifestations</a:t>
            </a:r>
            <a:r>
              <a:rPr lang="en-US" b="1" dirty="0">
                <a:latin typeface="Georgia" panose="02040502050405020303" pitchFamily="18" charset="0"/>
              </a:rPr>
              <a:t>:</a:t>
            </a:r>
            <a:r>
              <a:rPr lang="en-US" dirty="0">
                <a:latin typeface="Georgia" panose="02040502050405020303" pitchFamily="18" charset="0"/>
              </a:rPr>
              <a:t>                                                                            *The commonest presentation is gradual &amp; slowly progressive 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symmetrical</a:t>
            </a:r>
            <a:r>
              <a:rPr lang="en-US" dirty="0">
                <a:latin typeface="Georgia" panose="02040502050405020303" pitchFamily="18" charset="0"/>
              </a:rPr>
              <a:t> polyarthritis affecting small joints of the hands, wrist &amp; feet.                                                                                                *Pain, swelling, stiffness with effusion in large </a:t>
            </a:r>
            <a:r>
              <a:rPr lang="en-US" dirty="0" smtClean="0">
                <a:latin typeface="Georgia" panose="02040502050405020303" pitchFamily="18" charset="0"/>
              </a:rPr>
              <a:t>joint</a:t>
            </a:r>
            <a:r>
              <a:rPr lang="en-US" dirty="0">
                <a:latin typeface="Georgia" panose="02040502050405020303" pitchFamily="18" charset="0"/>
              </a:rPr>
              <a:t>s</a:t>
            </a:r>
            <a:r>
              <a:rPr lang="en-US" dirty="0" smtClean="0">
                <a:latin typeface="Georgia" panose="02040502050405020303" pitchFamily="18" charset="0"/>
              </a:rPr>
              <a:t>.                 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*Morning stiffness: which decrease toward end of the </a:t>
            </a:r>
            <a:r>
              <a:rPr lang="en-US" dirty="0" smtClean="0">
                <a:latin typeface="Georgia" panose="02040502050405020303" pitchFamily="18" charset="0"/>
              </a:rPr>
              <a:t>day.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eorgia" panose="02040502050405020303" pitchFamily="18" charset="0"/>
              </a:rPr>
              <a:t>A) Hands:</a:t>
            </a:r>
            <a:r>
              <a:rPr lang="en-US" dirty="0">
                <a:latin typeface="Georgia" panose="02040502050405020303" pitchFamily="18" charset="0"/>
              </a:rPr>
              <a:t>                                                                                                                                *Proximal interphalangeal joints (PIP).                                                                               *Metacarpophalangeal </a:t>
            </a:r>
            <a:r>
              <a:rPr lang="en-US" dirty="0" smtClean="0">
                <a:latin typeface="Georgia" panose="02040502050405020303" pitchFamily="18" charset="0"/>
              </a:rPr>
              <a:t>joints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Georgia" panose="02040502050405020303" pitchFamily="18" charset="0"/>
              </a:rPr>
              <a:t>*</a:t>
            </a:r>
            <a:r>
              <a:rPr lang="en-US" dirty="0">
                <a:latin typeface="Georgia" panose="02040502050405020303" pitchFamily="18" charset="0"/>
              </a:rPr>
              <a:t>Distal interphalangeal joints are usually 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spared </a:t>
            </a:r>
            <a:r>
              <a:rPr lang="en-US" dirty="0">
                <a:latin typeface="Georgia" panose="02040502050405020303" pitchFamily="18" charset="0"/>
              </a:rPr>
              <a:t>(DIP).                         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1177</Words>
  <Application>Microsoft Office PowerPoint</Application>
  <PresentationFormat>On-screen Show (4:3)</PresentationFormat>
  <Paragraphs>78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PowerPoint Presentation</vt:lpstr>
      <vt:lpstr>PowerPoint Presentation</vt:lpstr>
      <vt:lpstr>Aetiology:</vt:lpstr>
      <vt:lpstr>Pathogenesis:</vt:lpstr>
      <vt:lpstr>PowerPoint Presentation</vt:lpstr>
      <vt:lpstr>Clinical picture :</vt:lpstr>
      <vt:lpstr>PowerPoint Presentation</vt:lpstr>
      <vt:lpstr>PowerPoint Presentation</vt:lpstr>
      <vt:lpstr>PowerPoint Presentation</vt:lpstr>
      <vt:lpstr>Common deformities: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Investigations 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Rheumatoid arthritis </dc:title>
  <dc:creator>HI TECH</dc:creator>
  <cp:lastModifiedBy>HI TECH</cp:lastModifiedBy>
  <cp:revision>77</cp:revision>
  <dcterms:created xsi:type="dcterms:W3CDTF">2018-04-05T10:59:14Z</dcterms:created>
  <dcterms:modified xsi:type="dcterms:W3CDTF">2018-04-15T07:32:55Z</dcterms:modified>
</cp:coreProperties>
</file>