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99" r:id="rId4"/>
    <p:sldId id="293" r:id="rId5"/>
    <p:sldId id="300" r:id="rId6"/>
    <p:sldId id="294" r:id="rId7"/>
    <p:sldId id="301" r:id="rId8"/>
    <p:sldId id="295" r:id="rId9"/>
    <p:sldId id="302" r:id="rId10"/>
    <p:sldId id="303" r:id="rId11"/>
    <p:sldId id="296" r:id="rId12"/>
    <p:sldId id="304" r:id="rId13"/>
    <p:sldId id="297" r:id="rId14"/>
    <p:sldId id="298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Electro-Convulsive Therapy (ECT)</a:t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Psychiatry department</a:t>
            </a:r>
          </a:p>
          <a:p>
            <a:r>
              <a:rPr lang="en-US" dirty="0" err="1" smtClean="0"/>
              <a:t>Beni</a:t>
            </a:r>
            <a:r>
              <a:rPr lang="en-US" dirty="0" smtClean="0"/>
              <a:t> </a:t>
            </a:r>
            <a:r>
              <a:rPr lang="en-US" dirty="0" err="1" smtClean="0"/>
              <a:t>Suef</a:t>
            </a:r>
            <a:r>
              <a:rPr lang="en-US" dirty="0" smtClean="0"/>
              <a:t> 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1.bp.blogspot.com/-IJbNydqOlZc/TnUwPsG_fiI/AAAAAAAAC6Q/bdMfDW2hX_I/s1600/ECT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8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Indications of ECT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1- Major Depression.</a:t>
            </a:r>
          </a:p>
          <a:p>
            <a:r>
              <a:rPr lang="en-US" dirty="0" smtClean="0"/>
              <a:t>2- Bipolar Mood Disorder.</a:t>
            </a:r>
          </a:p>
          <a:p>
            <a:r>
              <a:rPr lang="en-US" dirty="0" smtClean="0"/>
              <a:t>3- Acute psychotic disorders:</a:t>
            </a:r>
          </a:p>
          <a:p>
            <a:pPr algn="ctr">
              <a:buNone/>
            </a:pPr>
            <a:r>
              <a:rPr lang="en-US" dirty="0" smtClean="0"/>
              <a:t>- Undifferentiated and brief psychotic disorders.</a:t>
            </a:r>
          </a:p>
          <a:p>
            <a:pPr algn="ctr">
              <a:buNone/>
            </a:pPr>
            <a:r>
              <a:rPr lang="en-US" dirty="0" smtClean="0"/>
              <a:t>- Acute delusional disorders.</a:t>
            </a:r>
          </a:p>
          <a:p>
            <a:r>
              <a:rPr lang="en-US" dirty="0" smtClean="0"/>
              <a:t>4- Schizoaffective disorders.</a:t>
            </a:r>
          </a:p>
          <a:p>
            <a:r>
              <a:rPr lang="en-US" dirty="0" smtClean="0"/>
              <a:t>5- Schizophrenia:</a:t>
            </a:r>
          </a:p>
          <a:p>
            <a:pPr>
              <a:buNone/>
            </a:pPr>
            <a:r>
              <a:rPr lang="en-US" dirty="0" smtClean="0"/>
              <a:t>            - With catatonic symptoms.</a:t>
            </a:r>
          </a:p>
          <a:p>
            <a:pPr>
              <a:buNone/>
            </a:pPr>
            <a:r>
              <a:rPr lang="en-US" dirty="0" smtClean="0"/>
              <a:t>            - With mood (depressive symptoms).</a:t>
            </a:r>
          </a:p>
          <a:p>
            <a:pPr algn="ctr">
              <a:buNone/>
            </a:pPr>
            <a:r>
              <a:rPr lang="en-US" dirty="0" smtClean="0"/>
              <a:t>    - With acute exacerbation of symptoms.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kingez.com/wp-content/uploads/2011/09/ECT2-RGB1-300x225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3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u="sng" dirty="0" smtClean="0"/>
              <a:t>Contraindications (Relative Not Absolute)</a:t>
            </a:r>
          </a:p>
          <a:p>
            <a:pPr>
              <a:buNone/>
            </a:pPr>
            <a:endParaRPr lang="en-US" b="1" i="1" u="sng" dirty="0" smtClean="0"/>
          </a:p>
          <a:p>
            <a:r>
              <a:rPr lang="en-US" dirty="0" smtClean="0"/>
              <a:t>1 - Recent myocardial infarction.</a:t>
            </a:r>
          </a:p>
          <a:p>
            <a:r>
              <a:rPr lang="en-US" dirty="0" smtClean="0"/>
              <a:t>2- Increased intracranial tension, cerebral aneurism or hemorrhage.</a:t>
            </a:r>
          </a:p>
          <a:p>
            <a:r>
              <a:rPr lang="en-US" dirty="0" smtClean="0"/>
              <a:t>3- Extreme hypertension.</a:t>
            </a:r>
          </a:p>
          <a:p>
            <a:r>
              <a:rPr lang="en-US" dirty="0" smtClean="0"/>
              <a:t>4- Fever or acute respiratory infection.</a:t>
            </a:r>
          </a:p>
          <a:p>
            <a:r>
              <a:rPr lang="en-US" dirty="0" smtClean="0"/>
              <a:t>5- Significant arrhythmias.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Complications of </a:t>
            </a:r>
            <a:r>
              <a:rPr lang="en-US" b="1" dirty="0" err="1" smtClean="0"/>
              <a:t>ect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1- Transient short-term memory loss and confusion.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2- Rare complication: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- Fractures or dislocations (if muscle relaxant is not adequately used).</a:t>
            </a:r>
          </a:p>
          <a:p>
            <a:r>
              <a:rPr lang="en-US" dirty="0" smtClean="0"/>
              <a:t>- Myocardial infarction or arrhythmias.</a:t>
            </a:r>
          </a:p>
          <a:p>
            <a:r>
              <a:rPr lang="en-US" dirty="0" smtClean="0"/>
              <a:t>- Miscarriage, if patient has threatened abortion.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ealing Thoughts Premium Poster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Electro-Convulsive Therapy (ECT)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Mode of Action</a:t>
            </a:r>
          </a:p>
          <a:p>
            <a:endParaRPr lang="en-US" dirty="0" smtClean="0"/>
          </a:p>
          <a:p>
            <a:r>
              <a:rPr lang="en-US" dirty="0" smtClean="0"/>
              <a:t>It is done through the passage of an electric current capable of inducing a generalized seizure activity in the brain. </a:t>
            </a:r>
          </a:p>
          <a:p>
            <a:r>
              <a:rPr lang="en-US" dirty="0" smtClean="0"/>
              <a:t>The mechanism of action is not clear, but ECT is one of the most efficient methods of treatment in psychiatry. </a:t>
            </a:r>
          </a:p>
          <a:p>
            <a:r>
              <a:rPr lang="en-US" dirty="0" smtClean="0"/>
              <a:t>It has the least complications when applied properly.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faculty.mc3.edu/bfriedman/electro.gif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5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Electro-Convulsive Therapy (ECT)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Technique</a:t>
            </a:r>
            <a:endParaRPr lang="en-US" dirty="0" smtClean="0"/>
          </a:p>
          <a:p>
            <a:r>
              <a:rPr lang="ar-SA" dirty="0" smtClean="0"/>
              <a:t>•</a:t>
            </a:r>
            <a:r>
              <a:rPr lang="en-US" dirty="0" smtClean="0"/>
              <a:t> Thorough physical examination.</a:t>
            </a:r>
          </a:p>
          <a:p>
            <a:r>
              <a:rPr lang="ar-SA" dirty="0" smtClean="0"/>
              <a:t>•</a:t>
            </a:r>
            <a:r>
              <a:rPr lang="en-US" dirty="0" smtClean="0"/>
              <a:t> Patient is fasting and artificial dentures are removed. A mouth gag is applied to protect teeth and tongue.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makingthemodernworld.org.uk/learning_modules/psychology/02.TU.04/img/IM.0072_zl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8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Electro-Convulsive Therapy (ECT)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•</a:t>
            </a:r>
            <a:r>
              <a:rPr lang="en-US" dirty="0" smtClean="0"/>
              <a:t> </a:t>
            </a:r>
            <a:r>
              <a:rPr lang="en-US" b="1" i="1" u="sng" dirty="0" smtClean="0"/>
              <a:t>Premedication and anesthesia</a:t>
            </a:r>
            <a:r>
              <a:rPr lang="en-US" dirty="0" smtClean="0"/>
              <a:t>:</a:t>
            </a:r>
          </a:p>
          <a:p>
            <a:r>
              <a:rPr lang="en-US" dirty="0" smtClean="0"/>
              <a:t>- Atropine (0.5 mg I.M.) to protect the heart from</a:t>
            </a:r>
          </a:p>
          <a:p>
            <a:pPr>
              <a:buNone/>
            </a:pPr>
            <a:r>
              <a:rPr lang="en-US" dirty="0" smtClean="0"/>
              <a:t> parasympathetic  overtone  and  reduce  bronchial secretions.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- Short acting anesthesia (e.g., thiopental I.V.), a sleeping dose is needed.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- Muscle relaxant (e.g., </a:t>
            </a:r>
            <a:r>
              <a:rPr lang="en-US" dirty="0" err="1" smtClean="0"/>
              <a:t>succinylcholine</a:t>
            </a:r>
            <a:r>
              <a:rPr lang="en-US" dirty="0" smtClean="0"/>
              <a:t>) in full dose to minimize or prevent convulsions.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humanillnesses.com/images/hdc_0000_0001_0_img0039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8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Electro-Convulsive Therapy (ECT)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i="1" u="sng" dirty="0" smtClean="0"/>
              <a:t>•</a:t>
            </a:r>
            <a:r>
              <a:rPr lang="en-US" b="1" i="1" u="sng" dirty="0" smtClean="0"/>
              <a:t> Application of electrodes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1- Bilateral (more effective): </a:t>
            </a:r>
            <a:r>
              <a:rPr lang="en-US" dirty="0" err="1" smtClean="0"/>
              <a:t>bifrontotemporal</a:t>
            </a:r>
            <a:r>
              <a:rPr lang="en-US" dirty="0" smtClean="0"/>
              <a:t> application of the electrodes.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2- Unilateral applied to non-dominant hemisphere (less cognitive side-effects).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3.bp.blogspot.com/_zOjhqNcsgEo/TT9C76mRv6I/AAAAAAAAABs/2Ekwn4GyYTQ/s1600/electroconvulsive-therapy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6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332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Electro-Convulsive Therapy (ECT)  </vt:lpstr>
      <vt:lpstr>    Electro-Convulsive Therapy (ECT)   </vt:lpstr>
      <vt:lpstr>Slide 3</vt:lpstr>
      <vt:lpstr>Electro-Convulsive Therapy (ECT)   </vt:lpstr>
      <vt:lpstr>Slide 5</vt:lpstr>
      <vt:lpstr>Electro-Convulsive Therapy (ECT) </vt:lpstr>
      <vt:lpstr>Slide 7</vt:lpstr>
      <vt:lpstr>Electro-Convulsive Therapy (ECT) </vt:lpstr>
      <vt:lpstr>Slide 9</vt:lpstr>
      <vt:lpstr>Slide 10</vt:lpstr>
      <vt:lpstr>Indications of ECT </vt:lpstr>
      <vt:lpstr>Slide 12</vt:lpstr>
      <vt:lpstr>ECT</vt:lpstr>
      <vt:lpstr>Complications of ect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Pharmacotherapy</dc:title>
  <dc:creator>hala</dc:creator>
  <cp:lastModifiedBy>hala</cp:lastModifiedBy>
  <cp:revision>37</cp:revision>
  <dcterms:created xsi:type="dcterms:W3CDTF">2006-08-16T00:00:00Z</dcterms:created>
  <dcterms:modified xsi:type="dcterms:W3CDTF">2012-07-05T21:45:40Z</dcterms:modified>
</cp:coreProperties>
</file>