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51206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32668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87899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03159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222906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77110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88815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87855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68364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2430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385047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9C3F8-B151-4594-A9B9-9E62D3C15AF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7B120-9981-4A00-A519-17BB9F6A8AD9}" type="slidenum">
              <a:rPr lang="ar-EG" smtClean="0"/>
              <a:pPr/>
              <a:t>‹#›</a:t>
            </a:fld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979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Forte"/>
              </a:rPr>
              <a:t>Differential </a:t>
            </a:r>
            <a:r>
              <a:rPr lang="en-US" b="0" i="0" u="none" strike="noStrike" baseline="0" dirty="0" smtClean="0">
                <a:latin typeface="Forte"/>
              </a:rPr>
              <a:t>diagnosis in gynecology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8843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hemorrhage in the ovary 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Hemorrhage in follicular or corpus </a:t>
            </a:r>
            <a:r>
              <a:rPr lang="en-US" b="0" i="0" u="none" strike="noStrike" baseline="0" dirty="0" err="1" smtClean="0">
                <a:latin typeface="Times New Roman"/>
              </a:rPr>
              <a:t>luteum</a:t>
            </a:r>
            <a:r>
              <a:rPr lang="en-US" b="0" i="0" u="none" strike="noStrike" baseline="0" dirty="0" smtClean="0">
                <a:latin typeface="Times New Roman"/>
              </a:rPr>
              <a:t> cyst.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Hemorrhage in benign neoplastic cyst of the ovary.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Hemorrhage in a malignant tumor.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Chocolate cyst.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Ovarian pregnancy.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causes of cervical enlargement.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Congenital elongation of </a:t>
            </a:r>
            <a:r>
              <a:rPr lang="en-US" b="0" i="0" u="none" strike="noStrike" baseline="0" dirty="0" err="1" smtClean="0">
                <a:latin typeface="Times New Roman"/>
              </a:rPr>
              <a:t>portiovaginalis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Congestion of cervix due to prolapse , pregnancy or pelvic congestion.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Acute &amp; chronic </a:t>
            </a:r>
            <a:r>
              <a:rPr lang="en-US" b="0" i="0" u="none" strike="noStrike" baseline="0" dirty="0" err="1" smtClean="0">
                <a:latin typeface="Times New Roman"/>
              </a:rPr>
              <a:t>cervisitis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Neoplastic e.g. fibroid or malignant neoplasm.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Endometriosis of cervix.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6. Cervical ectopic </a:t>
            </a:r>
            <a:r>
              <a:rPr lang="en-US" b="0" i="0" u="none" strike="noStrike" baseline="0" dirty="0" err="1" smtClean="0">
                <a:latin typeface="Times New Roman"/>
              </a:rPr>
              <a:t>preg</a:t>
            </a:r>
            <a:r>
              <a:rPr lang="en-US" b="0" i="0" u="none" strike="noStrike" baseline="0" dirty="0" smtClean="0">
                <a:latin typeface="Times New Roman"/>
              </a:rPr>
              <a:t>. or cervical abortion.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2325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Causes of mass protruding from cervix: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Cervical polyp.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Polyp arising from uterine cavity.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Inverted uterus.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Inevitable and incomplete abortion.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contact bleeding:</a:t>
            </a:r>
          </a:p>
          <a:p>
            <a:pPr algn="l"/>
            <a:r>
              <a:rPr lang="en-US" b="0" i="0" u="none" strike="noStrike" baseline="0" dirty="0" err="1" smtClean="0">
                <a:latin typeface="Elephant"/>
              </a:rPr>
              <a:t>Def</a:t>
            </a:r>
            <a:r>
              <a:rPr lang="en-US" b="0" i="0" u="none" strike="noStrike" baseline="0" dirty="0" smtClean="0">
                <a:latin typeface="Elephant"/>
              </a:rPr>
              <a:t>: </a:t>
            </a:r>
            <a:r>
              <a:rPr lang="en-US" b="0" i="0" u="none" strike="noStrike" baseline="0" dirty="0" smtClean="0">
                <a:latin typeface="Times New Roman"/>
              </a:rPr>
              <a:t>bleeding following vaginal examination ., sexual intercourse or douching.</a:t>
            </a:r>
          </a:p>
          <a:p>
            <a:pPr algn="l"/>
            <a:r>
              <a:rPr lang="en-US" b="0" i="0" u="none" strike="noStrike" baseline="0" dirty="0" smtClean="0">
                <a:latin typeface="Elephant"/>
              </a:rPr>
              <a:t>Causes 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- Cervical erosion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- Carcinoma of cervix.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- Ulcers of cervix.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- </a:t>
            </a:r>
            <a:r>
              <a:rPr lang="en-US" b="0" i="0" u="none" strike="noStrike" baseline="0" dirty="0" err="1" smtClean="0">
                <a:latin typeface="Times New Roman"/>
              </a:rPr>
              <a:t>Polypi</a:t>
            </a:r>
            <a:r>
              <a:rPr lang="en-US" b="0" i="0" u="none" strike="noStrike" baseline="0" dirty="0" smtClean="0">
                <a:latin typeface="Times New Roman"/>
              </a:rPr>
              <a:t> of cervix.</a:t>
            </a:r>
          </a:p>
          <a:p>
            <a:pPr algn="l"/>
            <a:r>
              <a:rPr lang="en-US" b="0" i="0" u="none" strike="noStrike" baseline="0" dirty="0" smtClean="0">
                <a:latin typeface="Elephant"/>
              </a:rPr>
              <a:t>Diagnosis: </a:t>
            </a:r>
            <a:r>
              <a:rPr lang="en-US" b="0" i="0" u="none" strike="noStrike" baseline="0" dirty="0" smtClean="0">
                <a:latin typeface="Times New Roman"/>
              </a:rPr>
              <a:t>see diagnosis of cervical cancer.</a:t>
            </a:r>
          </a:p>
          <a:p>
            <a:pPr algn="l"/>
            <a:r>
              <a:rPr lang="en-US" b="0" i="0" u="none" strike="noStrike" baseline="0" dirty="0" smtClean="0">
                <a:latin typeface="Elephant"/>
              </a:rPr>
              <a:t>Treatment : </a:t>
            </a:r>
            <a:r>
              <a:rPr lang="en-US" b="0" i="0" u="none" strike="noStrike" baseline="0" dirty="0" smtClean="0">
                <a:latin typeface="Times New Roman"/>
              </a:rPr>
              <a:t>of the cause. 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41996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cystic </a:t>
            </a:r>
            <a:r>
              <a:rPr lang="en-US" b="1" i="0" u="none" strike="noStrike" baseline="0" dirty="0" err="1" smtClean="0">
                <a:latin typeface="Eras Bold ITC"/>
              </a:rPr>
              <a:t>adenxal</a:t>
            </a:r>
            <a:r>
              <a:rPr lang="en-US" b="1" i="0" u="none" strike="noStrike" baseline="0" dirty="0" smtClean="0">
                <a:latin typeface="Eras Bold ITC"/>
              </a:rPr>
              <a:t> swelling: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Ovarian cysts.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</a:t>
            </a:r>
            <a:r>
              <a:rPr lang="en-US" b="0" i="0" u="none" strike="noStrike" baseline="0" dirty="0" err="1" smtClean="0">
                <a:latin typeface="Times New Roman"/>
              </a:rPr>
              <a:t>Hydrosalpinex</a:t>
            </a:r>
            <a:r>
              <a:rPr lang="en-US" b="0" i="0" u="none" strike="noStrike" baseline="0" dirty="0" smtClean="0">
                <a:latin typeface="Times New Roman"/>
              </a:rPr>
              <a:t> , </a:t>
            </a:r>
            <a:r>
              <a:rPr lang="en-US" b="0" i="0" u="none" strike="noStrike" baseline="0" dirty="0" err="1" smtClean="0">
                <a:latin typeface="Times New Roman"/>
              </a:rPr>
              <a:t>pyosalpinex</a:t>
            </a:r>
            <a:r>
              <a:rPr lang="en-US" b="0" i="0" u="none" strike="noStrike" baseline="0" dirty="0" smtClean="0">
                <a:latin typeface="Times New Roman"/>
              </a:rPr>
              <a:t> or </a:t>
            </a:r>
            <a:r>
              <a:rPr lang="en-US" b="0" i="0" u="none" strike="noStrike" baseline="0" dirty="0" err="1" smtClean="0">
                <a:latin typeface="Times New Roman"/>
              </a:rPr>
              <a:t>hematosalpinex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Broad ligament cyst, hematoma or abscess.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uterine cast: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</a:t>
            </a:r>
            <a:r>
              <a:rPr lang="en-US" b="0" i="0" u="none" strike="noStrike" baseline="0" dirty="0" err="1" smtClean="0">
                <a:latin typeface="Times New Roman"/>
              </a:rPr>
              <a:t>Decudual</a:t>
            </a:r>
            <a:r>
              <a:rPr lang="en-US" b="0" i="0" u="none" strike="noStrike" baseline="0" dirty="0" smtClean="0">
                <a:latin typeface="Times New Roman"/>
              </a:rPr>
              <a:t> cast in abortion or disturbed ectopic.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Membranous cast in case of membranous dysmenorrheal.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Blood casts in severe general infection.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</a:t>
            </a:r>
            <a:r>
              <a:rPr lang="en-US" b="1" i="0" u="none" strike="noStrike" baseline="0" dirty="0" err="1" smtClean="0">
                <a:latin typeface="Eras Bold ITC"/>
              </a:rPr>
              <a:t>erythroplakia</a:t>
            </a:r>
            <a:r>
              <a:rPr lang="en-US" b="1" i="0" u="none" strike="noStrike" baseline="0" dirty="0" smtClean="0">
                <a:latin typeface="Eras Bold ITC"/>
              </a:rPr>
              <a:t>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</a:t>
            </a:r>
            <a:r>
              <a:rPr lang="en-US" b="0" i="0" u="none" strike="noStrike" baseline="0" dirty="0" err="1" smtClean="0">
                <a:latin typeface="Times New Roman"/>
              </a:rPr>
              <a:t>Ectopy</a:t>
            </a:r>
            <a:r>
              <a:rPr lang="en-US" b="0" i="0" u="none" strike="noStrike" baseline="0" dirty="0" smtClean="0">
                <a:latin typeface="Times New Roman"/>
              </a:rPr>
              <a:t>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</a:t>
            </a:r>
            <a:r>
              <a:rPr lang="en-US" b="0" i="0" u="none" strike="noStrike" baseline="0" dirty="0" err="1" smtClean="0">
                <a:latin typeface="Times New Roman"/>
              </a:rPr>
              <a:t>Ectropion</a:t>
            </a:r>
            <a:r>
              <a:rPr lang="en-US" b="0" i="0" u="none" strike="noStrike" baseline="0" dirty="0" smtClean="0">
                <a:latin typeface="Times New Roman"/>
              </a:rPr>
              <a:t> ( eversion).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Ulcers : malignant , trophic , inflammatory( TB ,Syphilis).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Gynecological causes of acute abdominal pain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Ovarian causes :complication in an ovarian cyst.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Tubal causes: acute </a:t>
            </a:r>
            <a:r>
              <a:rPr lang="en-US" b="0" i="0" u="none" strike="noStrike" baseline="0" dirty="0" err="1" smtClean="0">
                <a:latin typeface="Times New Roman"/>
              </a:rPr>
              <a:t>salpingo-oophoritis</a:t>
            </a:r>
            <a:r>
              <a:rPr lang="en-US" b="0" i="0" u="none" strike="noStrike" baseline="0" dirty="0" smtClean="0">
                <a:latin typeface="Times New Roman"/>
              </a:rPr>
              <a:t> &amp; rupture tubal pregnancy.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Complication in fibroid.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Pelvic peritonitis due to any cause and rupture </a:t>
            </a:r>
            <a:r>
              <a:rPr lang="en-US" b="0" i="0" u="none" strike="noStrike" baseline="0" dirty="0" err="1" smtClean="0">
                <a:latin typeface="Times New Roman"/>
              </a:rPr>
              <a:t>tubo</a:t>
            </a:r>
            <a:r>
              <a:rPr lang="en-US" b="0" i="0" u="none" strike="noStrike" baseline="0" dirty="0" smtClean="0">
                <a:latin typeface="Times New Roman"/>
              </a:rPr>
              <a:t>-ovarian abscess.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Perforation of uterus during IUD insertion.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169458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Symmetrical enlargement of uterus: </a:t>
            </a:r>
            <a:r>
              <a:rPr lang="ar-EG" b="0" i="0" u="none" strike="noStrike" baseline="0" dirty="0" smtClean="0">
                <a:latin typeface="Times New Roman"/>
                <a:cs typeface="Times New Roman"/>
              </a:rPr>
              <a:t>اكتب كلمتين عن كل سبب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</a:t>
            </a:r>
            <a:r>
              <a:rPr lang="en-US" b="0" i="0" u="none" strike="noStrike" baseline="0" dirty="0" err="1" smtClean="0">
                <a:latin typeface="Times New Roman"/>
              </a:rPr>
              <a:t>Pegnancy</a:t>
            </a:r>
            <a:endParaRPr lang="en-US" b="0" i="0" u="none" strike="noStrike" baseline="0" dirty="0" smtClean="0"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</a:t>
            </a:r>
            <a:r>
              <a:rPr lang="en-US" b="0" i="0" u="none" strike="noStrike" baseline="0" dirty="0" err="1" smtClean="0">
                <a:latin typeface="Times New Roman"/>
              </a:rPr>
              <a:t>Metropathia</a:t>
            </a:r>
            <a:r>
              <a:rPr lang="en-US" b="0" i="0" u="none" strike="noStrike" baseline="0" dirty="0" smtClean="0">
                <a:latin typeface="Times New Roman"/>
              </a:rPr>
              <a:t> </a:t>
            </a:r>
            <a:r>
              <a:rPr lang="en-US" b="0" i="0" u="none" strike="noStrike" baseline="0" dirty="0" err="1" smtClean="0">
                <a:latin typeface="Times New Roman"/>
              </a:rPr>
              <a:t>haemorrhagica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Diffuse </a:t>
            </a:r>
            <a:r>
              <a:rPr lang="en-US" b="0" i="0" u="none" strike="noStrike" baseline="0" dirty="0" err="1" smtClean="0">
                <a:latin typeface="Times New Roman"/>
              </a:rPr>
              <a:t>adenomyosis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</a:t>
            </a:r>
            <a:r>
              <a:rPr lang="en-US" b="0" i="0" u="none" strike="noStrike" baseline="0" dirty="0" err="1" smtClean="0">
                <a:latin typeface="Times New Roman"/>
              </a:rPr>
              <a:t>Subinvolution</a:t>
            </a:r>
            <a:r>
              <a:rPr lang="en-US" b="0" i="0" u="none" strike="noStrike" baseline="0" dirty="0" smtClean="0">
                <a:latin typeface="Times New Roman"/>
              </a:rPr>
              <a:t>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Malignant tumor.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6. </a:t>
            </a:r>
            <a:r>
              <a:rPr lang="en-US" b="0" i="0" u="none" strike="noStrike" baseline="0" dirty="0" err="1" smtClean="0">
                <a:latin typeface="Times New Roman"/>
              </a:rPr>
              <a:t>Pyometra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7. </a:t>
            </a:r>
            <a:r>
              <a:rPr lang="en-US" b="0" i="0" u="none" strike="noStrike" baseline="0" dirty="0" err="1" smtClean="0">
                <a:latin typeface="Times New Roman"/>
              </a:rPr>
              <a:t>Hematometra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184036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600" b="1" i="0" u="none" strike="noStrike" baseline="0" dirty="0" smtClean="0">
                <a:latin typeface="Eras Bold ITC"/>
              </a:rPr>
              <a:t>DD of </a:t>
            </a:r>
            <a:r>
              <a:rPr lang="en-US" sz="5600" b="1" i="0" u="none" strike="noStrike" baseline="0" dirty="0" err="1" smtClean="0">
                <a:latin typeface="Eras Bold ITC"/>
              </a:rPr>
              <a:t>pelvi</a:t>
            </a:r>
            <a:r>
              <a:rPr lang="en-US" sz="5600" b="1" i="0" u="none" strike="noStrike" baseline="0" dirty="0" smtClean="0">
                <a:latin typeface="Eras Bold ITC"/>
              </a:rPr>
              <a:t>-abdominal swelling.</a:t>
            </a:r>
          </a:p>
          <a:p>
            <a:pPr algn="l"/>
            <a:r>
              <a:rPr lang="en-US" sz="5600" b="1" i="1" u="none" strike="noStrike" baseline="0" dirty="0" smtClean="0">
                <a:latin typeface="Times New Roman"/>
              </a:rPr>
              <a:t>a. </a:t>
            </a:r>
            <a:r>
              <a:rPr lang="en-US" sz="5600" b="1" i="1" u="none" strike="noStrike" baseline="0" dirty="0" err="1" smtClean="0">
                <a:latin typeface="Times New Roman"/>
              </a:rPr>
              <a:t>Utrine</a:t>
            </a:r>
            <a:r>
              <a:rPr lang="en-US" sz="5600" b="1" i="1" u="none" strike="noStrike" baseline="0" dirty="0" smtClean="0">
                <a:latin typeface="Times New Roman"/>
              </a:rPr>
              <a:t> causes: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1. Pregnancy in 2</a:t>
            </a:r>
            <a:r>
              <a:rPr lang="en-US" b="0" i="0" u="none" strike="noStrike" baseline="0" dirty="0" smtClean="0">
                <a:latin typeface="Times New Roman"/>
              </a:rPr>
              <a:t>nd </a:t>
            </a:r>
            <a:r>
              <a:rPr lang="en-US" sz="5600" b="0" i="0" u="none" strike="noStrike" baseline="0" dirty="0" smtClean="0">
                <a:latin typeface="Times New Roman"/>
              </a:rPr>
              <a:t>&amp; 3</a:t>
            </a:r>
            <a:r>
              <a:rPr lang="en-US" b="0" i="0" u="none" strike="noStrike" baseline="0" dirty="0" smtClean="0">
                <a:latin typeface="Times New Roman"/>
              </a:rPr>
              <a:t>rd </a:t>
            </a:r>
            <a:r>
              <a:rPr lang="en-US" sz="5600" b="0" i="0" u="none" strike="noStrike" baseline="0" dirty="0" smtClean="0">
                <a:latin typeface="Times New Roman"/>
              </a:rPr>
              <a:t>trimester " commonest cause".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2. </a:t>
            </a:r>
            <a:r>
              <a:rPr lang="en-US" sz="5600" b="0" i="0" u="none" strike="noStrike" baseline="0" dirty="0" err="1" smtClean="0">
                <a:latin typeface="Times New Roman"/>
              </a:rPr>
              <a:t>Myoma</a:t>
            </a:r>
            <a:r>
              <a:rPr lang="en-US" sz="5600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3. Vesicular mole 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4. Large </a:t>
            </a:r>
            <a:r>
              <a:rPr lang="en-US" sz="5600" b="0" i="0" u="none" strike="noStrike" baseline="0" dirty="0" err="1" smtClean="0">
                <a:latin typeface="Times New Roman"/>
              </a:rPr>
              <a:t>pyometra</a:t>
            </a:r>
            <a:r>
              <a:rPr lang="en-US" sz="5600" b="0" i="0" u="none" strike="noStrike" baseline="0" dirty="0" smtClean="0">
                <a:latin typeface="Times New Roman"/>
              </a:rPr>
              <a:t> or </a:t>
            </a:r>
            <a:r>
              <a:rPr lang="en-US" sz="5600" b="0" i="0" u="none" strike="noStrike" baseline="0" dirty="0" err="1" smtClean="0">
                <a:latin typeface="Times New Roman"/>
              </a:rPr>
              <a:t>hematometra</a:t>
            </a:r>
            <a:r>
              <a:rPr lang="en-US" sz="5600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sz="5600" b="1" i="1" u="none" strike="noStrike" baseline="0" dirty="0" smtClean="0">
                <a:latin typeface="Times New Roman"/>
              </a:rPr>
              <a:t>b. Advanced extra-abdominal pregnancy.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c. </a:t>
            </a:r>
            <a:r>
              <a:rPr lang="en-US" sz="5600" b="1" i="1" u="none" strike="noStrike" baseline="0" dirty="0" smtClean="0">
                <a:latin typeface="Times New Roman"/>
              </a:rPr>
              <a:t>Tubal causes: </a:t>
            </a:r>
            <a:r>
              <a:rPr lang="en-US" sz="5600" b="0" i="0" u="none" strike="noStrike" baseline="0" dirty="0" err="1" smtClean="0">
                <a:latin typeface="Times New Roman"/>
              </a:rPr>
              <a:t>Hydrosalpinex</a:t>
            </a:r>
            <a:r>
              <a:rPr lang="en-US" sz="5600" b="0" i="0" u="none" strike="noStrike" baseline="0" dirty="0" smtClean="0">
                <a:latin typeface="Times New Roman"/>
              </a:rPr>
              <a:t> &amp; </a:t>
            </a:r>
            <a:r>
              <a:rPr lang="en-US" sz="5600" b="0" i="0" u="none" strike="noStrike" baseline="0" dirty="0" err="1" smtClean="0">
                <a:latin typeface="Times New Roman"/>
              </a:rPr>
              <a:t>pyosalpinex</a:t>
            </a:r>
            <a:r>
              <a:rPr lang="en-US" sz="5600" b="0" i="0" u="none" strike="noStrike" baseline="0" dirty="0" smtClean="0">
                <a:latin typeface="Times New Roman"/>
              </a:rPr>
              <a:t> " rare".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d. </a:t>
            </a:r>
            <a:r>
              <a:rPr lang="en-US" sz="5600" b="1" i="1" u="none" strike="noStrike" baseline="0" dirty="0" smtClean="0">
                <a:latin typeface="Times New Roman"/>
              </a:rPr>
              <a:t>Ovarian </a:t>
            </a:r>
            <a:r>
              <a:rPr lang="en-US" sz="5600" b="1" i="1" u="none" strike="noStrike" baseline="0" dirty="0" err="1" smtClean="0">
                <a:latin typeface="Times New Roman"/>
              </a:rPr>
              <a:t>neoplasia</a:t>
            </a:r>
            <a:r>
              <a:rPr lang="en-US" sz="5600" b="1" i="1" u="none" strike="noStrike" baseline="0" dirty="0" smtClean="0">
                <a:latin typeface="Times New Roman"/>
              </a:rPr>
              <a:t>: </a:t>
            </a:r>
            <a:r>
              <a:rPr lang="en-US" sz="5600" b="0" i="0" u="none" strike="noStrike" baseline="0" dirty="0" smtClean="0">
                <a:latin typeface="Times New Roman"/>
              </a:rPr>
              <a:t>Benign&amp; malignant </a:t>
            </a:r>
            <a:r>
              <a:rPr lang="en-US" sz="5600" b="0" i="0" u="none" strike="noStrike" baseline="0" dirty="0" err="1" smtClean="0">
                <a:latin typeface="Times New Roman"/>
              </a:rPr>
              <a:t>neoplasia</a:t>
            </a:r>
            <a:r>
              <a:rPr lang="en-US" sz="5600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sz="5600" b="1" i="1" u="none" strike="noStrike" baseline="0" dirty="0" smtClean="0">
                <a:latin typeface="Times New Roman"/>
              </a:rPr>
              <a:t>e. Parametric causes: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1. </a:t>
            </a:r>
            <a:r>
              <a:rPr lang="en-US" sz="5600" b="0" i="0" u="none" strike="noStrike" baseline="0" dirty="0" err="1" smtClean="0">
                <a:latin typeface="Times New Roman"/>
              </a:rPr>
              <a:t>Parametritis</a:t>
            </a:r>
            <a:r>
              <a:rPr lang="en-US" sz="5600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2. Broad ligament cyst i.e. </a:t>
            </a:r>
            <a:r>
              <a:rPr lang="en-US" sz="5600" b="0" i="0" u="none" strike="noStrike" baseline="0" dirty="0" err="1" smtClean="0">
                <a:latin typeface="Times New Roman"/>
              </a:rPr>
              <a:t>parovarian</a:t>
            </a:r>
            <a:r>
              <a:rPr lang="en-US" sz="5600" b="0" i="0" u="none" strike="noStrike" baseline="0" dirty="0" smtClean="0">
                <a:latin typeface="Times New Roman"/>
              </a:rPr>
              <a:t> cyst.</a:t>
            </a:r>
          </a:p>
          <a:p>
            <a:pPr algn="l"/>
            <a:r>
              <a:rPr lang="en-US" sz="5600" b="0" i="0" u="none" strike="noStrike" baseline="0" dirty="0" smtClean="0">
                <a:latin typeface="Times New Roman"/>
              </a:rPr>
              <a:t>3. Broad ligament hematoma. ……….causes?</a:t>
            </a:r>
          </a:p>
          <a:p>
            <a:pPr marL="0" indent="0" algn="l">
              <a:buNone/>
            </a:pPr>
            <a:r>
              <a:rPr lang="en-US" b="0" i="0" u="none" strike="noStrike" baseline="0" dirty="0" smtClean="0">
                <a:latin typeface="Times New Roman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06291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0" i="0" u="none" strike="noStrike" baseline="0" dirty="0" smtClean="0">
                <a:latin typeface="Times New Roman"/>
              </a:rPr>
              <a:t>f. </a:t>
            </a:r>
            <a:r>
              <a:rPr lang="en-US" b="1" i="1" u="none" strike="noStrike" baseline="0" dirty="0" smtClean="0">
                <a:latin typeface="Times New Roman"/>
              </a:rPr>
              <a:t>Mass in Douglas pouch </a:t>
            </a:r>
            <a:r>
              <a:rPr lang="en-US" b="0" i="0" u="none" strike="noStrike" baseline="0" dirty="0" smtClean="0">
                <a:latin typeface="Times New Roman"/>
              </a:rPr>
              <a:t>e.g. Pelvic </a:t>
            </a:r>
            <a:r>
              <a:rPr lang="en-US" b="0" i="0" u="none" strike="noStrike" baseline="0" dirty="0" err="1" smtClean="0">
                <a:latin typeface="Times New Roman"/>
              </a:rPr>
              <a:t>hematocele</a:t>
            </a:r>
            <a:r>
              <a:rPr lang="en-US" b="0" i="0" u="none" strike="noStrike" baseline="0" dirty="0" smtClean="0">
                <a:latin typeface="Times New Roman"/>
              </a:rPr>
              <a:t> &amp; Pelvic abscess.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g. </a:t>
            </a:r>
            <a:r>
              <a:rPr lang="en-US" b="1" i="1" u="none" strike="noStrike" baseline="0" dirty="0" err="1" smtClean="0">
                <a:latin typeface="Times New Roman"/>
              </a:rPr>
              <a:t>Hematocolpos</a:t>
            </a:r>
            <a:r>
              <a:rPr lang="en-US" b="1" i="1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h. </a:t>
            </a:r>
            <a:r>
              <a:rPr lang="en-US" b="1" i="1" u="none" strike="noStrike" baseline="0" dirty="0" err="1" smtClean="0">
                <a:latin typeface="Times New Roman"/>
              </a:rPr>
              <a:t>Extragenital</a:t>
            </a:r>
            <a:r>
              <a:rPr lang="en-US" b="1" i="1" u="none" strike="noStrike" baseline="0" dirty="0" smtClean="0">
                <a:latin typeface="Times New Roman"/>
              </a:rPr>
              <a:t>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Distended bladder.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Encysted </a:t>
            </a:r>
            <a:r>
              <a:rPr lang="en-US" b="0" i="0" u="none" strike="noStrike" baseline="0" dirty="0" err="1" smtClean="0">
                <a:latin typeface="Times New Roman"/>
              </a:rPr>
              <a:t>tuberculos</a:t>
            </a:r>
            <a:r>
              <a:rPr lang="en-US" b="0" i="0" u="none" strike="noStrike" baseline="0" dirty="0" smtClean="0">
                <a:latin typeface="Times New Roman"/>
              </a:rPr>
              <a:t> peritonitis.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Retroperitoneal tumors.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Ascites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</a:t>
            </a:r>
            <a:r>
              <a:rPr lang="en-US" b="0" i="0" u="none" strike="noStrike" baseline="0" dirty="0" err="1" smtClean="0">
                <a:latin typeface="Times New Roman"/>
              </a:rPr>
              <a:t>Pseudosyesis</a:t>
            </a:r>
            <a:endParaRPr lang="en-US" b="0" i="0" u="none" strike="noStrike" baseline="0" dirty="0" smtClean="0">
              <a:latin typeface="Times New Roman"/>
            </a:endParaRP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6. Flatulence.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7. Obesity.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i. </a:t>
            </a:r>
            <a:r>
              <a:rPr lang="en-US" b="1" i="1" u="none" strike="noStrike" baseline="0" dirty="0" smtClean="0">
                <a:latin typeface="Times New Roman"/>
              </a:rPr>
              <a:t>Tumors of the abdominal wall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128804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</a:t>
            </a:r>
            <a:r>
              <a:rPr lang="en-US" b="1" i="0" u="none" strike="noStrike" baseline="0" dirty="0" err="1" smtClean="0">
                <a:latin typeface="Eras Bold ITC"/>
              </a:rPr>
              <a:t>pelvi</a:t>
            </a:r>
            <a:r>
              <a:rPr lang="en-US" b="1" i="0" u="none" strike="noStrike" baseline="0" dirty="0" smtClean="0">
                <a:latin typeface="Eras Bold ITC"/>
              </a:rPr>
              <a:t>-abdominal mass associated with abnormal bleeding.: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Complication of pregnancy e.g. abortion or vesicular mole.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Fibroids.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Endometrial carcinoma associated with </a:t>
            </a:r>
            <a:r>
              <a:rPr lang="en-US" b="0" i="0" u="none" strike="noStrike" baseline="0" dirty="0" err="1" smtClean="0">
                <a:latin typeface="Times New Roman"/>
              </a:rPr>
              <a:t>hematometra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Ovarian tumors.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Uterine sarcoma.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70193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mass in Douglas pouch. </a:t>
            </a:r>
            <a:r>
              <a:rPr lang="en-US" b="0" i="0" u="none" strike="noStrike" baseline="0" dirty="0" smtClean="0">
                <a:latin typeface="Times New Roman"/>
              </a:rPr>
              <a:t>……………….P/R must be done………...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a-Uterine: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</a:t>
            </a:r>
            <a:r>
              <a:rPr lang="en-US" b="0" i="0" u="none" strike="noStrike" baseline="0" dirty="0" err="1" smtClean="0">
                <a:latin typeface="Times New Roman"/>
              </a:rPr>
              <a:t>Retroverted</a:t>
            </a:r>
            <a:r>
              <a:rPr lang="en-US" b="0" i="0" u="none" strike="noStrike" baseline="0" dirty="0" smtClean="0">
                <a:latin typeface="Times New Roman"/>
              </a:rPr>
              <a:t> uterus " commonest cause".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Posterior wall fibroid.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b-Tubal 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</a:t>
            </a:r>
            <a:r>
              <a:rPr lang="en-US" b="0" i="0" u="none" strike="noStrike" baseline="0" dirty="0" err="1" smtClean="0">
                <a:latin typeface="Times New Roman"/>
              </a:rPr>
              <a:t>hydrosalpinex</a:t>
            </a:r>
            <a:r>
              <a:rPr lang="en-US" b="0" i="0" u="none" strike="noStrike" baseline="0" dirty="0" smtClean="0">
                <a:latin typeface="Times New Roman"/>
              </a:rPr>
              <a:t> or </a:t>
            </a:r>
            <a:r>
              <a:rPr lang="en-US" b="0" i="0" u="none" strike="noStrike" baseline="0" dirty="0" err="1" smtClean="0">
                <a:latin typeface="Times New Roman"/>
              </a:rPr>
              <a:t>pyosalpinex</a:t>
            </a:r>
            <a:r>
              <a:rPr lang="en-US" b="0" i="0" u="none" strike="noStrike" baseline="0" dirty="0" smtClean="0">
                <a:latin typeface="Times New Roman"/>
              </a:rPr>
              <a:t> or tubal pregnancy.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c-Ovarian mass.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d- Mass in peritoneum of Douglas pouch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Pelvic </a:t>
            </a:r>
            <a:r>
              <a:rPr lang="en-US" b="0" i="0" u="none" strike="noStrike" baseline="0" dirty="0" err="1" smtClean="0">
                <a:latin typeface="Times New Roman"/>
              </a:rPr>
              <a:t>hematocele</a:t>
            </a:r>
            <a:r>
              <a:rPr lang="en-US" b="0" i="0" u="none" strike="noStrike" baseline="0" dirty="0" smtClean="0">
                <a:latin typeface="Times New Roman"/>
              </a:rPr>
              <a:t> or pelvic abscess.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Endometriosis.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Metastatic nodule from ovarian cancer.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TB. Nodule.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e- Ectopic kidney.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f- Mass in rectum : </a:t>
            </a:r>
            <a:r>
              <a:rPr lang="en-US" b="0" i="0" u="none" strike="noStrike" baseline="0" dirty="0" smtClean="0">
                <a:latin typeface="Times New Roman"/>
              </a:rPr>
              <a:t>cancer or fecal mass.</a:t>
            </a:r>
          </a:p>
          <a:p>
            <a:pPr algn="l"/>
            <a:r>
              <a:rPr lang="en-US" b="1" i="1" u="none" strike="noStrike" baseline="0" dirty="0" smtClean="0">
                <a:latin typeface="Times New Roman"/>
              </a:rPr>
              <a:t>g- Retroperitoneal tumor.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303041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amenorrhea after </a:t>
            </a:r>
            <a:r>
              <a:rPr lang="en-US" b="1" i="0" u="none" strike="noStrike" baseline="0" dirty="0" err="1" smtClean="0">
                <a:latin typeface="Eras Bold ITC"/>
              </a:rPr>
              <a:t>labour</a:t>
            </a:r>
            <a:r>
              <a:rPr lang="en-US" b="1" i="0" u="none" strike="noStrike" baseline="0" dirty="0" smtClean="0">
                <a:latin typeface="Eras Bold ITC"/>
              </a:rPr>
              <a:t>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Lactation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Another pregnancy.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Sheehan syndrome.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</a:t>
            </a:r>
            <a:r>
              <a:rPr lang="en-US" b="0" i="0" u="none" strike="noStrike" baseline="0" dirty="0" err="1" smtClean="0">
                <a:latin typeface="Times New Roman"/>
              </a:rPr>
              <a:t>Asherman</a:t>
            </a:r>
            <a:r>
              <a:rPr lang="en-US" b="0" i="0" u="none" strike="noStrike" baseline="0" dirty="0" smtClean="0">
                <a:latin typeface="Times New Roman"/>
              </a:rPr>
              <a:t> syndrome.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Short period of amenorrhea followed by bleeding: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Abortion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Ectopic pregnancy.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Vesicular mole.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</a:t>
            </a:r>
            <a:r>
              <a:rPr lang="en-US" b="0" i="0" u="none" strike="noStrike" baseline="0" dirty="0" err="1" smtClean="0">
                <a:latin typeface="Times New Roman"/>
              </a:rPr>
              <a:t>Metropathia</a:t>
            </a:r>
            <a:r>
              <a:rPr lang="en-US" b="0" i="0" u="none" strike="noStrike" baseline="0" dirty="0" smtClean="0">
                <a:latin typeface="Times New Roman"/>
              </a:rPr>
              <a:t> </a:t>
            </a:r>
            <a:r>
              <a:rPr lang="en-US" b="0" i="0" u="none" strike="noStrike" baseline="0" dirty="0" err="1" smtClean="0">
                <a:latin typeface="Times New Roman"/>
              </a:rPr>
              <a:t>hemorrhagica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Hematoma in a corpus </a:t>
            </a:r>
            <a:r>
              <a:rPr lang="en-US" b="0" i="0" u="none" strike="noStrike" baseline="0" dirty="0" err="1" smtClean="0">
                <a:latin typeface="Times New Roman"/>
              </a:rPr>
              <a:t>luteum</a:t>
            </a:r>
            <a:r>
              <a:rPr lang="en-US" b="0" i="0" u="none" strike="noStrike" baseline="0" dirty="0" smtClean="0">
                <a:latin typeface="Times New Roman"/>
              </a:rPr>
              <a:t> cyst.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227989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of pain &amp; abnormal vaginal bleeding: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Bleeding in early pregnancy.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Hemorrhage or rupture of a corpus </a:t>
            </a:r>
            <a:r>
              <a:rPr lang="en-US" b="0" i="0" u="none" strike="noStrike" baseline="0" dirty="0" err="1" smtClean="0">
                <a:latin typeface="Times New Roman"/>
              </a:rPr>
              <a:t>luteum</a:t>
            </a:r>
            <a:r>
              <a:rPr lang="en-US" b="0" i="0" u="none" strike="noStrike" baseline="0" dirty="0" smtClean="0">
                <a:latin typeface="Times New Roman"/>
              </a:rPr>
              <a:t> cyst.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Malignant tumor of genital tract " pain is late".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</a:t>
            </a:r>
            <a:r>
              <a:rPr lang="en-US" b="0" i="0" u="none" strike="noStrike" baseline="0" dirty="0" err="1" smtClean="0">
                <a:latin typeface="Times New Roman"/>
              </a:rPr>
              <a:t>Submucous</a:t>
            </a:r>
            <a:r>
              <a:rPr lang="en-US" b="0" i="0" u="none" strike="noStrike" baseline="0" dirty="0" smtClean="0">
                <a:latin typeface="Times New Roman"/>
              </a:rPr>
              <a:t> fibroid polyp.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Pelvic endometriosis.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6. Chronic cervicitis &amp; chronic </a:t>
            </a:r>
            <a:r>
              <a:rPr lang="en-US" b="0" i="0" u="none" strike="noStrike" baseline="0" dirty="0" err="1" smtClean="0">
                <a:latin typeface="Times New Roman"/>
              </a:rPr>
              <a:t>salpingitis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7. Post insertion pain &amp; bleeding of an IUD.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8. Middle cycle ovulatory pain " </a:t>
            </a:r>
            <a:r>
              <a:rPr lang="en-US" b="0" i="0" u="none" strike="noStrike" baseline="0" dirty="0" err="1" smtClean="0">
                <a:latin typeface="Times New Roman"/>
              </a:rPr>
              <a:t>mittelschmerz</a:t>
            </a:r>
            <a:r>
              <a:rPr lang="en-US" b="0" i="0" u="none" strike="noStrike" baseline="0" dirty="0" smtClean="0">
                <a:latin typeface="Times New Roman"/>
              </a:rPr>
              <a:t>" &amp; bleeding.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of abnormal vaginal bleeding of cervical origin: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Cervical erosion ( </a:t>
            </a:r>
            <a:r>
              <a:rPr lang="en-US" b="0" i="0" u="none" strike="noStrike" baseline="0" dirty="0" err="1" smtClean="0">
                <a:latin typeface="Times New Roman"/>
              </a:rPr>
              <a:t>ectopy</a:t>
            </a:r>
            <a:r>
              <a:rPr lang="en-US" b="0" i="0" u="none" strike="noStrike" baseline="0" dirty="0" smtClean="0">
                <a:latin typeface="Times New Roman"/>
              </a:rPr>
              <a:t>).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Cervicitis.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Endometriosis.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Cervical abortion &amp; pregnancy.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Cervical tumors : </a:t>
            </a:r>
            <a:r>
              <a:rPr lang="en-US" b="0" i="0" u="none" strike="noStrike" baseline="0" dirty="0" err="1" smtClean="0">
                <a:latin typeface="Times New Roman"/>
              </a:rPr>
              <a:t>B,M,polyps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272314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b="1" i="0" u="none" strike="noStrike" baseline="0" dirty="0" smtClean="0">
                <a:latin typeface="Eras Bold ITC"/>
              </a:rPr>
              <a:t>DD Causes of </a:t>
            </a:r>
            <a:r>
              <a:rPr lang="en-US" b="1" i="0" u="none" strike="noStrike" baseline="0" dirty="0" err="1" smtClean="0">
                <a:latin typeface="Eras Bold ITC"/>
              </a:rPr>
              <a:t>hematosalpinex</a:t>
            </a:r>
            <a:r>
              <a:rPr lang="en-US" b="1" i="0" u="none" strike="noStrike" baseline="0" dirty="0" smtClean="0">
                <a:latin typeface="Eras Bold ITC"/>
              </a:rPr>
              <a:t>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Disturbed tubal ectopic.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Endometriosis.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Cancer of fallopian tube.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Imperforate hymen or transverse vaginal septum.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5. Hemorrhage in </a:t>
            </a:r>
            <a:r>
              <a:rPr lang="en-US" b="0" i="0" u="none" strike="noStrike" baseline="0" dirty="0" err="1" smtClean="0">
                <a:latin typeface="Times New Roman"/>
              </a:rPr>
              <a:t>hydrosalpinex</a:t>
            </a:r>
            <a:r>
              <a:rPr lang="en-US" b="0" i="0" u="none" strike="noStrike" baseline="0" dirty="0" smtClean="0">
                <a:latin typeface="Times New Roman"/>
              </a:rPr>
              <a:t> or </a:t>
            </a:r>
            <a:r>
              <a:rPr lang="en-US" b="0" i="0" u="none" strike="noStrike" baseline="0" dirty="0" err="1" smtClean="0">
                <a:latin typeface="Times New Roman"/>
              </a:rPr>
              <a:t>pyosalpinex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6. Marked acute inflammation of the fallopian tubes.</a:t>
            </a:r>
          </a:p>
          <a:p>
            <a:pPr algn="l"/>
            <a:r>
              <a:rPr lang="en-US" b="1" i="0" u="none" strike="noStrike" baseline="0" dirty="0" smtClean="0">
                <a:latin typeface="Eras Bold ITC"/>
              </a:rPr>
              <a:t>DD Tubal swellings: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1. Tubal pregnancy 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2. </a:t>
            </a:r>
            <a:r>
              <a:rPr lang="en-US" b="0" i="0" u="none" strike="noStrike" baseline="0" dirty="0" err="1" smtClean="0">
                <a:latin typeface="Times New Roman"/>
              </a:rPr>
              <a:t>Hydrosalpinex</a:t>
            </a:r>
            <a:r>
              <a:rPr lang="en-US" b="0" i="0" u="none" strike="noStrike" baseline="0" dirty="0" smtClean="0">
                <a:latin typeface="Times New Roman"/>
              </a:rPr>
              <a:t> &amp; </a:t>
            </a:r>
            <a:r>
              <a:rPr lang="en-US" b="0" i="0" u="none" strike="noStrike" baseline="0" dirty="0" err="1" smtClean="0">
                <a:latin typeface="Times New Roman"/>
              </a:rPr>
              <a:t>pyosalpinex</a:t>
            </a:r>
            <a:r>
              <a:rPr lang="en-US" b="0" i="0" u="none" strike="noStrike" baseline="0" dirty="0" smtClean="0">
                <a:latin typeface="Times New Roman"/>
              </a:rPr>
              <a:t>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3. Endometriosis of the tube.</a:t>
            </a:r>
          </a:p>
          <a:p>
            <a:pPr algn="l"/>
            <a:r>
              <a:rPr lang="en-US" b="0" i="0" u="none" strike="noStrike" baseline="0" dirty="0" smtClean="0">
                <a:latin typeface="Times New Roman"/>
              </a:rPr>
              <a:t>4. Malignant tumor of the fallopian tube ": very rare".</a:t>
            </a:r>
            <a:endParaRPr lang="ar-EG" dirty="0"/>
          </a:p>
        </p:txBody>
      </p:sp>
    </p:spTree>
    <p:extLst>
      <p:ext uri="{BB962C8B-B14F-4D97-AF65-F5344CB8AC3E}">
        <p14:creationId xmlns="" xmlns:p14="http://schemas.microsoft.com/office/powerpoint/2010/main" val="2110066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942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Differential diagnosis in gynecology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msrawy</dc:creator>
  <cp:lastModifiedBy>A-T</cp:lastModifiedBy>
  <cp:revision>5</cp:revision>
  <dcterms:created xsi:type="dcterms:W3CDTF">1979-12-31T22:18:14Z</dcterms:created>
  <dcterms:modified xsi:type="dcterms:W3CDTF">2020-03-17T19:10:23Z</dcterms:modified>
</cp:coreProperties>
</file>