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2" r:id="rId14"/>
    <p:sldId id="268" r:id="rId15"/>
    <p:sldId id="274" r:id="rId16"/>
    <p:sldId id="269" r:id="rId17"/>
    <p:sldId id="270" r:id="rId18"/>
    <p:sldId id="275" r:id="rId19"/>
    <p:sldId id="271" r:id="rId20"/>
    <p:sldId id="273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41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BE5D32-AEEC-4B58-B7DA-E2E79A27FE0D}" type="datetimeFigureOut">
              <a:rPr lang="en-US" smtClean="0"/>
              <a:pPr/>
              <a:t>6/23/2012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509661-55B1-4D39-A1EF-802EC2A065A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509661-55B1-4D39-A1EF-802EC2A065A9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6/23/2012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6/23/2012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trialx.com/curetalk/wp-content/blogs.dir/7/files/2011/05/diseases/Somatization_And_Somatoform_Disorders-3.jpg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886200"/>
            <a:ext cx="5562600" cy="1752600"/>
          </a:xfrm>
        </p:spPr>
        <p:txBody>
          <a:bodyPr/>
          <a:lstStyle/>
          <a:p>
            <a:r>
              <a:rPr lang="en-US" dirty="0" smtClean="0"/>
              <a:t>Psychiatry department</a:t>
            </a:r>
          </a:p>
          <a:p>
            <a:r>
              <a:rPr lang="en-US" dirty="0" err="1" smtClean="0"/>
              <a:t>Beni</a:t>
            </a:r>
            <a:r>
              <a:rPr lang="en-US" dirty="0" smtClean="0"/>
              <a:t> </a:t>
            </a:r>
            <a:r>
              <a:rPr lang="en-US" dirty="0" err="1" smtClean="0"/>
              <a:t>Suef</a:t>
            </a:r>
            <a:r>
              <a:rPr lang="en-US" dirty="0" smtClean="0"/>
              <a:t> University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Psychosomatic and somatoform disorder</a:t>
            </a:r>
            <a:endParaRPr lang="en-US" dirty="0"/>
          </a:p>
        </p:txBody>
      </p:sp>
      <p:pic>
        <p:nvPicPr>
          <p:cNvPr id="4" name="il_fi" descr="http://1.bp.blogspot.com/_8sGr432cv64/TMYFnO1kNyI/AAAAAAAAAKs/FgZeKcwivaA/s200/psych_pic2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0" y="2819401"/>
            <a:ext cx="34290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err="1" smtClean="0"/>
              <a:t>Somatization</a:t>
            </a:r>
            <a:r>
              <a:rPr lang="en-US" b="1" dirty="0" smtClean="0"/>
              <a:t> Disorder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Somatization</a:t>
            </a:r>
            <a:r>
              <a:rPr lang="en-US" dirty="0" smtClean="0"/>
              <a:t> disorder is a chronic syndrome of</a:t>
            </a:r>
            <a:r>
              <a:rPr lang="en-US" b="1" dirty="0" smtClean="0"/>
              <a:t> multiple somatic symptoms</a:t>
            </a:r>
            <a:r>
              <a:rPr lang="en-US" dirty="0" smtClean="0"/>
              <a:t> that cannot be explained medically and is associated with psychosocial distress and medical help-seeking.</a:t>
            </a:r>
          </a:p>
          <a:p>
            <a:r>
              <a:rPr lang="en-US" dirty="0" smtClean="0"/>
              <a:t> It requires a history of several years duration, beginning before the age of 30.</a:t>
            </a:r>
          </a:p>
          <a:p>
            <a:endParaRPr lang="en-US" dirty="0"/>
          </a:p>
        </p:txBody>
      </p:sp>
      <p:pic>
        <p:nvPicPr>
          <p:cNvPr id="4" name="il_fi" descr="http://www.saudipsych.org/ar/images/articles/stress-main_Full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48400" y="4648200"/>
            <a:ext cx="28956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Epidemiology of </a:t>
            </a:r>
            <a:r>
              <a:rPr lang="en-US" b="1" dirty="0" err="1" smtClean="0"/>
              <a:t>Somatization</a:t>
            </a:r>
            <a:r>
              <a:rPr lang="en-US" b="1" dirty="0" smtClean="0"/>
              <a:t> Disorder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2362200"/>
            <a:ext cx="7772400" cy="3657600"/>
          </a:xfrm>
        </p:spPr>
        <p:txBody>
          <a:bodyPr/>
          <a:lstStyle/>
          <a:p>
            <a:r>
              <a:rPr lang="en-US" sz="3600" dirty="0" smtClean="0"/>
              <a:t>*  lifetime prevalence is 0.2 - 0.4%.</a:t>
            </a:r>
          </a:p>
          <a:p>
            <a:r>
              <a:rPr lang="en-US" sz="3600" dirty="0" smtClean="0"/>
              <a:t>* 5-20 times more common in women than in men.</a:t>
            </a:r>
          </a:p>
          <a:p>
            <a:r>
              <a:rPr lang="en-US" sz="3600" dirty="0" smtClean="0"/>
              <a:t>* common in illiterates with low socio-economic classes.</a:t>
            </a:r>
          </a:p>
          <a:p>
            <a:r>
              <a:rPr lang="en-US" sz="3600" dirty="0" smtClean="0"/>
              <a:t>* It runs in families.</a:t>
            </a:r>
          </a:p>
          <a:p>
            <a:endParaRPr lang="en-US" dirty="0"/>
          </a:p>
        </p:txBody>
      </p:sp>
      <p:pic>
        <p:nvPicPr>
          <p:cNvPr id="4" name="il_fi" descr="http://www.indianwomenshealth.com/UltimateEditorInclude/UserFiles/SomatizationDisorders/somatization-disorder_1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0" y="5181600"/>
            <a:ext cx="38100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Etiology of </a:t>
            </a:r>
            <a:r>
              <a:rPr lang="en-US" b="1" dirty="0" err="1" smtClean="0"/>
              <a:t>Somatization</a:t>
            </a:r>
            <a:r>
              <a:rPr lang="en-US" b="1" dirty="0" smtClean="0"/>
              <a:t> Disorder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* Identifying with a parent with </a:t>
            </a:r>
            <a:r>
              <a:rPr lang="en-US" dirty="0" err="1" smtClean="0"/>
              <a:t>somatization</a:t>
            </a:r>
            <a:r>
              <a:rPr lang="en-US" dirty="0" smtClean="0"/>
              <a:t> disorder.</a:t>
            </a:r>
          </a:p>
          <a:p>
            <a:r>
              <a:rPr lang="en-US" dirty="0" smtClean="0"/>
              <a:t>* Cognitive impairment that result in faulty perception of </a:t>
            </a:r>
            <a:r>
              <a:rPr lang="en-US" dirty="0" err="1" smtClean="0"/>
              <a:t>somatosensory</a:t>
            </a:r>
            <a:r>
              <a:rPr lang="en-US" dirty="0" smtClean="0"/>
              <a:t> input.</a:t>
            </a:r>
          </a:p>
          <a:p>
            <a:r>
              <a:rPr lang="en-US" dirty="0" err="1" smtClean="0"/>
              <a:t>Alexithymia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il_fi" descr="http://ajp.psychiatryonline.org/data/Journals/AJP/4005/P13F1.jpeg"/>
          <p:cNvPicPr>
            <a:picLocks noGrp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990600"/>
            <a:ext cx="8686800" cy="42703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Clinical Picture of </a:t>
            </a:r>
            <a:r>
              <a:rPr lang="en-US" b="1" dirty="0" err="1" smtClean="0"/>
              <a:t>Somatization</a:t>
            </a:r>
            <a:r>
              <a:rPr lang="en-US" b="1" dirty="0" smtClean="0"/>
              <a:t> Disorder </a:t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143000"/>
            <a:ext cx="8229600" cy="5715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Patients with </a:t>
            </a:r>
            <a:r>
              <a:rPr lang="en-US" sz="3600" dirty="0" err="1" smtClean="0"/>
              <a:t>somatization</a:t>
            </a:r>
            <a:r>
              <a:rPr lang="en-US" sz="3600" dirty="0" smtClean="0"/>
              <a:t> disorder have a multitude of somatic complaints. </a:t>
            </a:r>
          </a:p>
          <a:p>
            <a:r>
              <a:rPr lang="en-US" sz="3600" dirty="0" smtClean="0"/>
              <a:t>The symptoms have no organic pathology of </a:t>
            </a:r>
            <a:r>
              <a:rPr lang="en-US" sz="3600" dirty="0" err="1" smtClean="0"/>
              <a:t>pathophysiological</a:t>
            </a:r>
            <a:r>
              <a:rPr lang="en-US" sz="3600" dirty="0" smtClean="0"/>
              <a:t> mechanism. </a:t>
            </a:r>
          </a:p>
          <a:p>
            <a:r>
              <a:rPr lang="en-US" sz="3600" dirty="0" smtClean="0"/>
              <a:t>When there is related organic pathology, the complaint is grossly in excess of what would be expected from the physical findings.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il_fi" descr="http://ww1.cpa-apc.org/Publications/Archives/CJP/2004/october/figure1mai.JPG"/>
          <p:cNvPicPr>
            <a:picLocks noGrp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Clinical Picture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pPr>
              <a:buNone/>
            </a:pPr>
            <a:r>
              <a:rPr lang="en-US" sz="4000" b="1" dirty="0" smtClean="0"/>
              <a:t>Symptoms may involve:</a:t>
            </a:r>
          </a:p>
          <a:p>
            <a:r>
              <a:rPr lang="en-US" sz="4000" b="1" dirty="0" smtClean="0"/>
              <a:t>1.Gastrointestinal </a:t>
            </a:r>
            <a:endParaRPr lang="en-US" sz="4000" dirty="0" smtClean="0"/>
          </a:p>
          <a:p>
            <a:r>
              <a:rPr lang="en-US" sz="4000" b="1" dirty="0" smtClean="0"/>
              <a:t>2. Pain </a:t>
            </a:r>
            <a:r>
              <a:rPr lang="en-US" sz="4000" dirty="0" smtClean="0"/>
              <a:t> </a:t>
            </a:r>
          </a:p>
          <a:p>
            <a:r>
              <a:rPr lang="en-US" sz="4000" b="1" dirty="0" smtClean="0"/>
              <a:t>3. Cardiopulmonary </a:t>
            </a:r>
            <a:endParaRPr lang="en-US" sz="4000" dirty="0" smtClean="0"/>
          </a:p>
          <a:p>
            <a:r>
              <a:rPr lang="en-US" sz="4000" b="1" dirty="0" smtClean="0"/>
              <a:t>4. Conversion or pseudo-neurological </a:t>
            </a:r>
            <a:endParaRPr lang="en-US" sz="4000" dirty="0" smtClean="0"/>
          </a:p>
          <a:p>
            <a:r>
              <a:rPr lang="en-US" sz="4000" b="1" dirty="0" smtClean="0"/>
              <a:t>5. Sexual </a:t>
            </a:r>
            <a:endParaRPr lang="en-US" sz="4000" dirty="0" smtClean="0"/>
          </a:p>
          <a:p>
            <a:endParaRPr lang="en-US" dirty="0"/>
          </a:p>
        </p:txBody>
      </p:sp>
      <p:pic>
        <p:nvPicPr>
          <p:cNvPr id="4" name="il_fi" descr="http://www.mental-health-disorders.org/wp-content/uploads/2011/07/Hypochondriasis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24601" y="2514600"/>
            <a:ext cx="28194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274638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3100" b="1" dirty="0" smtClean="0"/>
              <a:t>Course </a:t>
            </a:r>
            <a:r>
              <a:rPr lang="en-US" sz="3100" b="1" dirty="0" smtClean="0"/>
              <a:t>and prognosis of </a:t>
            </a:r>
            <a:r>
              <a:rPr lang="en-US" sz="3100" b="1" dirty="0" err="1" smtClean="0"/>
              <a:t>Somatization</a:t>
            </a:r>
            <a:r>
              <a:rPr lang="en-US" sz="3100" b="1" dirty="0" smtClean="0"/>
              <a:t> Disorder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en-US" sz="4000" dirty="0" smtClean="0"/>
              <a:t>* It puts high burden and costs on the mental health services,</a:t>
            </a:r>
          </a:p>
          <a:p>
            <a:pPr>
              <a:buNone/>
            </a:pPr>
            <a:r>
              <a:rPr lang="en-US" sz="4000" dirty="0" smtClean="0"/>
              <a:t>    As patients do frequent visits to physicians and repeat costly investigations and are not convinced with the same negative results.</a:t>
            </a:r>
          </a:p>
          <a:p>
            <a:pPr>
              <a:buNone/>
            </a:pPr>
            <a:r>
              <a:rPr lang="en-US" sz="4000" dirty="0" smtClean="0"/>
              <a:t>* It is a chronic illness that runs a fluctuating course.</a:t>
            </a:r>
            <a:endParaRPr lang="en-US" sz="40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il_fi" descr="http://painconsortium.nih.gov/symptomresearch/chapter_16/images/fig21v2.jpg"/>
          <p:cNvPicPr>
            <a:picLocks noGrp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Treatment of </a:t>
            </a:r>
            <a:r>
              <a:rPr lang="en-US" b="1" dirty="0" err="1" smtClean="0"/>
              <a:t>Somatization</a:t>
            </a:r>
            <a:r>
              <a:rPr lang="en-US" b="1" dirty="0" smtClean="0"/>
              <a:t> Disorder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en-US" sz="4400" dirty="0" smtClean="0"/>
              <a:t>* Long term empathic relationship with a single physician is needed.</a:t>
            </a:r>
          </a:p>
          <a:p>
            <a:r>
              <a:rPr lang="en-US" sz="4400" dirty="0" smtClean="0"/>
              <a:t>* Avoid prescribing unneeded analgesics or psychotropic medication</a:t>
            </a:r>
          </a:p>
          <a:p>
            <a:r>
              <a:rPr lang="ar-SA" sz="4400" dirty="0" smtClean="0"/>
              <a:t>•</a:t>
            </a:r>
            <a:r>
              <a:rPr lang="en-US" sz="4400" dirty="0" smtClean="0"/>
              <a:t> Behavioral cognitive psychotherapy.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Psychosomatic Disorders</a:t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86868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Psychosomatic medicine deals with the relation between psychological and physiological factors in the causation or maintenance of disease states. 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" name="il_fi" descr="http://www.disorders.org/wp-content/uploads/2012/04/somatoform-disorders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00400" y="3352801"/>
            <a:ext cx="5943600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</a:t>
            </a:r>
            <a:endParaRPr lang="en-US" dirty="0"/>
          </a:p>
        </p:txBody>
      </p:sp>
      <p:pic>
        <p:nvPicPr>
          <p:cNvPr id="4" name="il_fi" descr="http://www.jagaro.net/wp-content/uploads/2011/03/the-pursuit-of-happiness.jpg"/>
          <p:cNvPicPr>
            <a:picLocks noGrp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 bwMode="auto">
          <a:xfrm>
            <a:off x="0" y="1676400"/>
            <a:ext cx="91440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Psychosomatic Disorders</a:t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86868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Most physical disorders are influenced by stress, conflict, or generalized anxiety. </a:t>
            </a:r>
          </a:p>
          <a:p>
            <a:r>
              <a:rPr lang="en-US" dirty="0" smtClean="0"/>
              <a:t>However, a psychosomatic disorder is considered if psychological factors have influenced the course of the general medical condition.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Etiology of Psychosomatic Disorders</a:t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638800"/>
          </a:xfrm>
        </p:spPr>
        <p:txBody>
          <a:bodyPr>
            <a:normAutofit/>
          </a:bodyPr>
          <a:lstStyle/>
          <a:p>
            <a:r>
              <a:rPr lang="en-US" b="1" dirty="0" smtClean="0"/>
              <a:t>1. Specific stress factors: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 a. Certain personality traits </a:t>
            </a:r>
          </a:p>
          <a:p>
            <a:pPr>
              <a:buNone/>
            </a:pPr>
            <a:r>
              <a:rPr lang="en-US" dirty="0" smtClean="0"/>
              <a:t>      b. Specific types of unconscious conflicts that produce anxiety</a:t>
            </a:r>
          </a:p>
          <a:p>
            <a:r>
              <a:rPr lang="en-US" b="1" dirty="0" smtClean="0"/>
              <a:t>2. Non-specific stress factors: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Each person has a target organ that is genetically vulnerable to stress. </a:t>
            </a:r>
          </a:p>
          <a:p>
            <a:r>
              <a:rPr lang="en-US" b="1" dirty="0" smtClean="0"/>
              <a:t>3. Physiological factors: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HPA axis is secreting excess </a:t>
            </a:r>
            <a:r>
              <a:rPr lang="en-US" dirty="0" err="1" smtClean="0"/>
              <a:t>cortisol</a:t>
            </a:r>
            <a:r>
              <a:rPr lang="en-US" dirty="0" smtClean="0"/>
              <a:t> thus producing structural damage to various organ systems.</a:t>
            </a:r>
          </a:p>
          <a:p>
            <a:r>
              <a:rPr lang="en-US" b="1" dirty="0" smtClean="0"/>
              <a:t>4. Neurophysiologic pathways</a:t>
            </a:r>
            <a:r>
              <a:rPr lang="en-US" dirty="0" smtClean="0"/>
              <a:t>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884238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Some clinical presentations of Psychosomatic Disorders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86868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1. Skin:</a:t>
            </a:r>
            <a:r>
              <a:rPr lang="en-US" dirty="0" smtClean="0"/>
              <a:t> </a:t>
            </a:r>
            <a:r>
              <a:rPr lang="en-US" dirty="0" err="1" smtClean="0"/>
              <a:t>Neurodermatitis</a:t>
            </a:r>
            <a:r>
              <a:rPr lang="en-US" dirty="0" smtClean="0"/>
              <a:t> &amp; alopecia </a:t>
            </a:r>
            <a:r>
              <a:rPr lang="en-US" dirty="0" err="1" smtClean="0"/>
              <a:t>areata</a:t>
            </a:r>
            <a:r>
              <a:rPr lang="en-US" dirty="0" smtClean="0"/>
              <a:t>.</a:t>
            </a:r>
          </a:p>
          <a:p>
            <a:r>
              <a:rPr lang="en-US" b="1" dirty="0" smtClean="0"/>
              <a:t>2. Musculoskeletal system:</a:t>
            </a:r>
            <a:r>
              <a:rPr lang="en-US" dirty="0" smtClean="0"/>
              <a:t> Backache, </a:t>
            </a:r>
            <a:r>
              <a:rPr lang="en-US" dirty="0" err="1" smtClean="0"/>
              <a:t>myalgias</a:t>
            </a:r>
            <a:r>
              <a:rPr lang="en-US" dirty="0" smtClean="0"/>
              <a:t> and tension headaches.</a:t>
            </a:r>
          </a:p>
          <a:p>
            <a:r>
              <a:rPr lang="en-US" b="1" dirty="0" smtClean="0"/>
              <a:t>3. Respiratory system:</a:t>
            </a:r>
            <a:r>
              <a:rPr lang="en-US" dirty="0" smtClean="0"/>
              <a:t> Bronchial asthma and hiccough.</a:t>
            </a:r>
          </a:p>
          <a:p>
            <a:r>
              <a:rPr lang="en-US" b="1" dirty="0" smtClean="0"/>
              <a:t>4.Cardiovascular system:</a:t>
            </a:r>
            <a:r>
              <a:rPr lang="en-US" dirty="0" smtClean="0"/>
              <a:t> Paroxysmal tachycardia, essential hypertension, migraine, and coronary artery diseases.</a:t>
            </a:r>
          </a:p>
          <a:p>
            <a:endParaRPr lang="en-US" dirty="0"/>
          </a:p>
        </p:txBody>
      </p:sp>
      <p:pic>
        <p:nvPicPr>
          <p:cNvPr id="4" name="il_fi" descr="http://www.minddisorders.com/photos/somatization-and-somatoform-disorders-997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0" y="5486400"/>
            <a:ext cx="34290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6400800" cy="884238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/>
              <a:t>Some clinical presentations of Psychosomatic Disorders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86868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5.Gastrointestinal system:</a:t>
            </a:r>
            <a:r>
              <a:rPr lang="en-US" dirty="0" smtClean="0"/>
              <a:t> Heartburn, peptic ulcer, constipation, ulcerative colitis and spastic colon.</a:t>
            </a:r>
          </a:p>
          <a:p>
            <a:r>
              <a:rPr lang="en-US" b="1" dirty="0" smtClean="0"/>
              <a:t>6. Genitourinary system:</a:t>
            </a:r>
            <a:r>
              <a:rPr lang="en-US" dirty="0" smtClean="0"/>
              <a:t> Disturbances in menstruation and </a:t>
            </a:r>
            <a:r>
              <a:rPr lang="en-US" dirty="0" err="1" smtClean="0"/>
              <a:t>micturition</a:t>
            </a:r>
            <a:r>
              <a:rPr lang="en-US" dirty="0" smtClean="0"/>
              <a:t>, </a:t>
            </a:r>
            <a:r>
              <a:rPr lang="en-US" dirty="0" err="1" smtClean="0"/>
              <a:t>dyspareunia</a:t>
            </a:r>
            <a:r>
              <a:rPr lang="en-US" dirty="0" smtClean="0"/>
              <a:t> and impotence.</a:t>
            </a:r>
          </a:p>
          <a:p>
            <a:r>
              <a:rPr lang="en-US" b="1" dirty="0" smtClean="0"/>
              <a:t>7. Special senses:</a:t>
            </a:r>
            <a:r>
              <a:rPr lang="en-US" dirty="0" smtClean="0"/>
              <a:t> Tinnitus or blurring of vision.</a:t>
            </a:r>
          </a:p>
          <a:p>
            <a:r>
              <a:rPr lang="en-US" b="1" dirty="0" smtClean="0"/>
              <a:t>8. Immune system:</a:t>
            </a:r>
            <a:r>
              <a:rPr lang="en-US" dirty="0" smtClean="0"/>
              <a:t> Lupus </a:t>
            </a:r>
            <a:r>
              <a:rPr lang="en-US" dirty="0" err="1" smtClean="0"/>
              <a:t>Erythematosus</a:t>
            </a:r>
            <a:r>
              <a:rPr lang="en-US" dirty="0" smtClean="0"/>
              <a:t>, Rheumatoid Arthritis.</a:t>
            </a:r>
          </a:p>
          <a:p>
            <a:r>
              <a:rPr lang="en-US" b="1" dirty="0" smtClean="0"/>
              <a:t>9. Endocrinal system:</a:t>
            </a:r>
            <a:r>
              <a:rPr lang="en-US" dirty="0" smtClean="0"/>
              <a:t> </a:t>
            </a:r>
            <a:r>
              <a:rPr lang="en-US" dirty="0" err="1" smtClean="0"/>
              <a:t>Thyrotoxicosis</a:t>
            </a:r>
            <a:r>
              <a:rPr lang="en-US" dirty="0" smtClean="0"/>
              <a:t>, Diabetes Mellitus.</a:t>
            </a:r>
          </a:p>
          <a:p>
            <a:endParaRPr lang="en-US" dirty="0"/>
          </a:p>
        </p:txBody>
      </p:sp>
      <p:pic>
        <p:nvPicPr>
          <p:cNvPr id="4" name="Picture 3" descr="Somatization And Somatoform Disorders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77000" y="0"/>
            <a:ext cx="26670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884238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Management of Psychosomatic Disorders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* Mild cases could be handled by the patient's own </a:t>
            </a:r>
            <a:r>
              <a:rPr lang="en-US" b="1" dirty="0" smtClean="0"/>
              <a:t>general practitioner</a:t>
            </a:r>
            <a:r>
              <a:rPr lang="en-US" dirty="0" smtClean="0"/>
              <a:t>, physician or surgeon</a:t>
            </a:r>
          </a:p>
          <a:p>
            <a:pPr>
              <a:buNone/>
            </a:pPr>
            <a:r>
              <a:rPr lang="en-US" dirty="0" smtClean="0"/>
              <a:t>* Simple </a:t>
            </a:r>
            <a:r>
              <a:rPr lang="en-US" b="1" dirty="0" smtClean="0"/>
              <a:t>reassurance </a:t>
            </a:r>
            <a:r>
              <a:rPr lang="en-US" dirty="0" smtClean="0"/>
              <a:t>may be of value in early cases.</a:t>
            </a:r>
          </a:p>
          <a:p>
            <a:pPr>
              <a:buNone/>
            </a:pPr>
            <a:r>
              <a:rPr lang="en-US" dirty="0" smtClean="0"/>
              <a:t>* </a:t>
            </a:r>
            <a:r>
              <a:rPr lang="en-US" b="1" dirty="0" smtClean="0"/>
              <a:t>Undue investigations </a:t>
            </a:r>
            <a:r>
              <a:rPr lang="en-US" dirty="0" smtClean="0"/>
              <a:t>may fix the symptoms.</a:t>
            </a:r>
          </a:p>
          <a:p>
            <a:pPr>
              <a:buNone/>
            </a:pPr>
            <a:r>
              <a:rPr lang="en-US" dirty="0" smtClean="0"/>
              <a:t>* Some medications such as minor </a:t>
            </a:r>
            <a:r>
              <a:rPr lang="en-US" b="1" dirty="0" smtClean="0"/>
              <a:t>tranquilizers</a:t>
            </a:r>
            <a:r>
              <a:rPr lang="en-US" dirty="0" smtClean="0"/>
              <a:t> may give some relief but are liable to induce addiction.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3810000" cy="884238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3600" b="1" dirty="0" smtClean="0"/>
              <a:t>Management </a:t>
            </a:r>
            <a:r>
              <a:rPr lang="en-US" sz="3600" b="1" dirty="0" smtClean="0"/>
              <a:t>of Psychosomatic Disorders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905000"/>
            <a:ext cx="8686800" cy="4953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* The   </a:t>
            </a:r>
            <a:r>
              <a:rPr lang="en-US" b="1" dirty="0" smtClean="0"/>
              <a:t>behavioral   approach   </a:t>
            </a:r>
            <a:r>
              <a:rPr lang="en-US" dirty="0" smtClean="0"/>
              <a:t>includes   desensitization;</a:t>
            </a:r>
          </a:p>
          <a:p>
            <a:pPr>
              <a:buNone/>
            </a:pPr>
            <a:r>
              <a:rPr lang="en-US" b="1" dirty="0" smtClean="0"/>
              <a:t>biofeedback techniques </a:t>
            </a:r>
            <a:r>
              <a:rPr lang="en-US" dirty="0" smtClean="0"/>
              <a:t>are also partially included in cognitive therapy.</a:t>
            </a:r>
          </a:p>
          <a:p>
            <a:pPr>
              <a:buNone/>
            </a:pPr>
            <a:r>
              <a:rPr lang="en-US" dirty="0" smtClean="0"/>
              <a:t>* </a:t>
            </a:r>
            <a:r>
              <a:rPr lang="en-US" b="1" dirty="0" smtClean="0"/>
              <a:t>Autonomic blockers </a:t>
            </a:r>
            <a:r>
              <a:rPr lang="en-US" dirty="0" smtClean="0"/>
              <a:t>(as Beta blockers) are also useful and they could be helpful to cut the vicious circle of autonomic arousal.</a:t>
            </a:r>
          </a:p>
          <a:p>
            <a:pPr>
              <a:buNone/>
            </a:pPr>
            <a:r>
              <a:rPr lang="en-US" dirty="0" smtClean="0"/>
              <a:t>* Underlying </a:t>
            </a:r>
            <a:r>
              <a:rPr lang="en-US" b="1" dirty="0" smtClean="0"/>
              <a:t>psychiatric disorders </a:t>
            </a:r>
            <a:r>
              <a:rPr lang="en-US" dirty="0" smtClean="0"/>
              <a:t>need to be treated promptly, e.g., giving antidepressants for depression.</a:t>
            </a:r>
          </a:p>
          <a:p>
            <a:endParaRPr lang="en-US" dirty="0"/>
          </a:p>
        </p:txBody>
      </p:sp>
      <p:pic>
        <p:nvPicPr>
          <p:cNvPr id="4" name="il_fi" descr="http://somatoformdisorders.net/wp-content/uploads/2011/05/treatment-for-somatoform-disorder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8200" y="0"/>
            <a:ext cx="44958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Somatoform Disorders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5257800"/>
          </a:xfrm>
        </p:spPr>
        <p:txBody>
          <a:bodyPr>
            <a:noAutofit/>
          </a:bodyPr>
          <a:lstStyle/>
          <a:p>
            <a:r>
              <a:rPr lang="en-US" sz="3600" dirty="0" smtClean="0"/>
              <a:t>Somatoform disorders have in common the presence of one or more physical complaints for which an adequate physical explanation cannot he found. </a:t>
            </a:r>
          </a:p>
          <a:p>
            <a:r>
              <a:rPr lang="en-US" sz="3600" dirty="0" smtClean="0"/>
              <a:t>There is usually an absence of findings or only minor findings on physical or laboratory examination together with exaggerated complaints.</a:t>
            </a:r>
            <a:endParaRPr lang="en-US" sz="36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78</TotalTime>
  <Words>669</Words>
  <Application>Microsoft Office PowerPoint</Application>
  <PresentationFormat>On-screen Show (4:3)</PresentationFormat>
  <Paragraphs>74</Paragraphs>
  <Slides>20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Equity</vt:lpstr>
      <vt:lpstr>Psychosomatic and somatoform disorder</vt:lpstr>
      <vt:lpstr>Psychosomatic Disorders </vt:lpstr>
      <vt:lpstr>Psychosomatic Disorders </vt:lpstr>
      <vt:lpstr>Etiology of Psychosomatic Disorders </vt:lpstr>
      <vt:lpstr>Some clinical presentations of Psychosomatic Disorders  </vt:lpstr>
      <vt:lpstr>Some clinical presentations of Psychosomatic Disorders  </vt:lpstr>
      <vt:lpstr>Management of Psychosomatic Disorders  </vt:lpstr>
      <vt:lpstr> Management of Psychosomatic Disorders  </vt:lpstr>
      <vt:lpstr>Somatoform Disorders </vt:lpstr>
      <vt:lpstr> Somatization Disorder </vt:lpstr>
      <vt:lpstr>Epidemiology of Somatization Disorder  </vt:lpstr>
      <vt:lpstr>Etiology of Somatization Disorder  </vt:lpstr>
      <vt:lpstr>Slide 13</vt:lpstr>
      <vt:lpstr> Clinical Picture of Somatization Disorder  </vt:lpstr>
      <vt:lpstr>Slide 15</vt:lpstr>
      <vt:lpstr>Clinical Picture</vt:lpstr>
      <vt:lpstr>      Course and prognosis of Somatization Disorder  </vt:lpstr>
      <vt:lpstr>Slide 18</vt:lpstr>
      <vt:lpstr> Treatment of Somatization Disorder  </vt:lpstr>
      <vt:lpstr>Thank You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Psychosomatic and somatoform disorder</dc:title>
  <dc:creator>hala</dc:creator>
  <cp:lastModifiedBy>hala</cp:lastModifiedBy>
  <cp:revision>18</cp:revision>
  <dcterms:created xsi:type="dcterms:W3CDTF">2006-08-16T00:00:00Z</dcterms:created>
  <dcterms:modified xsi:type="dcterms:W3CDTF">2012-06-23T18:44:14Z</dcterms:modified>
</cp:coreProperties>
</file>