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2" r:id="rId4"/>
    <p:sldId id="258" r:id="rId5"/>
    <p:sldId id="259" r:id="rId6"/>
    <p:sldId id="281" r:id="rId7"/>
    <p:sldId id="273" r:id="rId8"/>
    <p:sldId id="274" r:id="rId9"/>
    <p:sldId id="269" r:id="rId10"/>
    <p:sldId id="264" r:id="rId11"/>
    <p:sldId id="266" r:id="rId12"/>
    <p:sldId id="265" r:id="rId13"/>
    <p:sldId id="271" r:id="rId14"/>
    <p:sldId id="272" r:id="rId15"/>
    <p:sldId id="267" r:id="rId16"/>
    <p:sldId id="270" r:id="rId17"/>
    <p:sldId id="268" r:id="rId18"/>
    <p:sldId id="279" r:id="rId19"/>
    <p:sldId id="263" r:id="rId20"/>
    <p:sldId id="277" r:id="rId21"/>
    <p:sldId id="276" r:id="rId22"/>
    <p:sldId id="275" r:id="rId23"/>
    <p:sldId id="278" r:id="rId24"/>
    <p:sldId id="280" r:id="rId25"/>
    <p:sldId id="260"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37" autoAdjust="0"/>
  </p:normalViewPr>
  <p:slideViewPr>
    <p:cSldViewPr>
      <p:cViewPr varScale="1">
        <p:scale>
          <a:sx n="70" d="100"/>
          <a:sy n="70" d="100"/>
        </p:scale>
        <p:origin x="2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CE936-3B26-4C9D-99B8-50483E8B7D50}" type="doc">
      <dgm:prSet loTypeId="urn:microsoft.com/office/officeart/2005/8/layout/orgChart1" loCatId="hierarchy" qsTypeId="urn:microsoft.com/office/officeart/2005/8/quickstyle/simple3" qsCatId="simple" csTypeId="urn:microsoft.com/office/officeart/2005/8/colors/colorful4" csCatId="colorful"/>
      <dgm:spPr/>
      <dgm:t>
        <a:bodyPr/>
        <a:lstStyle/>
        <a:p>
          <a:endParaRPr lang="en-US"/>
        </a:p>
      </dgm:t>
    </dgm:pt>
    <dgm:pt modelId="{CC5549C7-1189-4511-B277-92DFEFD90861}">
      <dgm:prSet/>
      <dgm:spPr/>
      <dgm:t>
        <a:bodyPr/>
        <a:lstStyle/>
        <a:p>
          <a:pPr rtl="0"/>
          <a:r>
            <a:rPr lang="en-US" smtClean="0"/>
            <a:t>Management</a:t>
          </a:r>
          <a:endParaRPr lang="ar-EG"/>
        </a:p>
      </dgm:t>
    </dgm:pt>
    <dgm:pt modelId="{DD80E10D-650A-482A-9005-B80D3DFCD604}" type="parTrans" cxnId="{6E99BE5B-9ED7-4662-A487-52F8C5558FB1}">
      <dgm:prSet/>
      <dgm:spPr/>
      <dgm:t>
        <a:bodyPr/>
        <a:lstStyle/>
        <a:p>
          <a:endParaRPr lang="en-US"/>
        </a:p>
      </dgm:t>
    </dgm:pt>
    <dgm:pt modelId="{6FBAD72B-207A-4216-8F30-FE88F69437AF}" type="sibTrans" cxnId="{6E99BE5B-9ED7-4662-A487-52F8C5558FB1}">
      <dgm:prSet/>
      <dgm:spPr/>
      <dgm:t>
        <a:bodyPr/>
        <a:lstStyle/>
        <a:p>
          <a:endParaRPr lang="en-US"/>
        </a:p>
      </dgm:t>
    </dgm:pt>
    <dgm:pt modelId="{85480660-BA2C-4939-966D-C30AFE51ED07}">
      <dgm:prSet/>
      <dgm:spPr/>
      <dgm:t>
        <a:bodyPr/>
        <a:lstStyle/>
        <a:p>
          <a:pPr rtl="0"/>
          <a:r>
            <a:rPr lang="en-US" smtClean="0"/>
            <a:t>Preventive</a:t>
          </a:r>
          <a:endParaRPr lang="ar-EG"/>
        </a:p>
      </dgm:t>
    </dgm:pt>
    <dgm:pt modelId="{E3F8D8F9-1B9C-41C2-B611-F66A3BD9CB57}" type="parTrans" cxnId="{44CF18CF-FB6C-4AA8-85D4-C0A8B1CB853D}">
      <dgm:prSet/>
      <dgm:spPr/>
      <dgm:t>
        <a:bodyPr/>
        <a:lstStyle/>
        <a:p>
          <a:endParaRPr lang="en-US"/>
        </a:p>
      </dgm:t>
    </dgm:pt>
    <dgm:pt modelId="{0E6E77C6-C909-497E-8653-019ACBA51C64}" type="sibTrans" cxnId="{44CF18CF-FB6C-4AA8-85D4-C0A8B1CB853D}">
      <dgm:prSet/>
      <dgm:spPr/>
      <dgm:t>
        <a:bodyPr/>
        <a:lstStyle/>
        <a:p>
          <a:endParaRPr lang="en-US"/>
        </a:p>
      </dgm:t>
    </dgm:pt>
    <dgm:pt modelId="{A926202E-5919-4AEE-A359-D78B08E291CD}">
      <dgm:prSet/>
      <dgm:spPr/>
      <dgm:t>
        <a:bodyPr/>
        <a:lstStyle/>
        <a:p>
          <a:pPr rtl="0"/>
          <a:r>
            <a:rPr lang="en-US" smtClean="0"/>
            <a:t>Therapeutic</a:t>
          </a:r>
          <a:endParaRPr lang="ar-EG"/>
        </a:p>
      </dgm:t>
    </dgm:pt>
    <dgm:pt modelId="{5D875C51-8533-4869-9CB8-809891907ABA}" type="parTrans" cxnId="{EC043665-E48C-4375-8BD4-16A83ABC165D}">
      <dgm:prSet/>
      <dgm:spPr/>
      <dgm:t>
        <a:bodyPr/>
        <a:lstStyle/>
        <a:p>
          <a:endParaRPr lang="en-US"/>
        </a:p>
      </dgm:t>
    </dgm:pt>
    <dgm:pt modelId="{D819B780-6D76-4386-A3A8-3ECBC42926C4}" type="sibTrans" cxnId="{EC043665-E48C-4375-8BD4-16A83ABC165D}">
      <dgm:prSet/>
      <dgm:spPr/>
      <dgm:t>
        <a:bodyPr/>
        <a:lstStyle/>
        <a:p>
          <a:endParaRPr lang="en-US"/>
        </a:p>
      </dgm:t>
    </dgm:pt>
    <dgm:pt modelId="{AC717547-3674-43B0-A987-020615D5C228}" type="pres">
      <dgm:prSet presAssocID="{421CE936-3B26-4C9D-99B8-50483E8B7D50}" presName="hierChild1" presStyleCnt="0">
        <dgm:presLayoutVars>
          <dgm:orgChart val="1"/>
          <dgm:chPref val="1"/>
          <dgm:dir/>
          <dgm:animOne val="branch"/>
          <dgm:animLvl val="lvl"/>
          <dgm:resizeHandles/>
        </dgm:presLayoutVars>
      </dgm:prSet>
      <dgm:spPr/>
    </dgm:pt>
    <dgm:pt modelId="{26F07A37-5F24-49DA-8F3E-D06ED319D923}" type="pres">
      <dgm:prSet presAssocID="{CC5549C7-1189-4511-B277-92DFEFD90861}" presName="hierRoot1" presStyleCnt="0">
        <dgm:presLayoutVars>
          <dgm:hierBranch val="init"/>
        </dgm:presLayoutVars>
      </dgm:prSet>
      <dgm:spPr/>
    </dgm:pt>
    <dgm:pt modelId="{C075D24D-19CB-4CF8-AD81-E07588B7CAB6}" type="pres">
      <dgm:prSet presAssocID="{CC5549C7-1189-4511-B277-92DFEFD90861}" presName="rootComposite1" presStyleCnt="0"/>
      <dgm:spPr/>
    </dgm:pt>
    <dgm:pt modelId="{BD69A844-554F-4590-9B08-BF3EA22F1491}" type="pres">
      <dgm:prSet presAssocID="{CC5549C7-1189-4511-B277-92DFEFD90861}" presName="rootText1" presStyleLbl="node0" presStyleIdx="0" presStyleCnt="1">
        <dgm:presLayoutVars>
          <dgm:chPref val="3"/>
        </dgm:presLayoutVars>
      </dgm:prSet>
      <dgm:spPr/>
    </dgm:pt>
    <dgm:pt modelId="{9E24CE2F-B56A-4C6D-B15C-8D9D26401DAF}" type="pres">
      <dgm:prSet presAssocID="{CC5549C7-1189-4511-B277-92DFEFD90861}" presName="rootConnector1" presStyleLbl="node1" presStyleIdx="0" presStyleCnt="0"/>
      <dgm:spPr/>
    </dgm:pt>
    <dgm:pt modelId="{A2F004D4-D597-40EC-A5C6-61B464FA97FA}" type="pres">
      <dgm:prSet presAssocID="{CC5549C7-1189-4511-B277-92DFEFD90861}" presName="hierChild2" presStyleCnt="0"/>
      <dgm:spPr/>
    </dgm:pt>
    <dgm:pt modelId="{5AE0BB95-7082-4F83-9893-1BC58862E6E9}" type="pres">
      <dgm:prSet presAssocID="{E3F8D8F9-1B9C-41C2-B611-F66A3BD9CB57}" presName="Name37" presStyleLbl="parChTrans1D2" presStyleIdx="0" presStyleCnt="2"/>
      <dgm:spPr/>
    </dgm:pt>
    <dgm:pt modelId="{599B4933-E108-40E7-8891-3A46240A3E80}" type="pres">
      <dgm:prSet presAssocID="{85480660-BA2C-4939-966D-C30AFE51ED07}" presName="hierRoot2" presStyleCnt="0">
        <dgm:presLayoutVars>
          <dgm:hierBranch val="init"/>
        </dgm:presLayoutVars>
      </dgm:prSet>
      <dgm:spPr/>
    </dgm:pt>
    <dgm:pt modelId="{F03F5E79-1FDE-4CF3-B696-95A7135012CF}" type="pres">
      <dgm:prSet presAssocID="{85480660-BA2C-4939-966D-C30AFE51ED07}" presName="rootComposite" presStyleCnt="0"/>
      <dgm:spPr/>
    </dgm:pt>
    <dgm:pt modelId="{6D34CC86-2A09-4801-B637-9DD14DC96684}" type="pres">
      <dgm:prSet presAssocID="{85480660-BA2C-4939-966D-C30AFE51ED07}" presName="rootText" presStyleLbl="node2" presStyleIdx="0" presStyleCnt="2">
        <dgm:presLayoutVars>
          <dgm:chPref val="3"/>
        </dgm:presLayoutVars>
      </dgm:prSet>
      <dgm:spPr/>
    </dgm:pt>
    <dgm:pt modelId="{4B76336A-44AA-43DE-8622-46F749BB2A50}" type="pres">
      <dgm:prSet presAssocID="{85480660-BA2C-4939-966D-C30AFE51ED07}" presName="rootConnector" presStyleLbl="node2" presStyleIdx="0" presStyleCnt="2"/>
      <dgm:spPr/>
    </dgm:pt>
    <dgm:pt modelId="{8E3421BC-8A8F-4091-827A-6BC0E85B6402}" type="pres">
      <dgm:prSet presAssocID="{85480660-BA2C-4939-966D-C30AFE51ED07}" presName="hierChild4" presStyleCnt="0"/>
      <dgm:spPr/>
    </dgm:pt>
    <dgm:pt modelId="{E45A7B4B-8BAF-4009-8153-9B2648A7C66B}" type="pres">
      <dgm:prSet presAssocID="{85480660-BA2C-4939-966D-C30AFE51ED07}" presName="hierChild5" presStyleCnt="0"/>
      <dgm:spPr/>
    </dgm:pt>
    <dgm:pt modelId="{19A9D391-7034-4AA5-B1EF-FA2B265B8196}" type="pres">
      <dgm:prSet presAssocID="{5D875C51-8533-4869-9CB8-809891907ABA}" presName="Name37" presStyleLbl="parChTrans1D2" presStyleIdx="1" presStyleCnt="2"/>
      <dgm:spPr/>
    </dgm:pt>
    <dgm:pt modelId="{8C57F5C6-3797-4443-8657-A77B7C321814}" type="pres">
      <dgm:prSet presAssocID="{A926202E-5919-4AEE-A359-D78B08E291CD}" presName="hierRoot2" presStyleCnt="0">
        <dgm:presLayoutVars>
          <dgm:hierBranch val="init"/>
        </dgm:presLayoutVars>
      </dgm:prSet>
      <dgm:spPr/>
    </dgm:pt>
    <dgm:pt modelId="{DCA56F75-E398-4F04-AA12-EED9D2DF0E51}" type="pres">
      <dgm:prSet presAssocID="{A926202E-5919-4AEE-A359-D78B08E291CD}" presName="rootComposite" presStyleCnt="0"/>
      <dgm:spPr/>
    </dgm:pt>
    <dgm:pt modelId="{7B636163-4D45-46A4-967A-47F8C720295D}" type="pres">
      <dgm:prSet presAssocID="{A926202E-5919-4AEE-A359-D78B08E291CD}" presName="rootText" presStyleLbl="node2" presStyleIdx="1" presStyleCnt="2">
        <dgm:presLayoutVars>
          <dgm:chPref val="3"/>
        </dgm:presLayoutVars>
      </dgm:prSet>
      <dgm:spPr/>
    </dgm:pt>
    <dgm:pt modelId="{A08690CB-A20E-4090-BF17-A3427D722644}" type="pres">
      <dgm:prSet presAssocID="{A926202E-5919-4AEE-A359-D78B08E291CD}" presName="rootConnector" presStyleLbl="node2" presStyleIdx="1" presStyleCnt="2"/>
      <dgm:spPr/>
    </dgm:pt>
    <dgm:pt modelId="{1F85F602-A408-4AEC-A0D3-D24FC231F2D3}" type="pres">
      <dgm:prSet presAssocID="{A926202E-5919-4AEE-A359-D78B08E291CD}" presName="hierChild4" presStyleCnt="0"/>
      <dgm:spPr/>
    </dgm:pt>
    <dgm:pt modelId="{60F41F28-1F5F-4671-A893-24EE17C6763B}" type="pres">
      <dgm:prSet presAssocID="{A926202E-5919-4AEE-A359-D78B08E291CD}" presName="hierChild5" presStyleCnt="0"/>
      <dgm:spPr/>
    </dgm:pt>
    <dgm:pt modelId="{754449E5-D0B8-4A68-8A21-20D10BF163CE}" type="pres">
      <dgm:prSet presAssocID="{CC5549C7-1189-4511-B277-92DFEFD90861}" presName="hierChild3" presStyleCnt="0"/>
      <dgm:spPr/>
    </dgm:pt>
  </dgm:ptLst>
  <dgm:cxnLst>
    <dgm:cxn modelId="{6E99BE5B-9ED7-4662-A487-52F8C5558FB1}" srcId="{421CE936-3B26-4C9D-99B8-50483E8B7D50}" destId="{CC5549C7-1189-4511-B277-92DFEFD90861}" srcOrd="0" destOrd="0" parTransId="{DD80E10D-650A-482A-9005-B80D3DFCD604}" sibTransId="{6FBAD72B-207A-4216-8F30-FE88F69437AF}"/>
    <dgm:cxn modelId="{44CF18CF-FB6C-4AA8-85D4-C0A8B1CB853D}" srcId="{CC5549C7-1189-4511-B277-92DFEFD90861}" destId="{85480660-BA2C-4939-966D-C30AFE51ED07}" srcOrd="0" destOrd="0" parTransId="{E3F8D8F9-1B9C-41C2-B611-F66A3BD9CB57}" sibTransId="{0E6E77C6-C909-497E-8653-019ACBA51C64}"/>
    <dgm:cxn modelId="{EC043665-E48C-4375-8BD4-16A83ABC165D}" srcId="{CC5549C7-1189-4511-B277-92DFEFD90861}" destId="{A926202E-5919-4AEE-A359-D78B08E291CD}" srcOrd="1" destOrd="0" parTransId="{5D875C51-8533-4869-9CB8-809891907ABA}" sibTransId="{D819B780-6D76-4386-A3A8-3ECBC42926C4}"/>
    <dgm:cxn modelId="{78F9156F-B8D8-4FB0-AEF6-4C445A21330F}" type="presOf" srcId="{A926202E-5919-4AEE-A359-D78B08E291CD}" destId="{7B636163-4D45-46A4-967A-47F8C720295D}" srcOrd="0" destOrd="0" presId="urn:microsoft.com/office/officeart/2005/8/layout/orgChart1"/>
    <dgm:cxn modelId="{CB341FD1-3CDC-4DF3-9426-CB9C5B218DBF}" type="presOf" srcId="{A926202E-5919-4AEE-A359-D78B08E291CD}" destId="{A08690CB-A20E-4090-BF17-A3427D722644}" srcOrd="1" destOrd="0" presId="urn:microsoft.com/office/officeart/2005/8/layout/orgChart1"/>
    <dgm:cxn modelId="{537D3348-5D11-4AE7-8E8E-D0782275647F}" type="presOf" srcId="{85480660-BA2C-4939-966D-C30AFE51ED07}" destId="{6D34CC86-2A09-4801-B637-9DD14DC96684}" srcOrd="0" destOrd="0" presId="urn:microsoft.com/office/officeart/2005/8/layout/orgChart1"/>
    <dgm:cxn modelId="{1C3D32BF-4527-405F-B2DE-17460B706BB7}" type="presOf" srcId="{E3F8D8F9-1B9C-41C2-B611-F66A3BD9CB57}" destId="{5AE0BB95-7082-4F83-9893-1BC58862E6E9}" srcOrd="0" destOrd="0" presId="urn:microsoft.com/office/officeart/2005/8/layout/orgChart1"/>
    <dgm:cxn modelId="{568727FD-57C8-4222-9510-A08A828640B7}" type="presOf" srcId="{421CE936-3B26-4C9D-99B8-50483E8B7D50}" destId="{AC717547-3674-43B0-A987-020615D5C228}" srcOrd="0" destOrd="0" presId="urn:microsoft.com/office/officeart/2005/8/layout/orgChart1"/>
    <dgm:cxn modelId="{588AF4EE-EBE6-40D4-9E2B-B48EE7A78C3A}" type="presOf" srcId="{85480660-BA2C-4939-966D-C30AFE51ED07}" destId="{4B76336A-44AA-43DE-8622-46F749BB2A50}" srcOrd="1" destOrd="0" presId="urn:microsoft.com/office/officeart/2005/8/layout/orgChart1"/>
    <dgm:cxn modelId="{2C83FC6C-6C7E-4AAD-9F33-CCD15EA0B957}" type="presOf" srcId="{CC5549C7-1189-4511-B277-92DFEFD90861}" destId="{BD69A844-554F-4590-9B08-BF3EA22F1491}" srcOrd="0" destOrd="0" presId="urn:microsoft.com/office/officeart/2005/8/layout/orgChart1"/>
    <dgm:cxn modelId="{F18C8F64-31EB-4CC8-8CD0-CD24AA904355}" type="presOf" srcId="{5D875C51-8533-4869-9CB8-809891907ABA}" destId="{19A9D391-7034-4AA5-B1EF-FA2B265B8196}" srcOrd="0" destOrd="0" presId="urn:microsoft.com/office/officeart/2005/8/layout/orgChart1"/>
    <dgm:cxn modelId="{187FBAB8-2E8F-4D17-8441-52670FDDB63E}" type="presOf" srcId="{CC5549C7-1189-4511-B277-92DFEFD90861}" destId="{9E24CE2F-B56A-4C6D-B15C-8D9D26401DAF}" srcOrd="1" destOrd="0" presId="urn:microsoft.com/office/officeart/2005/8/layout/orgChart1"/>
    <dgm:cxn modelId="{3D6D8B07-1DDF-4080-8E47-D3E7E3426AB4}" type="presParOf" srcId="{AC717547-3674-43B0-A987-020615D5C228}" destId="{26F07A37-5F24-49DA-8F3E-D06ED319D923}" srcOrd="0" destOrd="0" presId="urn:microsoft.com/office/officeart/2005/8/layout/orgChart1"/>
    <dgm:cxn modelId="{8538445F-01C6-400E-8E19-6ADF2006F0E3}" type="presParOf" srcId="{26F07A37-5F24-49DA-8F3E-D06ED319D923}" destId="{C075D24D-19CB-4CF8-AD81-E07588B7CAB6}" srcOrd="0" destOrd="0" presId="urn:microsoft.com/office/officeart/2005/8/layout/orgChart1"/>
    <dgm:cxn modelId="{C089965F-C2C2-4323-B616-3AF09CED0E40}" type="presParOf" srcId="{C075D24D-19CB-4CF8-AD81-E07588B7CAB6}" destId="{BD69A844-554F-4590-9B08-BF3EA22F1491}" srcOrd="0" destOrd="0" presId="urn:microsoft.com/office/officeart/2005/8/layout/orgChart1"/>
    <dgm:cxn modelId="{DBCA3E0A-97E4-446E-A840-2B03BC76CF09}" type="presParOf" srcId="{C075D24D-19CB-4CF8-AD81-E07588B7CAB6}" destId="{9E24CE2F-B56A-4C6D-B15C-8D9D26401DAF}" srcOrd="1" destOrd="0" presId="urn:microsoft.com/office/officeart/2005/8/layout/orgChart1"/>
    <dgm:cxn modelId="{A07A6A5D-6B20-4D16-BC69-B514852DAD7F}" type="presParOf" srcId="{26F07A37-5F24-49DA-8F3E-D06ED319D923}" destId="{A2F004D4-D597-40EC-A5C6-61B464FA97FA}" srcOrd="1" destOrd="0" presId="urn:microsoft.com/office/officeart/2005/8/layout/orgChart1"/>
    <dgm:cxn modelId="{EDD9ED57-24F7-4599-842D-68F9C16B6470}" type="presParOf" srcId="{A2F004D4-D597-40EC-A5C6-61B464FA97FA}" destId="{5AE0BB95-7082-4F83-9893-1BC58862E6E9}" srcOrd="0" destOrd="0" presId="urn:microsoft.com/office/officeart/2005/8/layout/orgChart1"/>
    <dgm:cxn modelId="{B71DFA16-502F-481D-838A-6EBE65541F42}" type="presParOf" srcId="{A2F004D4-D597-40EC-A5C6-61B464FA97FA}" destId="{599B4933-E108-40E7-8891-3A46240A3E80}" srcOrd="1" destOrd="0" presId="urn:microsoft.com/office/officeart/2005/8/layout/orgChart1"/>
    <dgm:cxn modelId="{4A59858C-9FC9-4299-B330-22CB199A9364}" type="presParOf" srcId="{599B4933-E108-40E7-8891-3A46240A3E80}" destId="{F03F5E79-1FDE-4CF3-B696-95A7135012CF}" srcOrd="0" destOrd="0" presId="urn:microsoft.com/office/officeart/2005/8/layout/orgChart1"/>
    <dgm:cxn modelId="{16ADDD5F-EEC7-4CDB-B153-38AB0FEDA180}" type="presParOf" srcId="{F03F5E79-1FDE-4CF3-B696-95A7135012CF}" destId="{6D34CC86-2A09-4801-B637-9DD14DC96684}" srcOrd="0" destOrd="0" presId="urn:microsoft.com/office/officeart/2005/8/layout/orgChart1"/>
    <dgm:cxn modelId="{B838D70C-0685-4891-B615-F22C35FDF23B}" type="presParOf" srcId="{F03F5E79-1FDE-4CF3-B696-95A7135012CF}" destId="{4B76336A-44AA-43DE-8622-46F749BB2A50}" srcOrd="1" destOrd="0" presId="urn:microsoft.com/office/officeart/2005/8/layout/orgChart1"/>
    <dgm:cxn modelId="{2D05FEB2-120C-46F9-BBAB-D57835BC8BF9}" type="presParOf" srcId="{599B4933-E108-40E7-8891-3A46240A3E80}" destId="{8E3421BC-8A8F-4091-827A-6BC0E85B6402}" srcOrd="1" destOrd="0" presId="urn:microsoft.com/office/officeart/2005/8/layout/orgChart1"/>
    <dgm:cxn modelId="{709FCDA7-7896-4936-BB49-F226437E5531}" type="presParOf" srcId="{599B4933-E108-40E7-8891-3A46240A3E80}" destId="{E45A7B4B-8BAF-4009-8153-9B2648A7C66B}" srcOrd="2" destOrd="0" presId="urn:microsoft.com/office/officeart/2005/8/layout/orgChart1"/>
    <dgm:cxn modelId="{7EF45C0E-E28C-4F28-8EB3-2965407F2D93}" type="presParOf" srcId="{A2F004D4-D597-40EC-A5C6-61B464FA97FA}" destId="{19A9D391-7034-4AA5-B1EF-FA2B265B8196}" srcOrd="2" destOrd="0" presId="urn:microsoft.com/office/officeart/2005/8/layout/orgChart1"/>
    <dgm:cxn modelId="{05E19646-A2D3-4773-9B92-6149D323A71F}" type="presParOf" srcId="{A2F004D4-D597-40EC-A5C6-61B464FA97FA}" destId="{8C57F5C6-3797-4443-8657-A77B7C321814}" srcOrd="3" destOrd="0" presId="urn:microsoft.com/office/officeart/2005/8/layout/orgChart1"/>
    <dgm:cxn modelId="{E74A9953-5425-4A5D-A949-236071C7DB88}" type="presParOf" srcId="{8C57F5C6-3797-4443-8657-A77B7C321814}" destId="{DCA56F75-E398-4F04-AA12-EED9D2DF0E51}" srcOrd="0" destOrd="0" presId="urn:microsoft.com/office/officeart/2005/8/layout/orgChart1"/>
    <dgm:cxn modelId="{ABE780BF-B67D-4EA9-9DD0-76CDFCFEE404}" type="presParOf" srcId="{DCA56F75-E398-4F04-AA12-EED9D2DF0E51}" destId="{7B636163-4D45-46A4-967A-47F8C720295D}" srcOrd="0" destOrd="0" presId="urn:microsoft.com/office/officeart/2005/8/layout/orgChart1"/>
    <dgm:cxn modelId="{FFAF391A-9F77-457E-BF11-FA1BA25ED6AB}" type="presParOf" srcId="{DCA56F75-E398-4F04-AA12-EED9D2DF0E51}" destId="{A08690CB-A20E-4090-BF17-A3427D722644}" srcOrd="1" destOrd="0" presId="urn:microsoft.com/office/officeart/2005/8/layout/orgChart1"/>
    <dgm:cxn modelId="{CF71AB08-B01B-4044-A26C-2C5EECD2902C}" type="presParOf" srcId="{8C57F5C6-3797-4443-8657-A77B7C321814}" destId="{1F85F602-A408-4AEC-A0D3-D24FC231F2D3}" srcOrd="1" destOrd="0" presId="urn:microsoft.com/office/officeart/2005/8/layout/orgChart1"/>
    <dgm:cxn modelId="{11775AEF-D957-45E7-B89B-AACA0899994F}" type="presParOf" srcId="{8C57F5C6-3797-4443-8657-A77B7C321814}" destId="{60F41F28-1F5F-4671-A893-24EE17C6763B}" srcOrd="2" destOrd="0" presId="urn:microsoft.com/office/officeart/2005/8/layout/orgChart1"/>
    <dgm:cxn modelId="{B981EB7A-7943-4F05-BE0D-34A1ECC32F42}" type="presParOf" srcId="{26F07A37-5F24-49DA-8F3E-D06ED319D923}" destId="{754449E5-D0B8-4A68-8A21-20D10BF163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9D391-7034-4AA5-B1EF-FA2B265B8196}">
      <dsp:nvSpPr>
        <dsp:cNvPr id="0" name=""/>
        <dsp:cNvSpPr/>
      </dsp:nvSpPr>
      <dsp:spPr>
        <a:xfrm>
          <a:off x="4572000" y="2994766"/>
          <a:ext cx="2502014" cy="868467"/>
        </a:xfrm>
        <a:custGeom>
          <a:avLst/>
          <a:gdLst/>
          <a:ahLst/>
          <a:cxnLst/>
          <a:rect l="0" t="0" r="0" b="0"/>
          <a:pathLst>
            <a:path>
              <a:moveTo>
                <a:pt x="0" y="0"/>
              </a:moveTo>
              <a:lnTo>
                <a:pt x="0" y="434233"/>
              </a:lnTo>
              <a:lnTo>
                <a:pt x="2502014" y="434233"/>
              </a:lnTo>
              <a:lnTo>
                <a:pt x="2502014" y="8684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0BB95-7082-4F83-9893-1BC58862E6E9}">
      <dsp:nvSpPr>
        <dsp:cNvPr id="0" name=""/>
        <dsp:cNvSpPr/>
      </dsp:nvSpPr>
      <dsp:spPr>
        <a:xfrm>
          <a:off x="2069985" y="2994766"/>
          <a:ext cx="2502014" cy="868467"/>
        </a:xfrm>
        <a:custGeom>
          <a:avLst/>
          <a:gdLst/>
          <a:ahLst/>
          <a:cxnLst/>
          <a:rect l="0" t="0" r="0" b="0"/>
          <a:pathLst>
            <a:path>
              <a:moveTo>
                <a:pt x="2502014" y="0"/>
              </a:moveTo>
              <a:lnTo>
                <a:pt x="2502014" y="434233"/>
              </a:lnTo>
              <a:lnTo>
                <a:pt x="0" y="434233"/>
              </a:lnTo>
              <a:lnTo>
                <a:pt x="0" y="8684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9A844-554F-4590-9B08-BF3EA22F1491}">
      <dsp:nvSpPr>
        <dsp:cNvPr id="0" name=""/>
        <dsp:cNvSpPr/>
      </dsp:nvSpPr>
      <dsp:spPr>
        <a:xfrm>
          <a:off x="2504219" y="926985"/>
          <a:ext cx="4135561" cy="206778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n-US" sz="5800" kern="1200" smtClean="0"/>
            <a:t>Management</a:t>
          </a:r>
          <a:endParaRPr lang="ar-EG" sz="5800" kern="1200"/>
        </a:p>
      </dsp:txBody>
      <dsp:txXfrm>
        <a:off x="2504219" y="926985"/>
        <a:ext cx="4135561" cy="2067780"/>
      </dsp:txXfrm>
    </dsp:sp>
    <dsp:sp modelId="{6D34CC86-2A09-4801-B637-9DD14DC96684}">
      <dsp:nvSpPr>
        <dsp:cNvPr id="0" name=""/>
        <dsp:cNvSpPr/>
      </dsp:nvSpPr>
      <dsp:spPr>
        <a:xfrm>
          <a:off x="2204" y="3863233"/>
          <a:ext cx="4135561" cy="206778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n-US" sz="5800" kern="1200" smtClean="0"/>
            <a:t>Preventive</a:t>
          </a:r>
          <a:endParaRPr lang="ar-EG" sz="5800" kern="1200"/>
        </a:p>
      </dsp:txBody>
      <dsp:txXfrm>
        <a:off x="2204" y="3863233"/>
        <a:ext cx="4135561" cy="2067780"/>
      </dsp:txXfrm>
    </dsp:sp>
    <dsp:sp modelId="{7B636163-4D45-46A4-967A-47F8C720295D}">
      <dsp:nvSpPr>
        <dsp:cNvPr id="0" name=""/>
        <dsp:cNvSpPr/>
      </dsp:nvSpPr>
      <dsp:spPr>
        <a:xfrm>
          <a:off x="5006233" y="3863233"/>
          <a:ext cx="4135561" cy="206778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n-US" sz="5800" kern="1200" smtClean="0"/>
            <a:t>Therapeutic</a:t>
          </a:r>
          <a:endParaRPr lang="ar-EG" sz="5800" kern="1200"/>
        </a:p>
      </dsp:txBody>
      <dsp:txXfrm>
        <a:off x="5006233" y="3863233"/>
        <a:ext cx="4135561" cy="20677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179975B-A052-4349-B4E8-D50A62291744}" type="datetimeFigureOut">
              <a:rPr lang="ar-EG" smtClean="0"/>
              <a:t>29/06/1441</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F993B8F-3E02-47D5-8FEE-AC0FBDC0BD73}" type="slidenum">
              <a:rPr lang="ar-EG" smtClean="0"/>
              <a:t>‹#›</a:t>
            </a:fld>
            <a:endParaRPr lang="ar-EG"/>
          </a:p>
        </p:txBody>
      </p:sp>
    </p:spTree>
    <p:extLst>
      <p:ext uri="{BB962C8B-B14F-4D97-AF65-F5344CB8AC3E}">
        <p14:creationId xmlns:p14="http://schemas.microsoft.com/office/powerpoint/2010/main" val="260095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Classification</a:t>
            </a:r>
          </a:p>
          <a:p>
            <a:r>
              <a:rPr lang="en-US" sz="1200" b="0" i="0" kern="1200" dirty="0">
                <a:solidFill>
                  <a:schemeClr val="tx1"/>
                </a:solidFill>
                <a:effectLst/>
                <a:latin typeface="+mn-lt"/>
                <a:ea typeface="+mn-ea"/>
                <a:cs typeface="+mn-cs"/>
              </a:rPr>
              <a:t>Defined operationally on the level of bone mass, measured as bone mineral density </a:t>
            </a:r>
            <a:r>
              <a:rPr lang="en-US" sz="1200" b="0" i="0" u="none" strike="noStrike" kern="1200" baseline="30000" dirty="0">
                <a:solidFill>
                  <a:schemeClr val="tx1"/>
                </a:solidFill>
                <a:effectLst/>
                <a:latin typeface="+mn-lt"/>
                <a:ea typeface="+mn-ea"/>
                <a:cs typeface="+mn-cs"/>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criteria for classification of osteopenia and osteoporosis </a:t>
            </a:r>
            <a:r>
              <a:rPr lang="en-US" sz="1200" b="0" i="0" u="none" strike="noStrike" kern="1200" baseline="30000" dirty="0">
                <a:solidFill>
                  <a:schemeClr val="tx1"/>
                </a:solidFill>
                <a:effectLst/>
                <a:latin typeface="+mn-lt"/>
                <a:ea typeface="+mn-ea"/>
                <a:cs typeface="+mn-cs"/>
              </a:rPr>
              <a:t>9</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Normal: bone mineral density 1 standard deviation or less below that of young white women reference mean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score −1 or greater)</a:t>
            </a:r>
          </a:p>
          <a:p>
            <a:pPr lvl="1"/>
            <a:r>
              <a:rPr lang="en-US" sz="1200" b="0" i="0" kern="1200" dirty="0">
                <a:solidFill>
                  <a:schemeClr val="tx1"/>
                </a:solidFill>
                <a:effectLst/>
                <a:latin typeface="+mn-lt"/>
                <a:ea typeface="+mn-ea"/>
                <a:cs typeface="+mn-cs"/>
              </a:rPr>
              <a:t>Osteopenia: bone mineral density between 1 and 2.5 standard deviations below that of young white women reference mean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score between −1 and −2.5)</a:t>
            </a:r>
          </a:p>
          <a:p>
            <a:pPr lvl="1"/>
            <a:r>
              <a:rPr lang="en-US" sz="1200" b="0" i="0" kern="1200" dirty="0">
                <a:solidFill>
                  <a:schemeClr val="tx1"/>
                </a:solidFill>
                <a:effectLst/>
                <a:latin typeface="+mn-lt"/>
                <a:ea typeface="+mn-ea"/>
                <a:cs typeface="+mn-cs"/>
              </a:rPr>
              <a:t>Osteoporosis: bone mineral density more than 2.5 standard deviations below that of young white women reference mean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score less than −2.5)</a:t>
            </a:r>
          </a:p>
          <a:p>
            <a:pPr lvl="2"/>
            <a:r>
              <a:rPr lang="en-US" sz="1200" b="0" i="0" kern="1200" dirty="0">
                <a:solidFill>
                  <a:schemeClr val="tx1"/>
                </a:solidFill>
                <a:effectLst/>
                <a:latin typeface="+mn-lt"/>
                <a:ea typeface="+mn-ea"/>
                <a:cs typeface="+mn-cs"/>
              </a:rPr>
              <a:t>Within the category of osteoporosis, WHO has defined 2 thresholds of bone mineral density, on the basis of the relationship of fracture risk to bone mineral density: </a:t>
            </a:r>
            <a:r>
              <a:rPr lang="en-US" sz="1200" b="0" i="0" u="none" strike="noStrike" kern="1200" baseline="30000" dirty="0">
                <a:solidFill>
                  <a:schemeClr val="tx1"/>
                </a:solidFill>
                <a:effectLst/>
                <a:latin typeface="+mn-lt"/>
                <a:ea typeface="+mn-ea"/>
                <a:cs typeface="+mn-cs"/>
              </a:rPr>
              <a:t>2</a:t>
            </a:r>
            <a:endParaRPr lang="en-US" sz="1200" b="0" i="0" kern="1200" dirty="0">
              <a:solidFill>
                <a:schemeClr val="tx1"/>
              </a:solidFill>
              <a:effectLst/>
              <a:latin typeface="+mn-lt"/>
              <a:ea typeface="+mn-ea"/>
              <a:cs typeface="+mn-cs"/>
            </a:endParaRPr>
          </a:p>
          <a:p>
            <a:pPr lvl="3"/>
            <a:r>
              <a:rPr lang="en-US" sz="1200" b="0" i="0" kern="1200" dirty="0">
                <a:solidFill>
                  <a:schemeClr val="tx1"/>
                </a:solidFill>
                <a:effectLst/>
                <a:latin typeface="+mn-lt"/>
                <a:ea typeface="+mn-ea"/>
                <a:cs typeface="+mn-cs"/>
              </a:rPr>
              <a:t>Osteoporosis</a:t>
            </a:r>
          </a:p>
          <a:p>
            <a:pPr lvl="4"/>
            <a:r>
              <a:rPr lang="en-US" sz="1200" b="0" i="0" kern="1200" dirty="0">
                <a:solidFill>
                  <a:schemeClr val="tx1"/>
                </a:solidFill>
                <a:effectLst/>
                <a:latin typeface="+mn-lt"/>
                <a:ea typeface="+mn-ea"/>
                <a:cs typeface="+mn-cs"/>
              </a:rPr>
              <a:t>Bone mineral density that is 2.5 standard deviations or more below the young adult mean for women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score of −2.5 or less)</a:t>
            </a:r>
          </a:p>
          <a:p>
            <a:pPr lvl="3"/>
            <a:r>
              <a:rPr lang="en-US" sz="1200" b="0" i="0" kern="1200" dirty="0">
                <a:solidFill>
                  <a:schemeClr val="tx1"/>
                </a:solidFill>
                <a:effectLst/>
                <a:latin typeface="+mn-lt"/>
                <a:ea typeface="+mn-ea"/>
                <a:cs typeface="+mn-cs"/>
              </a:rPr>
              <a:t>Severe or established osteoporosis</a:t>
            </a:r>
          </a:p>
          <a:p>
            <a:pPr lvl="4"/>
            <a:r>
              <a:rPr lang="en-US" sz="1200" b="0" i="0" kern="1200" dirty="0">
                <a:solidFill>
                  <a:schemeClr val="tx1"/>
                </a:solidFill>
                <a:effectLst/>
                <a:latin typeface="+mn-lt"/>
                <a:ea typeface="+mn-ea"/>
                <a:cs typeface="+mn-cs"/>
              </a:rPr>
              <a:t>Osteoporosis by aforementioned definition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score of −2.5 or less) plus 1 or more documented fragility fractures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rgbClr val="FF0000"/>
                </a:solidFill>
                <a:effectLst/>
                <a:highlight>
                  <a:srgbClr val="FFFF00"/>
                </a:highlight>
                <a:latin typeface="+mn-lt"/>
                <a:ea typeface="+mn-ea"/>
                <a:cs typeface="+mn-cs"/>
              </a:rPr>
              <a:t>Osteoporosis can also be defined clinically based on low bone mineral density (osteopenia) that is between 1.1 and 2.4 standard deviations below that of the young adult mean for women (</a:t>
            </a:r>
            <a:r>
              <a:rPr lang="en-US" sz="1200" b="1" i="1" u="sng" kern="1200" dirty="0" err="1">
                <a:solidFill>
                  <a:srgbClr val="FF0000"/>
                </a:solidFill>
                <a:effectLst/>
                <a:highlight>
                  <a:srgbClr val="FFFF00"/>
                </a:highlight>
                <a:latin typeface="+mn-lt"/>
                <a:ea typeface="+mn-ea"/>
                <a:cs typeface="+mn-cs"/>
              </a:rPr>
              <a:t>ie</a:t>
            </a:r>
            <a:r>
              <a:rPr lang="en-US" sz="1200" b="1" i="1" u="sng" kern="1200" dirty="0">
                <a:solidFill>
                  <a:srgbClr val="FF0000"/>
                </a:solidFill>
                <a:effectLst/>
                <a:highlight>
                  <a:srgbClr val="FFFF00"/>
                </a:highlight>
                <a:latin typeface="+mn-lt"/>
                <a:ea typeface="+mn-ea"/>
                <a:cs typeface="+mn-cs"/>
              </a:rPr>
              <a:t>, t score between −1.1 and −2.4) in a person who has had a fragility fracture</a:t>
            </a:r>
          </a:p>
          <a:p>
            <a:endParaRPr lang="ar-EG" dirty="0"/>
          </a:p>
        </p:txBody>
      </p:sp>
      <p:sp>
        <p:nvSpPr>
          <p:cNvPr id="4" name="Slide Number Placeholder 3"/>
          <p:cNvSpPr>
            <a:spLocks noGrp="1"/>
          </p:cNvSpPr>
          <p:nvPr>
            <p:ph type="sldNum" sz="quarter" idx="5"/>
          </p:nvPr>
        </p:nvSpPr>
        <p:spPr/>
        <p:txBody>
          <a:bodyPr/>
          <a:lstStyle/>
          <a:p>
            <a:fld id="{3F993B8F-3E02-47D5-8FEE-AC0FBDC0BD73}" type="slidenum">
              <a:rPr lang="ar-EG" smtClean="0"/>
              <a:t>19</a:t>
            </a:fld>
            <a:endParaRPr lang="ar-EG"/>
          </a:p>
        </p:txBody>
      </p:sp>
    </p:spTree>
    <p:extLst>
      <p:ext uri="{BB962C8B-B14F-4D97-AF65-F5344CB8AC3E}">
        <p14:creationId xmlns:p14="http://schemas.microsoft.com/office/powerpoint/2010/main" val="85094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648D-498D-4606-B3B2-CB0068E48B2A}"/>
              </a:ext>
            </a:extLst>
          </p:cNvPr>
          <p:cNvSpPr>
            <a:spLocks noGrp="1"/>
          </p:cNvSpPr>
          <p:nvPr>
            <p:ph type="ctrTitle"/>
          </p:nvPr>
        </p:nvSpPr>
        <p:spPr/>
        <p:txBody>
          <a:bodyPr/>
          <a:lstStyle/>
          <a:p>
            <a:r>
              <a:rPr lang="en-US" dirty="0"/>
              <a:t>Osteoporosis</a:t>
            </a:r>
            <a:endParaRPr lang="ar-EG" dirty="0"/>
          </a:p>
        </p:txBody>
      </p:sp>
      <p:sp>
        <p:nvSpPr>
          <p:cNvPr id="3" name="Subtitle 2">
            <a:extLst>
              <a:ext uri="{FF2B5EF4-FFF2-40B4-BE49-F238E27FC236}">
                <a16:creationId xmlns:a16="http://schemas.microsoft.com/office/drawing/2014/main" id="{781CE01C-860A-48FB-B453-3A627CAF255D}"/>
              </a:ext>
            </a:extLst>
          </p:cNvPr>
          <p:cNvSpPr>
            <a:spLocks noGrp="1"/>
          </p:cNvSpPr>
          <p:nvPr>
            <p:ph type="subTitle" idx="1"/>
          </p:nvPr>
        </p:nvSpPr>
        <p:spPr/>
        <p:txBody>
          <a:bodyPr/>
          <a:lstStyle/>
          <a:p>
            <a:r>
              <a:rPr lang="en-US" dirty="0"/>
              <a:t>Ahmed Yehia, MD</a:t>
            </a:r>
            <a:endParaRPr lang="ar-EG" dirty="0"/>
          </a:p>
        </p:txBody>
      </p:sp>
    </p:spTree>
    <p:extLst>
      <p:ext uri="{BB962C8B-B14F-4D97-AF65-F5344CB8AC3E}">
        <p14:creationId xmlns:p14="http://schemas.microsoft.com/office/powerpoint/2010/main" val="148991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text on a white background&#10;&#10;Description generated with very high confidence">
            <a:extLst>
              <a:ext uri="{FF2B5EF4-FFF2-40B4-BE49-F238E27FC236}">
                <a16:creationId xmlns:a16="http://schemas.microsoft.com/office/drawing/2014/main" id="{F5DA9331-CD77-4494-BABC-0D05BF16018F}"/>
              </a:ext>
            </a:extLst>
          </p:cNvPr>
          <p:cNvPicPr>
            <a:picLocks noGrp="1" noChangeAspect="1"/>
          </p:cNvPicPr>
          <p:nvPr>
            <p:ph idx="1"/>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414926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85DC-7D12-4DFB-B921-858F9F5C32F5}"/>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459885EF-D3B7-4A5D-ADEC-89D21197AD13}"/>
              </a:ext>
            </a:extLst>
          </p:cNvPr>
          <p:cNvSpPr>
            <a:spLocks noGrp="1"/>
          </p:cNvSpPr>
          <p:nvPr>
            <p:ph idx="1"/>
          </p:nvPr>
        </p:nvSpPr>
        <p:spPr>
          <a:xfrm>
            <a:off x="152400" y="1600200"/>
            <a:ext cx="8763000" cy="4525963"/>
          </a:xfrm>
          <a:solidFill>
            <a:schemeClr val="accent2"/>
          </a:solidFill>
        </p:spPr>
        <p:txBody>
          <a:bodyPr>
            <a:normAutofit/>
          </a:bodyPr>
          <a:lstStyle/>
          <a:p>
            <a:pPr marL="0" indent="0" algn="ctr">
              <a:buNone/>
            </a:pPr>
            <a:r>
              <a:rPr lang="en-US" sz="16600" dirty="0"/>
              <a:t>Diagnosis</a:t>
            </a:r>
            <a:endParaRPr lang="ar-EG" dirty="0"/>
          </a:p>
        </p:txBody>
      </p:sp>
    </p:spTree>
    <p:extLst>
      <p:ext uri="{BB962C8B-B14F-4D97-AF65-F5344CB8AC3E}">
        <p14:creationId xmlns:p14="http://schemas.microsoft.com/office/powerpoint/2010/main" val="2685148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70FF-E58E-420C-A13A-5E2D10AD407D}"/>
              </a:ext>
            </a:extLst>
          </p:cNvPr>
          <p:cNvSpPr>
            <a:spLocks noGrp="1"/>
          </p:cNvSpPr>
          <p:nvPr>
            <p:ph type="title"/>
          </p:nvPr>
        </p:nvSpPr>
        <p:spPr>
          <a:xfrm>
            <a:off x="152400" y="274638"/>
            <a:ext cx="8534400" cy="1143000"/>
          </a:xfrm>
          <a:solidFill>
            <a:schemeClr val="accent2"/>
          </a:solidFill>
        </p:spPr>
        <p:txBody>
          <a:bodyPr>
            <a:normAutofit fontScale="90000"/>
          </a:bodyPr>
          <a:lstStyle/>
          <a:p>
            <a:r>
              <a:rPr lang="en-US" dirty="0"/>
              <a:t>Clinical Presentation</a:t>
            </a:r>
            <a:br>
              <a:rPr lang="en-US" dirty="0"/>
            </a:br>
            <a:r>
              <a:rPr lang="en-US" dirty="0"/>
              <a:t>I. History</a:t>
            </a:r>
            <a:endParaRPr lang="ar-EG" dirty="0"/>
          </a:p>
        </p:txBody>
      </p:sp>
      <p:sp>
        <p:nvSpPr>
          <p:cNvPr id="3" name="Content Placeholder 2">
            <a:extLst>
              <a:ext uri="{FF2B5EF4-FFF2-40B4-BE49-F238E27FC236}">
                <a16:creationId xmlns:a16="http://schemas.microsoft.com/office/drawing/2014/main" id="{6623F1BC-6CCD-4C2C-B219-3376CEA7E9A0}"/>
              </a:ext>
            </a:extLst>
          </p:cNvPr>
          <p:cNvSpPr>
            <a:spLocks noGrp="1"/>
          </p:cNvSpPr>
          <p:nvPr>
            <p:ph idx="1"/>
          </p:nvPr>
        </p:nvSpPr>
        <p:spPr>
          <a:xfrm>
            <a:off x="152400" y="1600200"/>
            <a:ext cx="8839200" cy="4983162"/>
          </a:xfrm>
        </p:spPr>
        <p:txBody>
          <a:bodyPr>
            <a:normAutofit/>
          </a:bodyPr>
          <a:lstStyle/>
          <a:p>
            <a:r>
              <a:rPr lang="en-US" dirty="0"/>
              <a:t>Osteoporosis is </a:t>
            </a:r>
            <a:r>
              <a:rPr lang="en-US" dirty="0">
                <a:highlight>
                  <a:srgbClr val="FFFF00"/>
                </a:highlight>
              </a:rPr>
              <a:t>asymptomatic</a:t>
            </a:r>
            <a:r>
              <a:rPr lang="en-US" dirty="0"/>
              <a:t> in absence of a fracture; it is usually diagnosed on routine screening or after a fracture occurs.</a:t>
            </a:r>
          </a:p>
        </p:txBody>
      </p:sp>
    </p:spTree>
    <p:extLst>
      <p:ext uri="{BB962C8B-B14F-4D97-AF65-F5344CB8AC3E}">
        <p14:creationId xmlns:p14="http://schemas.microsoft.com/office/powerpoint/2010/main" val="34068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0CB1-5EAD-410F-B332-C765EB007752}"/>
              </a:ext>
            </a:extLst>
          </p:cNvPr>
          <p:cNvSpPr>
            <a:spLocks noGrp="1"/>
          </p:cNvSpPr>
          <p:nvPr>
            <p:ph type="title"/>
          </p:nvPr>
        </p:nvSpPr>
        <p:spPr>
          <a:solidFill>
            <a:schemeClr val="accent2"/>
          </a:solidFill>
        </p:spPr>
        <p:txBody>
          <a:bodyPr/>
          <a:lstStyle/>
          <a:p>
            <a:r>
              <a:rPr lang="en-US" sz="6000" dirty="0" smtClean="0"/>
              <a:t>fracture</a:t>
            </a:r>
            <a:endParaRPr lang="ar-EG" dirty="0"/>
          </a:p>
        </p:txBody>
      </p:sp>
      <p:sp>
        <p:nvSpPr>
          <p:cNvPr id="3" name="Content Placeholder 2">
            <a:extLst>
              <a:ext uri="{FF2B5EF4-FFF2-40B4-BE49-F238E27FC236}">
                <a16:creationId xmlns:a16="http://schemas.microsoft.com/office/drawing/2014/main" id="{FD2892EC-71AB-45C9-80CB-474412BD590A}"/>
              </a:ext>
            </a:extLst>
          </p:cNvPr>
          <p:cNvSpPr>
            <a:spLocks noGrp="1"/>
          </p:cNvSpPr>
          <p:nvPr>
            <p:ph idx="1"/>
          </p:nvPr>
        </p:nvSpPr>
        <p:spPr>
          <a:xfrm>
            <a:off x="457200" y="1600200"/>
            <a:ext cx="8229600" cy="4983162"/>
          </a:xfrm>
        </p:spPr>
        <p:txBody>
          <a:bodyPr>
            <a:normAutofit fontScale="62500" lnSpcReduction="20000"/>
          </a:bodyPr>
          <a:lstStyle/>
          <a:p>
            <a:r>
              <a:rPr lang="en-US" dirty="0"/>
              <a:t>History of fracture with minimal trauma (</a:t>
            </a:r>
            <a:r>
              <a:rPr lang="en-US" dirty="0" err="1"/>
              <a:t>eg</a:t>
            </a:r>
            <a:r>
              <a:rPr lang="en-US" dirty="0"/>
              <a:t>, ground-level fall) is strongly suggestive of osteoporosis.</a:t>
            </a:r>
          </a:p>
          <a:p>
            <a:r>
              <a:rPr lang="en-US" dirty="0"/>
              <a:t>Vertebral fractures are the most common form of osteoporotic fracture</a:t>
            </a:r>
          </a:p>
          <a:p>
            <a:r>
              <a:rPr lang="en-US" dirty="0"/>
              <a:t>New vertebral fractures, even those not recognized clinically, are associated with substantial increases in back pain &amp; functional limitation therefrom, at least in elderly women.</a:t>
            </a:r>
          </a:p>
          <a:p>
            <a:r>
              <a:rPr lang="en-US" dirty="0"/>
              <a:t>Patients often present after a fall or a spinal flexion-loading event in which they may hear a “pop” &amp; complain of sharp midline back pain, possibly radiating to the flanks.</a:t>
            </a:r>
          </a:p>
          <a:p>
            <a:r>
              <a:rPr lang="en-US" dirty="0"/>
              <a:t>Patients may also present with back “tiredness,” which improves when they sit or lie down.</a:t>
            </a:r>
          </a:p>
          <a:p>
            <a:r>
              <a:rPr lang="en-US" dirty="0"/>
              <a:t>Hip fractures are also common &amp; generally occur with falls, although these fractures rarely may occur with limited force such as twisting.</a:t>
            </a:r>
          </a:p>
          <a:p>
            <a:r>
              <a:rPr lang="en-US" dirty="0"/>
              <a:t>National Osteoporosis Foundation considers fractures of the spine, proximal femur, distal forearm &amp; proximal </a:t>
            </a:r>
            <a:r>
              <a:rPr lang="en-US" dirty="0" err="1"/>
              <a:t>humerus</a:t>
            </a:r>
            <a:r>
              <a:rPr lang="en-US" dirty="0"/>
              <a:t> to be major osteoporotic fractures.</a:t>
            </a:r>
          </a:p>
        </p:txBody>
      </p:sp>
      <p:sp>
        <p:nvSpPr>
          <p:cNvPr id="4" name="Rectangle 3"/>
          <p:cNvSpPr/>
          <p:nvPr/>
        </p:nvSpPr>
        <p:spPr>
          <a:xfrm>
            <a:off x="609600" y="338306"/>
            <a:ext cx="2656753" cy="1015663"/>
          </a:xfrm>
          <a:prstGeom prst="rect">
            <a:avLst/>
          </a:prstGeom>
        </p:spPr>
        <p:txBody>
          <a:bodyPr wrap="none">
            <a:spAutoFit/>
          </a:bodyPr>
          <a:lstStyle/>
          <a:p>
            <a:r>
              <a:rPr lang="en-US" sz="6000" dirty="0" smtClean="0"/>
              <a:t>Fragility</a:t>
            </a:r>
            <a:endParaRPr lang="ar-EG" dirty="0"/>
          </a:p>
        </p:txBody>
      </p:sp>
    </p:spTree>
    <p:extLst>
      <p:ext uri="{BB962C8B-B14F-4D97-AF65-F5344CB8AC3E}">
        <p14:creationId xmlns:p14="http://schemas.microsoft.com/office/powerpoint/2010/main" val="4116091613"/>
      </p:ext>
    </p:extLst>
  </p:cSld>
  <p:clrMapOvr>
    <a:masterClrMapping/>
  </p:clrMapOvr>
  <mc:AlternateContent xmlns:mc="http://schemas.openxmlformats.org/markup-compatibility/2006">
    <mc:Choice xmlns:p14="http://schemas.microsoft.com/office/powerpoint/2010/main" Requires="p14">
      <p:transition spd="slow" p14:dur="1250">
        <p:randomBar dir="vert"/>
        <p:sndAc>
          <p:stSnd>
            <p:snd r:embed="rId2" name="bomb.wav"/>
          </p:stSnd>
        </p:sndAc>
      </p:transition>
    </mc:Choice>
    <mc:Fallback>
      <p:transition spd="slow">
        <p:randomBar dir="vert"/>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33"/>
            <a:ext cx="6483094"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4">
            <a:extLst>
              <a:ext uri="{FF2B5EF4-FFF2-40B4-BE49-F238E27FC236}">
                <a16:creationId xmlns:a16="http://schemas.microsoft.com/office/drawing/2014/main"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1" y="1"/>
            <a:ext cx="9144000" cy="6858000"/>
          </a:xfrm>
          <a:prstGeom prst="rect">
            <a:avLst/>
          </a:prstGeom>
        </p:spPr>
      </p:pic>
      <p:sp>
        <p:nvSpPr>
          <p:cNvPr id="21"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5428" y="4444"/>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057A947C-DF8B-4350-8F62-31E729C1987F}"/>
              </a:ext>
            </a:extLst>
          </p:cNvPr>
          <p:cNvPicPr>
            <a:picLocks noChangeAspect="1"/>
          </p:cNvPicPr>
          <p:nvPr/>
        </p:nvPicPr>
        <p:blipFill>
          <a:blip r:embed="rId3"/>
          <a:stretch>
            <a:fillRect/>
          </a:stretch>
        </p:blipFill>
        <p:spPr>
          <a:xfrm>
            <a:off x="2298744" y="-83390"/>
            <a:ext cx="2789568" cy="1759790"/>
          </a:xfrm>
          <a:prstGeom prst="rect">
            <a:avLst/>
          </a:prstGeom>
        </p:spPr>
      </p:pic>
      <p:sp>
        <p:nvSpPr>
          <p:cNvPr id="2" name="Title 1">
            <a:extLst>
              <a:ext uri="{FF2B5EF4-FFF2-40B4-BE49-F238E27FC236}">
                <a16:creationId xmlns:a16="http://schemas.microsoft.com/office/drawing/2014/main" id="{AE6E4530-D837-4563-82C0-AA779F34243E}"/>
              </a:ext>
            </a:extLst>
          </p:cNvPr>
          <p:cNvSpPr>
            <a:spLocks noGrp="1"/>
          </p:cNvSpPr>
          <p:nvPr>
            <p:ph type="title"/>
          </p:nvPr>
        </p:nvSpPr>
        <p:spPr>
          <a:xfrm>
            <a:off x="5129670" y="1397680"/>
            <a:ext cx="3733482" cy="1091997"/>
          </a:xfrm>
        </p:spPr>
        <p:txBody>
          <a:bodyPr>
            <a:normAutofit/>
          </a:bodyPr>
          <a:lstStyle/>
          <a:p>
            <a:r>
              <a:rPr lang="en-US" sz="2800" u="sng" dirty="0">
                <a:solidFill>
                  <a:srgbClr val="000000"/>
                </a:solidFill>
              </a:rPr>
              <a:t>Wedge Fracture to the Vertebra</a:t>
            </a:r>
            <a:endParaRPr lang="ar-EG" sz="2800" dirty="0">
              <a:solidFill>
                <a:srgbClr val="000000"/>
              </a:solidFill>
            </a:endParaRPr>
          </a:p>
        </p:txBody>
      </p:sp>
      <p:sp>
        <p:nvSpPr>
          <p:cNvPr id="19"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90"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8" name="Content Placeholder 3">
            <a:extLst>
              <a:ext uri="{FF2B5EF4-FFF2-40B4-BE49-F238E27FC236}">
                <a16:creationId xmlns:a16="http://schemas.microsoft.com/office/drawing/2014/main" id="{D3F01876-3A95-4FFC-B990-E608C10D0363}"/>
              </a:ext>
            </a:extLst>
          </p:cNvPr>
          <p:cNvPicPr>
            <a:picLocks noChangeAspect="1"/>
          </p:cNvPicPr>
          <p:nvPr/>
        </p:nvPicPr>
        <p:blipFill>
          <a:blip r:embed="rId4"/>
          <a:stretch>
            <a:fillRect/>
          </a:stretch>
        </p:blipFill>
        <p:spPr>
          <a:xfrm>
            <a:off x="901314" y="3276600"/>
            <a:ext cx="2670429" cy="3576956"/>
          </a:xfrm>
          <a:prstGeom prst="rect">
            <a:avLst/>
          </a:prstGeom>
        </p:spPr>
      </p:pic>
      <p:sp>
        <p:nvSpPr>
          <p:cNvPr id="10" name="Content Placeholder 9">
            <a:extLst>
              <a:ext uri="{FF2B5EF4-FFF2-40B4-BE49-F238E27FC236}">
                <a16:creationId xmlns:a16="http://schemas.microsoft.com/office/drawing/2014/main" id="{3D1B8170-E0BB-48D4-A991-44E3001F67A3}"/>
              </a:ext>
            </a:extLst>
          </p:cNvPr>
          <p:cNvSpPr>
            <a:spLocks noGrp="1"/>
          </p:cNvSpPr>
          <p:nvPr>
            <p:ph idx="1"/>
          </p:nvPr>
        </p:nvSpPr>
        <p:spPr>
          <a:xfrm>
            <a:off x="5078253" y="2648305"/>
            <a:ext cx="3733184" cy="2729467"/>
          </a:xfrm>
        </p:spPr>
        <p:txBody>
          <a:bodyPr anchor="ctr">
            <a:normAutofit/>
          </a:bodyPr>
          <a:lstStyle/>
          <a:p>
            <a:endParaRPr lang="en-US" sz="1500">
              <a:solidFill>
                <a:srgbClr val="000000"/>
              </a:solidFill>
            </a:endParaRPr>
          </a:p>
        </p:txBody>
      </p:sp>
    </p:spTree>
    <p:extLst>
      <p:ext uri="{BB962C8B-B14F-4D97-AF65-F5344CB8AC3E}">
        <p14:creationId xmlns:p14="http://schemas.microsoft.com/office/powerpoint/2010/main" val="11071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A63B6B4-5863-4E72-B3D5-72FA56EC6D85}"/>
              </a:ext>
            </a:extLst>
          </p:cNvPr>
          <p:cNvSpPr>
            <a:spLocks noGrp="1"/>
          </p:cNvSpPr>
          <p:nvPr>
            <p:ph type="title"/>
          </p:nvPr>
        </p:nvSpPr>
        <p:spPr>
          <a:xfrm>
            <a:off x="480059" y="2053641"/>
            <a:ext cx="2751871" cy="2760098"/>
          </a:xfrm>
        </p:spPr>
        <p:txBody>
          <a:bodyPr>
            <a:normAutofit/>
          </a:bodyPr>
          <a:lstStyle/>
          <a:p>
            <a:r>
              <a:rPr lang="en-US" sz="3700">
                <a:solidFill>
                  <a:srgbClr val="FFFFFF"/>
                </a:solidFill>
              </a:rPr>
              <a:t>Physical examination</a:t>
            </a:r>
            <a:endParaRPr lang="ar-EG" sz="3700">
              <a:solidFill>
                <a:srgbClr val="FFFFFF"/>
              </a:solidFill>
            </a:endParaRPr>
          </a:p>
        </p:txBody>
      </p:sp>
      <p:sp>
        <p:nvSpPr>
          <p:cNvPr id="3" name="Content Placeholder 2">
            <a:extLst>
              <a:ext uri="{FF2B5EF4-FFF2-40B4-BE49-F238E27FC236}">
                <a16:creationId xmlns:a16="http://schemas.microsoft.com/office/drawing/2014/main" id="{2E9C08AE-B417-4E02-9C4E-5C7E684D1543}"/>
              </a:ext>
            </a:extLst>
          </p:cNvPr>
          <p:cNvSpPr>
            <a:spLocks noGrp="1"/>
          </p:cNvSpPr>
          <p:nvPr>
            <p:ph idx="1"/>
          </p:nvPr>
        </p:nvSpPr>
        <p:spPr>
          <a:xfrm>
            <a:off x="4038600" y="228600"/>
            <a:ext cx="4953001" cy="6477000"/>
          </a:xfrm>
        </p:spPr>
        <p:txBody>
          <a:bodyPr anchor="ctr">
            <a:normAutofit fontScale="92500"/>
          </a:bodyPr>
          <a:lstStyle/>
          <a:p>
            <a:pPr>
              <a:lnSpc>
                <a:spcPct val="90000"/>
              </a:lnSpc>
            </a:pPr>
            <a:r>
              <a:rPr lang="en-US" sz="2000" dirty="0">
                <a:solidFill>
                  <a:srgbClr val="000000"/>
                </a:solidFill>
              </a:rPr>
              <a:t>Complete examination of the spine includes measurement of height &amp; assessment of pain, paraspinal muscle contraction, thoracic kyphosis, lumbar lordosis, scoliosis &amp; the gap between the costal margin &amp; iliac crest; also evaluate for the abdominal protrusion that can occur with multiple vertebral fractures </a:t>
            </a:r>
          </a:p>
          <a:p>
            <a:pPr>
              <a:lnSpc>
                <a:spcPct val="90000"/>
              </a:lnSpc>
            </a:pPr>
            <a:r>
              <a:rPr lang="en-US" sz="2000" dirty="0">
                <a:solidFill>
                  <a:srgbClr val="000000"/>
                </a:solidFill>
              </a:rPr>
              <a:t>A </a:t>
            </a:r>
            <a:r>
              <a:rPr lang="en-US" sz="2000" b="1" i="1" u="sng" dirty="0">
                <a:solidFill>
                  <a:srgbClr val="FF0000"/>
                </a:solidFill>
              </a:rPr>
              <a:t>kyphotic</a:t>
            </a:r>
            <a:r>
              <a:rPr lang="en-US" sz="2000" dirty="0">
                <a:solidFill>
                  <a:srgbClr val="000000"/>
                </a:solidFill>
              </a:rPr>
              <a:t> deformity of the upper thoracic spine may be present; it is important to distinguish it from accentuated cervical lordosis with associated prominence of T1.</a:t>
            </a:r>
          </a:p>
          <a:p>
            <a:pPr>
              <a:lnSpc>
                <a:spcPct val="90000"/>
              </a:lnSpc>
            </a:pPr>
            <a:r>
              <a:rPr lang="en-US" sz="2000" dirty="0">
                <a:solidFill>
                  <a:srgbClr val="000000"/>
                </a:solidFill>
              </a:rPr>
              <a:t>Measured </a:t>
            </a:r>
            <a:r>
              <a:rPr lang="en-US" sz="2000" b="1" i="1" u="sng" dirty="0">
                <a:solidFill>
                  <a:srgbClr val="FF0000"/>
                </a:solidFill>
              </a:rPr>
              <a:t>height loss &gt; 4 cm </a:t>
            </a:r>
            <a:r>
              <a:rPr lang="en-US" sz="2000" dirty="0">
                <a:solidFill>
                  <a:srgbClr val="000000"/>
                </a:solidFill>
              </a:rPr>
              <a:t>since young adult maximum height is suggestive of prior vertebral fractures; it is best measured with a calibrated device such as a stadiometer.</a:t>
            </a:r>
          </a:p>
          <a:p>
            <a:pPr>
              <a:lnSpc>
                <a:spcPct val="90000"/>
              </a:lnSpc>
            </a:pPr>
            <a:r>
              <a:rPr lang="en-US" sz="2000" dirty="0">
                <a:solidFill>
                  <a:srgbClr val="000000"/>
                </a:solidFill>
              </a:rPr>
              <a:t>Height loss also occurs with scoliosis &amp; aging (approximately 0.8 cm of height is lost each decade after age 50 years).</a:t>
            </a:r>
          </a:p>
          <a:p>
            <a:pPr>
              <a:lnSpc>
                <a:spcPct val="90000"/>
              </a:lnSpc>
            </a:pPr>
            <a:r>
              <a:rPr lang="en-US" sz="2000" dirty="0">
                <a:solidFill>
                  <a:srgbClr val="000000"/>
                </a:solidFill>
              </a:rPr>
              <a:t>Acute vertebral compression fracture can cause spinal tenderness to palpation &amp; percussion.</a:t>
            </a:r>
          </a:p>
          <a:p>
            <a:pPr>
              <a:lnSpc>
                <a:spcPct val="90000"/>
              </a:lnSpc>
            </a:pPr>
            <a:r>
              <a:rPr lang="en-US" sz="2000" dirty="0">
                <a:solidFill>
                  <a:srgbClr val="000000"/>
                </a:solidFill>
              </a:rPr>
              <a:t>Underlying processes contributing to secondary osteoporosis.</a:t>
            </a:r>
          </a:p>
        </p:txBody>
      </p:sp>
    </p:spTree>
    <p:extLst>
      <p:ext uri="{BB962C8B-B14F-4D97-AF65-F5344CB8AC3E}">
        <p14:creationId xmlns:p14="http://schemas.microsoft.com/office/powerpoint/2010/main" val="2749445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D0A92D-399A-41B4-B955-6B72A41B7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D6A49DF9-534D-4905-8F46-02AB63EB6F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a:extLst>
              <a:ext uri="{FF2B5EF4-FFF2-40B4-BE49-F238E27FC236}">
                <a16:creationId xmlns:a16="http://schemas.microsoft.com/office/drawing/2014/main" id="{25328824-FFB6-4E90-904C-4081CD12DEB2}"/>
              </a:ext>
            </a:extLst>
          </p:cNvPr>
          <p:cNvSpPr>
            <a:spLocks noGrp="1"/>
          </p:cNvSpPr>
          <p:nvPr>
            <p:ph type="title"/>
          </p:nvPr>
        </p:nvSpPr>
        <p:spPr>
          <a:xfrm>
            <a:off x="207226" y="4591054"/>
            <a:ext cx="4459934" cy="972836"/>
          </a:xfrm>
        </p:spPr>
        <p:txBody>
          <a:bodyPr vert="horz" lIns="91440" tIns="45720" rIns="91440" bIns="45720" rtlCol="0" anchor="t">
            <a:normAutofit/>
          </a:bodyPr>
          <a:lstStyle/>
          <a:p>
            <a:pPr algn="l" defTabSz="685800">
              <a:lnSpc>
                <a:spcPct val="90000"/>
              </a:lnSpc>
            </a:pPr>
            <a:r>
              <a:rPr lang="en-US" sz="6000" dirty="0">
                <a:solidFill>
                  <a:srgbClr val="000000"/>
                </a:solidFill>
              </a:rPr>
              <a:t>Stadiometer</a:t>
            </a:r>
            <a:endParaRPr lang="en-US" sz="5400" kern="1200" dirty="0">
              <a:solidFill>
                <a:srgbClr val="000000"/>
              </a:solidFill>
              <a:latin typeface="+mj-lt"/>
              <a:ea typeface="+mj-ea"/>
              <a:cs typeface="+mj-cs"/>
            </a:endParaRPr>
          </a:p>
        </p:txBody>
      </p:sp>
      <p:sp>
        <p:nvSpPr>
          <p:cNvPr id="14"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9EBB26DC-22BB-4D8C-853B-A4D1B6E35281}"/>
              </a:ext>
            </a:extLst>
          </p:cNvPr>
          <p:cNvPicPr>
            <a:picLocks noChangeAspect="1"/>
          </p:cNvPicPr>
          <p:nvPr/>
        </p:nvPicPr>
        <p:blipFill rotWithShape="1">
          <a:blip r:embed="rId3">
            <a:alphaModFix/>
            <a:extLst/>
          </a:blip>
          <a:srcRect t="7983" b="16419"/>
          <a:stretch/>
        </p:blipFill>
        <p:spPr>
          <a:xfrm>
            <a:off x="329848" y="-15077"/>
            <a:ext cx="4059658" cy="3069017"/>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16"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a:extLst>
              <a:ext uri="{FF2B5EF4-FFF2-40B4-BE49-F238E27FC236}">
                <a16:creationId xmlns:a16="http://schemas.microsoft.com/office/drawing/2014/main" id="{85528063-1A3A-44E2-9782-6A96E6428F47}"/>
              </a:ext>
            </a:extLst>
          </p:cNvPr>
          <p:cNvPicPr>
            <a:picLocks noGrp="1" noChangeAspect="1"/>
          </p:cNvPicPr>
          <p:nvPr>
            <p:ph idx="1"/>
          </p:nvPr>
        </p:nvPicPr>
        <p:blipFill rotWithShape="1">
          <a:blip r:embed="rId4">
            <a:alphaModFix/>
            <a:extLst/>
          </a:blip>
          <a:srcRect l="13917" r="3790" b="-3"/>
          <a:stretch/>
        </p:blipFill>
        <p:spPr>
          <a:xfrm>
            <a:off x="4797277" y="1575831"/>
            <a:ext cx="4346723" cy="5282169"/>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extLst>
      <p:ext uri="{BB962C8B-B14F-4D97-AF65-F5344CB8AC3E}">
        <p14:creationId xmlns:p14="http://schemas.microsoft.com/office/powerpoint/2010/main" val="3469549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B6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93C7FF1-9A29-4966-9E58-B268A58178F1}"/>
              </a:ext>
            </a:extLst>
          </p:cNvPr>
          <p:cNvPicPr>
            <a:picLocks noGrp="1" noChangeAspect="1"/>
          </p:cNvPicPr>
          <p:nvPr>
            <p:ph idx="1"/>
          </p:nvPr>
        </p:nvPicPr>
        <p:blipFill>
          <a:blip r:embed="rId2"/>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296864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58DE-A78A-4405-9AC1-B86629B082BF}"/>
              </a:ext>
            </a:extLst>
          </p:cNvPr>
          <p:cNvSpPr>
            <a:spLocks noGrp="1"/>
          </p:cNvSpPr>
          <p:nvPr>
            <p:ph type="title"/>
          </p:nvPr>
        </p:nvSpPr>
        <p:spPr/>
        <p:txBody>
          <a:bodyPr/>
          <a:lstStyle/>
          <a:p>
            <a:r>
              <a:rPr lang="en-US" dirty="0"/>
              <a:t>Imaging</a:t>
            </a:r>
            <a:endParaRPr lang="ar-EG" dirty="0"/>
          </a:p>
        </p:txBody>
      </p:sp>
      <p:sp>
        <p:nvSpPr>
          <p:cNvPr id="3" name="Content Placeholder 2">
            <a:extLst>
              <a:ext uri="{FF2B5EF4-FFF2-40B4-BE49-F238E27FC236}">
                <a16:creationId xmlns:a16="http://schemas.microsoft.com/office/drawing/2014/main" id="{D431E11B-32FD-4A9F-BE70-CA58D90D364F}"/>
              </a:ext>
            </a:extLst>
          </p:cNvPr>
          <p:cNvSpPr>
            <a:spLocks noGrp="1"/>
          </p:cNvSpPr>
          <p:nvPr>
            <p:ph idx="1"/>
          </p:nvPr>
        </p:nvSpPr>
        <p:spPr/>
        <p:txBody>
          <a:bodyPr/>
          <a:lstStyle/>
          <a:p>
            <a:r>
              <a:rPr lang="en-US" dirty="0"/>
              <a:t>X-ray</a:t>
            </a:r>
          </a:p>
          <a:p>
            <a:r>
              <a:rPr lang="en-US" dirty="0"/>
              <a:t>DEXA</a:t>
            </a:r>
          </a:p>
          <a:p>
            <a:r>
              <a:rPr lang="en-US" dirty="0"/>
              <a:t>CT</a:t>
            </a:r>
            <a:endParaRPr lang="ar-EG" dirty="0"/>
          </a:p>
        </p:txBody>
      </p:sp>
    </p:spTree>
    <p:extLst>
      <p:ext uri="{BB962C8B-B14F-4D97-AF65-F5344CB8AC3E}">
        <p14:creationId xmlns:p14="http://schemas.microsoft.com/office/powerpoint/2010/main" val="2062588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75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descr="A screenshot of a cell phone&#10;&#10;Description generated with very high confidence">
            <a:extLst>
              <a:ext uri="{FF2B5EF4-FFF2-40B4-BE49-F238E27FC236}">
                <a16:creationId xmlns:a16="http://schemas.microsoft.com/office/drawing/2014/main" id="{5314B387-4D74-4737-B1DD-3CBB51849044}"/>
              </a:ext>
            </a:extLst>
          </p:cNvPr>
          <p:cNvPicPr>
            <a:picLocks noGrp="1" noChangeAspect="1"/>
          </p:cNvPicPr>
          <p:nvPr>
            <p:ph idx="1"/>
          </p:nvPr>
        </p:nvPicPr>
        <p:blipFill>
          <a:blip r:embed="rId4"/>
          <a:stretch>
            <a:fillRect/>
          </a:stretch>
        </p:blipFill>
        <p:spPr>
          <a:xfrm>
            <a:off x="1818858" y="1568497"/>
            <a:ext cx="5421465" cy="3721005"/>
          </a:xfrm>
          <a:prstGeom prst="rect">
            <a:avLst/>
          </a:prstGeom>
        </p:spPr>
      </p:pic>
    </p:spTree>
    <p:extLst>
      <p:ext uri="{BB962C8B-B14F-4D97-AF65-F5344CB8AC3E}">
        <p14:creationId xmlns:p14="http://schemas.microsoft.com/office/powerpoint/2010/main" val="1053353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88E-22D6-41C6-8C89-2DDBDE89AE98}"/>
              </a:ext>
            </a:extLst>
          </p:cNvPr>
          <p:cNvSpPr>
            <a:spLocks noGrp="1"/>
          </p:cNvSpPr>
          <p:nvPr>
            <p:ph type="title"/>
          </p:nvPr>
        </p:nvSpPr>
        <p:spPr>
          <a:solidFill>
            <a:schemeClr val="tx2">
              <a:lumMod val="75000"/>
            </a:schemeClr>
          </a:solidFill>
        </p:spPr>
        <p:txBody>
          <a:bodyPr>
            <a:normAutofit fontScale="90000"/>
          </a:bodyPr>
          <a:lstStyle/>
          <a:p>
            <a:r>
              <a:rPr lang="en-US" sz="7300" dirty="0"/>
              <a:t>Pretest</a:t>
            </a:r>
            <a:endParaRPr lang="ar-EG" dirty="0"/>
          </a:p>
        </p:txBody>
      </p:sp>
      <p:sp>
        <p:nvSpPr>
          <p:cNvPr id="3" name="Content Placeholder 2">
            <a:extLst>
              <a:ext uri="{FF2B5EF4-FFF2-40B4-BE49-F238E27FC236}">
                <a16:creationId xmlns:a16="http://schemas.microsoft.com/office/drawing/2014/main" id="{42230104-ECF7-4A30-B753-F0A6F84D5E41}"/>
              </a:ext>
            </a:extLst>
          </p:cNvPr>
          <p:cNvSpPr>
            <a:spLocks noGrp="1"/>
          </p:cNvSpPr>
          <p:nvPr>
            <p:ph idx="1"/>
          </p:nvPr>
        </p:nvSpPr>
        <p:spPr/>
        <p:txBody>
          <a:bodyPr/>
          <a:lstStyle/>
          <a:p>
            <a:pPr marL="514350" indent="-514350">
              <a:buAutoNum type="arabicPeriod"/>
            </a:pPr>
            <a:r>
              <a:rPr lang="en-US" dirty="0"/>
              <a:t>Osteoporosis is more painful than osteoarthritis.</a:t>
            </a:r>
          </a:p>
          <a:p>
            <a:pPr marL="514350" indent="-514350">
              <a:buAutoNum type="arabicPeriod"/>
            </a:pPr>
            <a:r>
              <a:rPr lang="en-US" dirty="0"/>
              <a:t>Osteoporosis can’t be diagnosed by x-ray.</a:t>
            </a:r>
          </a:p>
          <a:p>
            <a:pPr marL="514350" indent="-514350">
              <a:buAutoNum type="arabicPeriod"/>
            </a:pPr>
            <a:r>
              <a:rPr lang="en-US" dirty="0"/>
              <a:t>Osteoporosis is mainly treated by calcium &amp; vitamin D.</a:t>
            </a:r>
          </a:p>
          <a:p>
            <a:pPr marL="514350" indent="-514350">
              <a:buAutoNum type="arabicPeriod"/>
            </a:pPr>
            <a:r>
              <a:rPr lang="en-US" dirty="0"/>
              <a:t>Osteoporosis is more common in females.</a:t>
            </a:r>
          </a:p>
          <a:p>
            <a:pPr marL="514350" indent="-514350">
              <a:buAutoNum type="arabicPeriod"/>
            </a:pPr>
            <a:r>
              <a:rPr lang="en-US" dirty="0"/>
              <a:t>Osteoporosis is a disease of the elderly only.</a:t>
            </a:r>
            <a:endParaRPr lang="ar-EG" dirty="0"/>
          </a:p>
        </p:txBody>
      </p:sp>
    </p:spTree>
    <p:extLst>
      <p:ext uri="{BB962C8B-B14F-4D97-AF65-F5344CB8AC3E}">
        <p14:creationId xmlns:p14="http://schemas.microsoft.com/office/powerpoint/2010/main" val="1650337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384008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692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C09CB8-8622-4D70-8654-D871319A0F08}"/>
              </a:ext>
            </a:extLst>
          </p:cNvPr>
          <p:cNvPicPr>
            <a:picLocks noGrp="1" noChangeAspect="1"/>
          </p:cNvPicPr>
          <p:nvPr>
            <p:ph idx="1"/>
          </p:nvPr>
        </p:nvPicPr>
        <p:blipFill rotWithShape="1">
          <a:blip r:embed="rId2"/>
          <a:srcRect b="1639"/>
          <a:stretch/>
        </p:blipFill>
        <p:spPr>
          <a:xfrm>
            <a:off x="20" y="1295400"/>
            <a:ext cx="9143980" cy="5562600"/>
          </a:xfrm>
          <a:prstGeom prst="rect">
            <a:avLst/>
          </a:prstGeom>
        </p:spPr>
      </p:pic>
      <p:sp>
        <p:nvSpPr>
          <p:cNvPr id="2" name="TextBox 1">
            <a:extLst>
              <a:ext uri="{FF2B5EF4-FFF2-40B4-BE49-F238E27FC236}">
                <a16:creationId xmlns:a16="http://schemas.microsoft.com/office/drawing/2014/main" id="{1319CCF4-9E78-4E73-BCB2-BE7202499C36}"/>
              </a:ext>
            </a:extLst>
          </p:cNvPr>
          <p:cNvSpPr txBox="1"/>
          <p:nvPr/>
        </p:nvSpPr>
        <p:spPr>
          <a:xfrm>
            <a:off x="914400" y="29029"/>
            <a:ext cx="6858000" cy="1569660"/>
          </a:xfrm>
          <a:prstGeom prst="rect">
            <a:avLst/>
          </a:prstGeom>
          <a:solidFill>
            <a:srgbClr val="FFC000"/>
          </a:solidFill>
        </p:spPr>
        <p:txBody>
          <a:bodyPr wrap="square" rtlCol="1">
            <a:spAutoFit/>
          </a:bodyPr>
          <a:lstStyle/>
          <a:p>
            <a:pPr algn="ctr"/>
            <a:r>
              <a:rPr lang="en-US" sz="9600" dirty="0"/>
              <a:t>Prevention</a:t>
            </a:r>
            <a:endParaRPr lang="ar-EG" sz="6600" dirty="0"/>
          </a:p>
        </p:txBody>
      </p:sp>
    </p:spTree>
    <p:extLst>
      <p:ext uri="{BB962C8B-B14F-4D97-AF65-F5344CB8AC3E}">
        <p14:creationId xmlns:p14="http://schemas.microsoft.com/office/powerpoint/2010/main" val="1131607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9F8B-014D-448A-A4BD-4C11DACCE272}"/>
              </a:ext>
            </a:extLst>
          </p:cNvPr>
          <p:cNvSpPr>
            <a:spLocks noGrp="1"/>
          </p:cNvSpPr>
          <p:nvPr>
            <p:ph type="title"/>
          </p:nvPr>
        </p:nvSpPr>
        <p:spPr>
          <a:xfrm>
            <a:off x="152400" y="274638"/>
            <a:ext cx="8839200" cy="1143000"/>
          </a:xfrm>
          <a:solidFill>
            <a:srgbClr val="FFC000"/>
          </a:solidFill>
        </p:spPr>
        <p:txBody>
          <a:bodyPr>
            <a:noAutofit/>
          </a:bodyPr>
          <a:lstStyle/>
          <a:p>
            <a:r>
              <a:rPr lang="en-US" sz="3200" dirty="0">
                <a:solidFill>
                  <a:srgbClr val="FF0000"/>
                </a:solidFill>
              </a:rPr>
              <a:t>Restoring</a:t>
            </a:r>
            <a:r>
              <a:rPr lang="en-US" sz="3200" dirty="0"/>
              <a:t> the balance between bone resorption &amp; formation causes loss of bone substance</a:t>
            </a:r>
            <a:endParaRPr lang="ar-EG" sz="3200" dirty="0"/>
          </a:p>
        </p:txBody>
      </p:sp>
      <p:pic>
        <p:nvPicPr>
          <p:cNvPr id="4" name="Content Placeholder 3">
            <a:extLst>
              <a:ext uri="{FF2B5EF4-FFF2-40B4-BE49-F238E27FC236}">
                <a16:creationId xmlns:a16="http://schemas.microsoft.com/office/drawing/2014/main" id="{A49A8F03-7335-4509-A89C-0E0D025E9543}"/>
              </a:ext>
            </a:extLst>
          </p:cNvPr>
          <p:cNvPicPr>
            <a:picLocks noGrp="1" noChangeAspect="1"/>
          </p:cNvPicPr>
          <p:nvPr>
            <p:ph idx="1"/>
          </p:nvPr>
        </p:nvPicPr>
        <p:blipFill>
          <a:blip r:embed="rId2"/>
          <a:stretch>
            <a:fillRect/>
          </a:stretch>
        </p:blipFill>
        <p:spPr>
          <a:xfrm>
            <a:off x="139519" y="1687286"/>
            <a:ext cx="8839200" cy="5257800"/>
          </a:xfrm>
          <a:prstGeom prst="rect">
            <a:avLst/>
          </a:prstGeom>
        </p:spPr>
      </p:pic>
    </p:spTree>
    <p:extLst>
      <p:ext uri="{BB962C8B-B14F-4D97-AF65-F5344CB8AC3E}">
        <p14:creationId xmlns:p14="http://schemas.microsoft.com/office/powerpoint/2010/main" val="1176327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8771-C17C-4133-ACB5-5616F3608B82}"/>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44E79494-3AF7-46E4-97EA-E51DFB495E59}"/>
              </a:ext>
            </a:extLst>
          </p:cNvPr>
          <p:cNvSpPr>
            <a:spLocks noGrp="1"/>
          </p:cNvSpPr>
          <p:nvPr>
            <p:ph idx="1"/>
          </p:nvPr>
        </p:nvSpPr>
        <p:spPr>
          <a:xfrm>
            <a:off x="457200" y="1600200"/>
            <a:ext cx="8229600" cy="4983162"/>
          </a:xfrm>
        </p:spPr>
        <p:txBody>
          <a:bodyPr>
            <a:normAutofit fontScale="92500" lnSpcReduction="10000"/>
          </a:bodyPr>
          <a:lstStyle/>
          <a:p>
            <a:pPr marL="0" indent="0">
              <a:buNone/>
            </a:pPr>
            <a:r>
              <a:rPr lang="en-US" dirty="0"/>
              <a:t>• Vitamin D and calcium.</a:t>
            </a:r>
          </a:p>
          <a:p>
            <a:pPr marL="0" indent="0">
              <a:buNone/>
            </a:pPr>
            <a:r>
              <a:rPr lang="en-US" dirty="0"/>
              <a:t>• SERMs: Raloxifene.</a:t>
            </a:r>
          </a:p>
          <a:p>
            <a:pPr marL="0" indent="0">
              <a:buNone/>
            </a:pPr>
            <a:r>
              <a:rPr lang="en-US" dirty="0"/>
              <a:t>• Bisphosphonates: Alendronate, risedronate.</a:t>
            </a:r>
          </a:p>
          <a:p>
            <a:pPr marL="0" indent="0">
              <a:buNone/>
            </a:pPr>
            <a:r>
              <a:rPr lang="en-US" dirty="0"/>
              <a:t>• Human recombinant PTH: Teriparatide.</a:t>
            </a:r>
          </a:p>
          <a:p>
            <a:pPr marL="0" indent="0">
              <a:buNone/>
            </a:pPr>
            <a:r>
              <a:rPr lang="en-US" dirty="0"/>
              <a:t>• Calcitonin.</a:t>
            </a:r>
          </a:p>
          <a:p>
            <a:pPr marL="0" indent="0">
              <a:buNone/>
            </a:pPr>
            <a:r>
              <a:rPr lang="en-US" dirty="0"/>
              <a:t>• Discontinue glucocorticoid (if osteoporosis due to chronic use).</a:t>
            </a:r>
          </a:p>
          <a:p>
            <a:pPr marL="0" indent="0">
              <a:buNone/>
            </a:pPr>
            <a:r>
              <a:rPr lang="en-US" dirty="0"/>
              <a:t>• Surgical stabilization of fractures: Kyphoplasty/vertebroplasty for spinal fractures; ORIF for fractures of the hip or wrist.</a:t>
            </a:r>
            <a:endParaRPr lang="ar-EG" dirty="0"/>
          </a:p>
        </p:txBody>
      </p:sp>
    </p:spTree>
    <p:extLst>
      <p:ext uri="{BB962C8B-B14F-4D97-AF65-F5344CB8AC3E}">
        <p14:creationId xmlns:p14="http://schemas.microsoft.com/office/powerpoint/2010/main" val="3476524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88E-22D6-41C6-8C89-2DDBDE89AE98}"/>
              </a:ext>
            </a:extLst>
          </p:cNvPr>
          <p:cNvSpPr>
            <a:spLocks noGrp="1"/>
          </p:cNvSpPr>
          <p:nvPr>
            <p:ph type="title"/>
          </p:nvPr>
        </p:nvSpPr>
        <p:spPr>
          <a:solidFill>
            <a:schemeClr val="tx2">
              <a:lumMod val="75000"/>
            </a:schemeClr>
          </a:solidFill>
        </p:spPr>
        <p:txBody>
          <a:bodyPr>
            <a:normAutofit fontScale="90000"/>
          </a:bodyPr>
          <a:lstStyle/>
          <a:p>
            <a:r>
              <a:rPr lang="en-US" sz="7300" dirty="0" smtClean="0"/>
              <a:t>Posttest</a:t>
            </a:r>
            <a:endParaRPr lang="ar-EG" dirty="0"/>
          </a:p>
        </p:txBody>
      </p:sp>
      <p:sp>
        <p:nvSpPr>
          <p:cNvPr id="3" name="Content Placeholder 2">
            <a:extLst>
              <a:ext uri="{FF2B5EF4-FFF2-40B4-BE49-F238E27FC236}">
                <a16:creationId xmlns:a16="http://schemas.microsoft.com/office/drawing/2014/main" id="{42230104-ECF7-4A30-B753-F0A6F84D5E41}"/>
              </a:ext>
            </a:extLst>
          </p:cNvPr>
          <p:cNvSpPr>
            <a:spLocks noGrp="1"/>
          </p:cNvSpPr>
          <p:nvPr>
            <p:ph idx="1"/>
          </p:nvPr>
        </p:nvSpPr>
        <p:spPr/>
        <p:txBody>
          <a:bodyPr/>
          <a:lstStyle/>
          <a:p>
            <a:pPr marL="514350" indent="-514350">
              <a:buAutoNum type="arabicPeriod"/>
            </a:pPr>
            <a:r>
              <a:rPr lang="en-US" dirty="0"/>
              <a:t>Osteoporosis is more painful than osteoarthritis.</a:t>
            </a:r>
          </a:p>
          <a:p>
            <a:pPr marL="514350" indent="-514350">
              <a:buAutoNum type="arabicPeriod"/>
            </a:pPr>
            <a:r>
              <a:rPr lang="en-US" dirty="0"/>
              <a:t>Osteoporosis can’t be diagnosed by x-ray.</a:t>
            </a:r>
          </a:p>
          <a:p>
            <a:pPr marL="514350" indent="-514350">
              <a:buAutoNum type="arabicPeriod"/>
            </a:pPr>
            <a:r>
              <a:rPr lang="en-US" dirty="0"/>
              <a:t>Osteoporosis is mainly treated by calcium &amp; vitamin D.</a:t>
            </a:r>
          </a:p>
          <a:p>
            <a:pPr marL="514350" indent="-514350">
              <a:buAutoNum type="arabicPeriod"/>
            </a:pPr>
            <a:r>
              <a:rPr lang="en-US" dirty="0"/>
              <a:t>Osteoporosis is more common in females.</a:t>
            </a:r>
          </a:p>
          <a:p>
            <a:pPr marL="514350" indent="-514350">
              <a:buAutoNum type="arabicPeriod"/>
            </a:pPr>
            <a:r>
              <a:rPr lang="en-US" dirty="0"/>
              <a:t>Osteoporosis is a disease of the elderly only.</a:t>
            </a:r>
            <a:endParaRPr lang="ar-EG" dirty="0"/>
          </a:p>
        </p:txBody>
      </p:sp>
    </p:spTree>
    <p:extLst>
      <p:ext uri="{BB962C8B-B14F-4D97-AF65-F5344CB8AC3E}">
        <p14:creationId xmlns:p14="http://schemas.microsoft.com/office/powerpoint/2010/main" val="3518490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0903-4575-4F3C-8B22-101FF52F6BB8}"/>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1B1DBC3D-D258-4BC9-9A05-BDD132D6E19E}"/>
              </a:ext>
            </a:extLst>
          </p:cNvPr>
          <p:cNvSpPr>
            <a:spLocks noGrp="1"/>
          </p:cNvSpPr>
          <p:nvPr>
            <p:ph idx="1"/>
          </p:nvPr>
        </p:nvSpPr>
        <p:spPr>
          <a:xfrm>
            <a:off x="76200" y="1600200"/>
            <a:ext cx="8915400" cy="4983162"/>
          </a:xfrm>
        </p:spPr>
        <p:txBody>
          <a:bodyPr>
            <a:normAutofit fontScale="92500"/>
          </a:bodyPr>
          <a:lstStyle/>
          <a:p>
            <a:r>
              <a:rPr lang="en-US" sz="1200" dirty="0"/>
              <a:t>Key Points</a:t>
            </a:r>
          </a:p>
          <a:p>
            <a:r>
              <a:rPr lang="en-US" sz="1200" dirty="0"/>
              <a:t>Osteoporosis is a systemic skeletal disease involving low bone mass and microarchitectural deterioration of bone tissue, resulting in increased bone fragility and consequent increased fracture risk 1</a:t>
            </a:r>
          </a:p>
          <a:p>
            <a:r>
              <a:rPr lang="en-US" sz="1200" dirty="0"/>
              <a:t>Defined as bone mineral density that is 2.5 standard deviations or more below the young adult mean for women (</a:t>
            </a:r>
            <a:r>
              <a:rPr lang="en-US" sz="1200" dirty="0" err="1"/>
              <a:t>ie</a:t>
            </a:r>
            <a:r>
              <a:rPr lang="en-US" sz="1200" dirty="0"/>
              <a:t>, t score of −2.5 or less) 2</a:t>
            </a:r>
          </a:p>
          <a:p>
            <a:r>
              <a:rPr lang="en-US" sz="1200" dirty="0"/>
              <a:t>History of fragility fracture is strongly suggestive of osteoporosis 3</a:t>
            </a:r>
          </a:p>
          <a:p>
            <a:r>
              <a:rPr lang="en-US" sz="1200" dirty="0"/>
              <a:t>60% of women with osteoporosis will experience 1 or more fragility fractures 1</a:t>
            </a:r>
          </a:p>
          <a:p>
            <a:r>
              <a:rPr lang="en-US" sz="1200" dirty="0"/>
              <a:t>Most common clinical form of osteoporosis is postmenopausal 1</a:t>
            </a:r>
          </a:p>
          <a:p>
            <a:r>
              <a:rPr lang="en-US" sz="1200" dirty="0"/>
              <a:t>Bone mineral density test results determine whether a patient has normal bone density, osteopenia, osteoporosis, or severe osteoporosis; WHO and the International Osteoporosis Foundation recommend that reference technology for diagnosis of osteoporosis is DEXA applied to the femoral neck 2</a:t>
            </a:r>
          </a:p>
          <a:p>
            <a:r>
              <a:rPr lang="en-US" sz="1200" dirty="0"/>
              <a:t>Lifestyle measures to improve bone health include increasing physical activity, reducing fall risk, ensuring proper nutritional status with adequate calcium and vitamin D intake (preferably through diet rather than supplements), stopping smoking, and moderating alcohol intake 2 3</a:t>
            </a:r>
          </a:p>
          <a:p>
            <a:r>
              <a:rPr lang="en-US" sz="1200" dirty="0"/>
              <a:t>American College of Physicians recommends that clinicians offer pharmacologic treatment with alendronate, risedronate, zoledronic acid, or denosumab to reduce the risk for hip and vertebral fractures in women with known osteoporosis 4</a:t>
            </a:r>
          </a:p>
          <a:p>
            <a:r>
              <a:rPr lang="en-US" sz="1200" dirty="0"/>
              <a:t>American College of Physicians recommends that clinicians offer pharmacologic treatment with bisphosphonates to reduce the risk for vertebral fracture in men who have clinically recognized osteoporosis 4</a:t>
            </a:r>
          </a:p>
          <a:p>
            <a:r>
              <a:rPr lang="en-US" sz="1200" dirty="0"/>
              <a:t>American College of Physicians recommends against using menopausal estrogen therapy, menopausal estrogen plus progestogen therapy, or raloxifene to treat osteoporosis in women 4</a:t>
            </a:r>
          </a:p>
          <a:p>
            <a:r>
              <a:rPr lang="en-US" sz="1200" dirty="0"/>
              <a:t>Complications include fractures of hip (femoral neck), vertebrae, wrist, pelvis, and other bones 1</a:t>
            </a:r>
          </a:p>
          <a:p>
            <a:r>
              <a:rPr lang="en-US" sz="1200" dirty="0"/>
              <a:t>Osteoporosis is associated with mortality; for each standard deviation decrease in bone mineral density, mortality risk increases 1.17-fold; 5 evidence suggests a statistically significant reduction in death with pharmacologic treatment of osteoporosis 3</a:t>
            </a:r>
          </a:p>
          <a:p>
            <a:r>
              <a:rPr lang="en-US" sz="1200" dirty="0"/>
              <a:t>American College of Preventive Medicine recommends that the following patients be screened for osteoporosis with bone mineral density testing: women aged 65 years or older; men aged 70 years or older; postmenopausal women; women with hormonal, vitamin, or calcium concentrations outside reference range; and patients with a personal or family history of previous fractures or conditions associated with bone loss 6</a:t>
            </a:r>
          </a:p>
        </p:txBody>
      </p:sp>
    </p:spTree>
    <p:extLst>
      <p:ext uri="{BB962C8B-B14F-4D97-AF65-F5344CB8AC3E}">
        <p14:creationId xmlns:p14="http://schemas.microsoft.com/office/powerpoint/2010/main" val="2753240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B9ED-8A8F-4711-AEA5-4956BC149189}"/>
              </a:ext>
            </a:extLst>
          </p:cNvPr>
          <p:cNvSpPr>
            <a:spLocks noGrp="1"/>
          </p:cNvSpPr>
          <p:nvPr>
            <p:ph type="title"/>
          </p:nvPr>
        </p:nvSpPr>
        <p:spPr/>
        <p:txBody>
          <a:bodyPr/>
          <a:lstStyle/>
          <a:p>
            <a:endParaRPr lang="ar-EG" dirty="0"/>
          </a:p>
        </p:txBody>
      </p:sp>
      <p:sp>
        <p:nvSpPr>
          <p:cNvPr id="3" name="Content Placeholder 2">
            <a:extLst>
              <a:ext uri="{FF2B5EF4-FFF2-40B4-BE49-F238E27FC236}">
                <a16:creationId xmlns:a16="http://schemas.microsoft.com/office/drawing/2014/main" id="{626ADA2E-9BB8-4EE7-9C84-367841A26F30}"/>
              </a:ext>
            </a:extLst>
          </p:cNvPr>
          <p:cNvSpPr>
            <a:spLocks noGrp="1"/>
          </p:cNvSpPr>
          <p:nvPr>
            <p:ph idx="1"/>
          </p:nvPr>
        </p:nvSpPr>
        <p:spPr/>
        <p:txBody>
          <a:bodyPr>
            <a:normAutofit fontScale="92500" lnSpcReduction="20000"/>
          </a:bodyPr>
          <a:lstStyle/>
          <a:p>
            <a:r>
              <a:rPr lang="en-US" dirty="0"/>
              <a:t>Pitfalls</a:t>
            </a:r>
          </a:p>
          <a:p>
            <a:r>
              <a:rPr lang="en-US" dirty="0"/>
              <a:t>Hormone replacement therapy is no longer recommended to treat osteoporosis; American College of Physicians recommends against using menopausal estrogen therapy, menopausal estrogen plus progestogen therapy, or raloxifene to treat osteoporosis in women 4</a:t>
            </a:r>
          </a:p>
          <a:p>
            <a:r>
              <a:rPr lang="en-US" dirty="0"/>
              <a:t>Among women with breast cancer or history thereof, avoid estrogen, progesterone, and selective estrogen receptor modulators in those with hormone receptor–positive disease 7</a:t>
            </a:r>
            <a:endParaRPr lang="ar-EG" dirty="0"/>
          </a:p>
        </p:txBody>
      </p:sp>
    </p:spTree>
    <p:extLst>
      <p:ext uri="{BB962C8B-B14F-4D97-AF65-F5344CB8AC3E}">
        <p14:creationId xmlns:p14="http://schemas.microsoft.com/office/powerpoint/2010/main" val="231991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A6AB-F3C5-4257-8714-05672E07DAD7}"/>
              </a:ext>
            </a:extLst>
          </p:cNvPr>
          <p:cNvSpPr>
            <a:spLocks noGrp="1"/>
          </p:cNvSpPr>
          <p:nvPr>
            <p:ph type="title"/>
          </p:nvPr>
        </p:nvSpPr>
        <p:spPr/>
        <p:txBody>
          <a:bodyPr/>
          <a:lstStyle/>
          <a:p>
            <a:endParaRPr lang="ar-EG"/>
          </a:p>
        </p:txBody>
      </p:sp>
      <p:sp>
        <p:nvSpPr>
          <p:cNvPr id="5" name="Freeform 4"/>
          <p:cNvSpPr/>
          <p:nvPr/>
        </p:nvSpPr>
        <p:spPr>
          <a:xfrm>
            <a:off x="6810931" y="4527543"/>
            <a:ext cx="91440" cy="579028"/>
          </a:xfrm>
          <a:custGeom>
            <a:avLst/>
            <a:gdLst/>
            <a:ahLst/>
            <a:cxnLst/>
            <a:rect l="0" t="0" r="0" b="0"/>
            <a:pathLst>
              <a:path>
                <a:moveTo>
                  <a:pt x="45720" y="0"/>
                </a:moveTo>
                <a:lnTo>
                  <a:pt x="45720" y="5790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5031632" y="2684274"/>
            <a:ext cx="1825018" cy="579028"/>
          </a:xfrm>
          <a:custGeom>
            <a:avLst/>
            <a:gdLst/>
            <a:ahLst/>
            <a:cxnLst/>
            <a:rect l="0" t="0" r="0" b="0"/>
            <a:pathLst>
              <a:path>
                <a:moveTo>
                  <a:pt x="0" y="0"/>
                </a:moveTo>
                <a:lnTo>
                  <a:pt x="0" y="394591"/>
                </a:lnTo>
                <a:lnTo>
                  <a:pt x="1825018" y="394591"/>
                </a:lnTo>
                <a:lnTo>
                  <a:pt x="1825018" y="57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3206613" y="4527543"/>
            <a:ext cx="1216679" cy="579028"/>
          </a:xfrm>
          <a:custGeom>
            <a:avLst/>
            <a:gdLst/>
            <a:ahLst/>
            <a:cxnLst/>
            <a:rect l="0" t="0" r="0" b="0"/>
            <a:pathLst>
              <a:path>
                <a:moveTo>
                  <a:pt x="0" y="0"/>
                </a:moveTo>
                <a:lnTo>
                  <a:pt x="0" y="394591"/>
                </a:lnTo>
                <a:lnTo>
                  <a:pt x="1216679" y="394591"/>
                </a:lnTo>
                <a:lnTo>
                  <a:pt x="1216679" y="5790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1989934" y="4527543"/>
            <a:ext cx="1216679" cy="579028"/>
          </a:xfrm>
          <a:custGeom>
            <a:avLst/>
            <a:gdLst/>
            <a:ahLst/>
            <a:cxnLst/>
            <a:rect l="0" t="0" r="0" b="0"/>
            <a:pathLst>
              <a:path>
                <a:moveTo>
                  <a:pt x="1216679" y="0"/>
                </a:moveTo>
                <a:lnTo>
                  <a:pt x="1216679" y="394591"/>
                </a:lnTo>
                <a:lnTo>
                  <a:pt x="0" y="394591"/>
                </a:lnTo>
                <a:lnTo>
                  <a:pt x="0" y="5790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3206613" y="2684274"/>
            <a:ext cx="1825018" cy="579028"/>
          </a:xfrm>
          <a:custGeom>
            <a:avLst/>
            <a:gdLst/>
            <a:ahLst/>
            <a:cxnLst/>
            <a:rect l="0" t="0" r="0" b="0"/>
            <a:pathLst>
              <a:path>
                <a:moveTo>
                  <a:pt x="1825018" y="0"/>
                </a:moveTo>
                <a:lnTo>
                  <a:pt x="1825018" y="394591"/>
                </a:lnTo>
                <a:lnTo>
                  <a:pt x="0" y="394591"/>
                </a:lnTo>
                <a:lnTo>
                  <a:pt x="0" y="57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Rounded Rectangle 9"/>
          <p:cNvSpPr/>
          <p:nvPr/>
        </p:nvSpPr>
        <p:spPr>
          <a:xfrm>
            <a:off x="4036167" y="1420033"/>
            <a:ext cx="1990929" cy="12642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4257381" y="1630187"/>
            <a:ext cx="1990929" cy="1264240"/>
          </a:xfrm>
          <a:custGeom>
            <a:avLst/>
            <a:gdLst>
              <a:gd name="connsiteX0" fmla="*/ 0 w 1990929"/>
              <a:gd name="connsiteY0" fmla="*/ 126424 h 1264240"/>
              <a:gd name="connsiteX1" fmla="*/ 126424 w 1990929"/>
              <a:gd name="connsiteY1" fmla="*/ 0 h 1264240"/>
              <a:gd name="connsiteX2" fmla="*/ 1864505 w 1990929"/>
              <a:gd name="connsiteY2" fmla="*/ 0 h 1264240"/>
              <a:gd name="connsiteX3" fmla="*/ 1990929 w 1990929"/>
              <a:gd name="connsiteY3" fmla="*/ 126424 h 1264240"/>
              <a:gd name="connsiteX4" fmla="*/ 1990929 w 1990929"/>
              <a:gd name="connsiteY4" fmla="*/ 1137816 h 1264240"/>
              <a:gd name="connsiteX5" fmla="*/ 1864505 w 1990929"/>
              <a:gd name="connsiteY5" fmla="*/ 1264240 h 1264240"/>
              <a:gd name="connsiteX6" fmla="*/ 126424 w 1990929"/>
              <a:gd name="connsiteY6" fmla="*/ 1264240 h 1264240"/>
              <a:gd name="connsiteX7" fmla="*/ 0 w 1990929"/>
              <a:gd name="connsiteY7" fmla="*/ 1137816 h 1264240"/>
              <a:gd name="connsiteX8" fmla="*/ 0 w 1990929"/>
              <a:gd name="connsiteY8" fmla="*/ 126424 h 12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929" h="1264240">
                <a:moveTo>
                  <a:pt x="0" y="126424"/>
                </a:moveTo>
                <a:cubicBezTo>
                  <a:pt x="0" y="56602"/>
                  <a:pt x="56602" y="0"/>
                  <a:pt x="126424" y="0"/>
                </a:cubicBezTo>
                <a:lnTo>
                  <a:pt x="1864505" y="0"/>
                </a:lnTo>
                <a:cubicBezTo>
                  <a:pt x="1934327" y="0"/>
                  <a:pt x="1990929" y="56602"/>
                  <a:pt x="1990929" y="126424"/>
                </a:cubicBezTo>
                <a:lnTo>
                  <a:pt x="1990929" y="1137816"/>
                </a:lnTo>
                <a:cubicBezTo>
                  <a:pt x="1990929" y="1207638"/>
                  <a:pt x="1934327" y="1264240"/>
                  <a:pt x="1864505" y="1264240"/>
                </a:cubicBezTo>
                <a:lnTo>
                  <a:pt x="126424" y="1264240"/>
                </a:lnTo>
                <a:cubicBezTo>
                  <a:pt x="56602" y="1264240"/>
                  <a:pt x="0" y="1207638"/>
                  <a:pt x="0" y="1137816"/>
                </a:cubicBezTo>
                <a:lnTo>
                  <a:pt x="0" y="1264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658" tIns="124658" rIns="124658" bIns="124658" numCol="1" spcCol="1270" anchor="ctr" anchorCtr="0">
            <a:noAutofit/>
          </a:bodyPr>
          <a:lstStyle/>
          <a:p>
            <a:pPr lvl="0" algn="ctr" defTabSz="1022350" rtl="1">
              <a:lnSpc>
                <a:spcPct val="90000"/>
              </a:lnSpc>
              <a:spcBef>
                <a:spcPct val="0"/>
              </a:spcBef>
              <a:spcAft>
                <a:spcPct val="35000"/>
              </a:spcAft>
            </a:pPr>
            <a:r>
              <a:rPr lang="en-US" sz="2300" kern="1200" dirty="0"/>
              <a:t>Metabolic bone disease</a:t>
            </a:r>
            <a:endParaRPr lang="ar-EG" sz="2300" kern="1200" dirty="0"/>
          </a:p>
        </p:txBody>
      </p:sp>
      <p:sp>
        <p:nvSpPr>
          <p:cNvPr id="12" name="Rounded Rectangle 11"/>
          <p:cNvSpPr/>
          <p:nvPr/>
        </p:nvSpPr>
        <p:spPr>
          <a:xfrm>
            <a:off x="2211148" y="3263302"/>
            <a:ext cx="1990929" cy="12642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432363" y="3473456"/>
            <a:ext cx="1990929" cy="1264240"/>
          </a:xfrm>
          <a:custGeom>
            <a:avLst/>
            <a:gdLst>
              <a:gd name="connsiteX0" fmla="*/ 0 w 1990929"/>
              <a:gd name="connsiteY0" fmla="*/ 126424 h 1264240"/>
              <a:gd name="connsiteX1" fmla="*/ 126424 w 1990929"/>
              <a:gd name="connsiteY1" fmla="*/ 0 h 1264240"/>
              <a:gd name="connsiteX2" fmla="*/ 1864505 w 1990929"/>
              <a:gd name="connsiteY2" fmla="*/ 0 h 1264240"/>
              <a:gd name="connsiteX3" fmla="*/ 1990929 w 1990929"/>
              <a:gd name="connsiteY3" fmla="*/ 126424 h 1264240"/>
              <a:gd name="connsiteX4" fmla="*/ 1990929 w 1990929"/>
              <a:gd name="connsiteY4" fmla="*/ 1137816 h 1264240"/>
              <a:gd name="connsiteX5" fmla="*/ 1864505 w 1990929"/>
              <a:gd name="connsiteY5" fmla="*/ 1264240 h 1264240"/>
              <a:gd name="connsiteX6" fmla="*/ 126424 w 1990929"/>
              <a:gd name="connsiteY6" fmla="*/ 1264240 h 1264240"/>
              <a:gd name="connsiteX7" fmla="*/ 0 w 1990929"/>
              <a:gd name="connsiteY7" fmla="*/ 1137816 h 1264240"/>
              <a:gd name="connsiteX8" fmla="*/ 0 w 1990929"/>
              <a:gd name="connsiteY8" fmla="*/ 126424 h 12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929" h="1264240">
                <a:moveTo>
                  <a:pt x="0" y="126424"/>
                </a:moveTo>
                <a:cubicBezTo>
                  <a:pt x="0" y="56602"/>
                  <a:pt x="56602" y="0"/>
                  <a:pt x="126424" y="0"/>
                </a:cubicBezTo>
                <a:lnTo>
                  <a:pt x="1864505" y="0"/>
                </a:lnTo>
                <a:cubicBezTo>
                  <a:pt x="1934327" y="0"/>
                  <a:pt x="1990929" y="56602"/>
                  <a:pt x="1990929" y="126424"/>
                </a:cubicBezTo>
                <a:lnTo>
                  <a:pt x="1990929" y="1137816"/>
                </a:lnTo>
                <a:cubicBezTo>
                  <a:pt x="1990929" y="1207638"/>
                  <a:pt x="1934327" y="1264240"/>
                  <a:pt x="1864505" y="1264240"/>
                </a:cubicBezTo>
                <a:lnTo>
                  <a:pt x="126424" y="1264240"/>
                </a:lnTo>
                <a:cubicBezTo>
                  <a:pt x="56602" y="1264240"/>
                  <a:pt x="0" y="1207638"/>
                  <a:pt x="0" y="1137816"/>
                </a:cubicBezTo>
                <a:lnTo>
                  <a:pt x="0" y="1264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658" tIns="124658" rIns="124658" bIns="124658" numCol="1" spcCol="1270" anchor="ctr" anchorCtr="0">
            <a:noAutofit/>
          </a:bodyPr>
          <a:lstStyle/>
          <a:p>
            <a:pPr lvl="0" algn="ctr" defTabSz="1022350" rtl="1">
              <a:lnSpc>
                <a:spcPct val="90000"/>
              </a:lnSpc>
              <a:spcBef>
                <a:spcPct val="0"/>
              </a:spcBef>
              <a:spcAft>
                <a:spcPct val="35000"/>
              </a:spcAft>
            </a:pPr>
            <a:r>
              <a:rPr lang="ar-EG" sz="2300" kern="1200" dirty="0"/>
              <a:t>--</a:t>
            </a:r>
            <a:r>
              <a:rPr lang="en-US" sz="2300" kern="1200" dirty="0"/>
              <a:t> </a:t>
            </a:r>
            <a:r>
              <a:rPr lang="en-US" sz="2300" kern="1200" dirty="0">
                <a:solidFill>
                  <a:srgbClr val="FF0000"/>
                </a:solidFill>
                <a:highlight>
                  <a:srgbClr val="FFFF00"/>
                </a:highlight>
              </a:rPr>
              <a:t>m</a:t>
            </a:r>
            <a:r>
              <a:rPr lang="en-US" sz="2300" kern="1200" dirty="0"/>
              <a:t>ineralization</a:t>
            </a:r>
            <a:endParaRPr lang="ar-EG" sz="2300" kern="1200" dirty="0"/>
          </a:p>
        </p:txBody>
      </p:sp>
      <p:sp>
        <p:nvSpPr>
          <p:cNvPr id="14" name="Rounded Rectangle 13"/>
          <p:cNvSpPr/>
          <p:nvPr/>
        </p:nvSpPr>
        <p:spPr>
          <a:xfrm>
            <a:off x="994469" y="5106572"/>
            <a:ext cx="1990929" cy="12642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1215683" y="5316725"/>
            <a:ext cx="1990929" cy="1264240"/>
          </a:xfrm>
          <a:custGeom>
            <a:avLst/>
            <a:gdLst>
              <a:gd name="connsiteX0" fmla="*/ 0 w 1990929"/>
              <a:gd name="connsiteY0" fmla="*/ 126424 h 1264240"/>
              <a:gd name="connsiteX1" fmla="*/ 126424 w 1990929"/>
              <a:gd name="connsiteY1" fmla="*/ 0 h 1264240"/>
              <a:gd name="connsiteX2" fmla="*/ 1864505 w 1990929"/>
              <a:gd name="connsiteY2" fmla="*/ 0 h 1264240"/>
              <a:gd name="connsiteX3" fmla="*/ 1990929 w 1990929"/>
              <a:gd name="connsiteY3" fmla="*/ 126424 h 1264240"/>
              <a:gd name="connsiteX4" fmla="*/ 1990929 w 1990929"/>
              <a:gd name="connsiteY4" fmla="*/ 1137816 h 1264240"/>
              <a:gd name="connsiteX5" fmla="*/ 1864505 w 1990929"/>
              <a:gd name="connsiteY5" fmla="*/ 1264240 h 1264240"/>
              <a:gd name="connsiteX6" fmla="*/ 126424 w 1990929"/>
              <a:gd name="connsiteY6" fmla="*/ 1264240 h 1264240"/>
              <a:gd name="connsiteX7" fmla="*/ 0 w 1990929"/>
              <a:gd name="connsiteY7" fmla="*/ 1137816 h 1264240"/>
              <a:gd name="connsiteX8" fmla="*/ 0 w 1990929"/>
              <a:gd name="connsiteY8" fmla="*/ 126424 h 12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929" h="1264240">
                <a:moveTo>
                  <a:pt x="0" y="126424"/>
                </a:moveTo>
                <a:cubicBezTo>
                  <a:pt x="0" y="56602"/>
                  <a:pt x="56602" y="0"/>
                  <a:pt x="126424" y="0"/>
                </a:cubicBezTo>
                <a:lnTo>
                  <a:pt x="1864505" y="0"/>
                </a:lnTo>
                <a:cubicBezTo>
                  <a:pt x="1934327" y="0"/>
                  <a:pt x="1990929" y="56602"/>
                  <a:pt x="1990929" y="126424"/>
                </a:cubicBezTo>
                <a:lnTo>
                  <a:pt x="1990929" y="1137816"/>
                </a:lnTo>
                <a:cubicBezTo>
                  <a:pt x="1990929" y="1207638"/>
                  <a:pt x="1934327" y="1264240"/>
                  <a:pt x="1864505" y="1264240"/>
                </a:cubicBezTo>
                <a:lnTo>
                  <a:pt x="126424" y="1264240"/>
                </a:lnTo>
                <a:cubicBezTo>
                  <a:pt x="56602" y="1264240"/>
                  <a:pt x="0" y="1207638"/>
                  <a:pt x="0" y="1137816"/>
                </a:cubicBezTo>
                <a:lnTo>
                  <a:pt x="0" y="1264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658" tIns="124658" rIns="124658" bIns="124658" numCol="1" spcCol="1270" anchor="ctr" anchorCtr="0">
            <a:noAutofit/>
          </a:bodyPr>
          <a:lstStyle/>
          <a:p>
            <a:pPr lvl="0" algn="ctr" defTabSz="1022350" rtl="1">
              <a:lnSpc>
                <a:spcPct val="90000"/>
              </a:lnSpc>
              <a:spcBef>
                <a:spcPct val="0"/>
              </a:spcBef>
              <a:spcAft>
                <a:spcPct val="35000"/>
              </a:spcAft>
            </a:pPr>
            <a:r>
              <a:rPr lang="en-US" sz="2300" kern="1200" dirty="0"/>
              <a:t>Children </a:t>
            </a:r>
            <a:r>
              <a:rPr lang="en-US" sz="2300" kern="1200" dirty="0">
                <a:sym typeface="Wingdings" panose="05000000000000000000" pitchFamily="2" charset="2"/>
              </a:rPr>
              <a:t> </a:t>
            </a:r>
          </a:p>
          <a:p>
            <a:pPr lvl="0" algn="ctr" defTabSz="1022350" rtl="1">
              <a:lnSpc>
                <a:spcPct val="90000"/>
              </a:lnSpc>
              <a:spcBef>
                <a:spcPct val="0"/>
              </a:spcBef>
              <a:spcAft>
                <a:spcPct val="35000"/>
              </a:spcAft>
            </a:pPr>
            <a:r>
              <a:rPr lang="en-US" sz="2300" kern="1200" dirty="0">
                <a:sym typeface="Wingdings" panose="05000000000000000000" pitchFamily="2" charset="2"/>
              </a:rPr>
              <a:t>Rickets</a:t>
            </a:r>
            <a:endParaRPr lang="ar-EG" sz="2300" kern="1200" dirty="0"/>
          </a:p>
        </p:txBody>
      </p:sp>
      <p:sp>
        <p:nvSpPr>
          <p:cNvPr id="16" name="Rounded Rectangle 15"/>
          <p:cNvSpPr/>
          <p:nvPr/>
        </p:nvSpPr>
        <p:spPr>
          <a:xfrm>
            <a:off x="3427827" y="5106572"/>
            <a:ext cx="1990929" cy="12642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3649042" y="5316725"/>
            <a:ext cx="1990929" cy="1264240"/>
          </a:xfrm>
          <a:custGeom>
            <a:avLst/>
            <a:gdLst>
              <a:gd name="connsiteX0" fmla="*/ 0 w 1990929"/>
              <a:gd name="connsiteY0" fmla="*/ 126424 h 1264240"/>
              <a:gd name="connsiteX1" fmla="*/ 126424 w 1990929"/>
              <a:gd name="connsiteY1" fmla="*/ 0 h 1264240"/>
              <a:gd name="connsiteX2" fmla="*/ 1864505 w 1990929"/>
              <a:gd name="connsiteY2" fmla="*/ 0 h 1264240"/>
              <a:gd name="connsiteX3" fmla="*/ 1990929 w 1990929"/>
              <a:gd name="connsiteY3" fmla="*/ 126424 h 1264240"/>
              <a:gd name="connsiteX4" fmla="*/ 1990929 w 1990929"/>
              <a:gd name="connsiteY4" fmla="*/ 1137816 h 1264240"/>
              <a:gd name="connsiteX5" fmla="*/ 1864505 w 1990929"/>
              <a:gd name="connsiteY5" fmla="*/ 1264240 h 1264240"/>
              <a:gd name="connsiteX6" fmla="*/ 126424 w 1990929"/>
              <a:gd name="connsiteY6" fmla="*/ 1264240 h 1264240"/>
              <a:gd name="connsiteX7" fmla="*/ 0 w 1990929"/>
              <a:gd name="connsiteY7" fmla="*/ 1137816 h 1264240"/>
              <a:gd name="connsiteX8" fmla="*/ 0 w 1990929"/>
              <a:gd name="connsiteY8" fmla="*/ 126424 h 12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929" h="1264240">
                <a:moveTo>
                  <a:pt x="0" y="126424"/>
                </a:moveTo>
                <a:cubicBezTo>
                  <a:pt x="0" y="56602"/>
                  <a:pt x="56602" y="0"/>
                  <a:pt x="126424" y="0"/>
                </a:cubicBezTo>
                <a:lnTo>
                  <a:pt x="1864505" y="0"/>
                </a:lnTo>
                <a:cubicBezTo>
                  <a:pt x="1934327" y="0"/>
                  <a:pt x="1990929" y="56602"/>
                  <a:pt x="1990929" y="126424"/>
                </a:cubicBezTo>
                <a:lnTo>
                  <a:pt x="1990929" y="1137816"/>
                </a:lnTo>
                <a:cubicBezTo>
                  <a:pt x="1990929" y="1207638"/>
                  <a:pt x="1934327" y="1264240"/>
                  <a:pt x="1864505" y="1264240"/>
                </a:cubicBezTo>
                <a:lnTo>
                  <a:pt x="126424" y="1264240"/>
                </a:lnTo>
                <a:cubicBezTo>
                  <a:pt x="56602" y="1264240"/>
                  <a:pt x="0" y="1207638"/>
                  <a:pt x="0" y="1137816"/>
                </a:cubicBezTo>
                <a:lnTo>
                  <a:pt x="0" y="1264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658" tIns="124658" rIns="124658" bIns="124658" numCol="1" spcCol="1270" anchor="ctr" anchorCtr="0">
            <a:noAutofit/>
          </a:bodyPr>
          <a:lstStyle/>
          <a:p>
            <a:pPr lvl="0" algn="ctr" defTabSz="1022350" rtl="1">
              <a:lnSpc>
                <a:spcPct val="90000"/>
              </a:lnSpc>
              <a:spcBef>
                <a:spcPct val="0"/>
              </a:spcBef>
              <a:spcAft>
                <a:spcPct val="35000"/>
              </a:spcAft>
            </a:pPr>
            <a:r>
              <a:rPr lang="en-US" sz="2300" kern="1200" dirty="0"/>
              <a:t>Adult </a:t>
            </a:r>
            <a:r>
              <a:rPr lang="en-US" sz="2300" kern="1200" dirty="0">
                <a:sym typeface="Wingdings" panose="05000000000000000000" pitchFamily="2" charset="2"/>
              </a:rPr>
              <a:t> </a:t>
            </a:r>
          </a:p>
          <a:p>
            <a:pPr lvl="0" algn="ctr" defTabSz="1022350" rtl="1">
              <a:lnSpc>
                <a:spcPct val="90000"/>
              </a:lnSpc>
              <a:spcBef>
                <a:spcPct val="0"/>
              </a:spcBef>
              <a:spcAft>
                <a:spcPct val="35000"/>
              </a:spcAft>
            </a:pPr>
            <a:r>
              <a:rPr lang="en-US" sz="2300" kern="1200" dirty="0" err="1">
                <a:sym typeface="Wingdings" panose="05000000000000000000" pitchFamily="2" charset="2"/>
              </a:rPr>
              <a:t>Osteo</a:t>
            </a:r>
            <a:r>
              <a:rPr lang="en-US" sz="2300" kern="1200" dirty="0" err="1">
                <a:solidFill>
                  <a:srgbClr val="FF0000"/>
                </a:solidFill>
                <a:highlight>
                  <a:srgbClr val="FFFF00"/>
                </a:highlight>
                <a:sym typeface="Wingdings" panose="05000000000000000000" pitchFamily="2" charset="2"/>
              </a:rPr>
              <a:t>M</a:t>
            </a:r>
            <a:r>
              <a:rPr lang="en-US" sz="2300" kern="1200" dirty="0" err="1">
                <a:sym typeface="Wingdings" panose="05000000000000000000" pitchFamily="2" charset="2"/>
              </a:rPr>
              <a:t>alacia</a:t>
            </a:r>
            <a:endParaRPr lang="ar-EG" sz="2300" kern="1200" dirty="0"/>
          </a:p>
        </p:txBody>
      </p:sp>
      <p:sp>
        <p:nvSpPr>
          <p:cNvPr id="18" name="Rounded Rectangle 17"/>
          <p:cNvSpPr/>
          <p:nvPr/>
        </p:nvSpPr>
        <p:spPr>
          <a:xfrm>
            <a:off x="5861186" y="3263302"/>
            <a:ext cx="1990929" cy="12642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6082400" y="3473456"/>
            <a:ext cx="1990929" cy="1264240"/>
          </a:xfrm>
          <a:custGeom>
            <a:avLst/>
            <a:gdLst>
              <a:gd name="connsiteX0" fmla="*/ 0 w 1990929"/>
              <a:gd name="connsiteY0" fmla="*/ 126424 h 1264240"/>
              <a:gd name="connsiteX1" fmla="*/ 126424 w 1990929"/>
              <a:gd name="connsiteY1" fmla="*/ 0 h 1264240"/>
              <a:gd name="connsiteX2" fmla="*/ 1864505 w 1990929"/>
              <a:gd name="connsiteY2" fmla="*/ 0 h 1264240"/>
              <a:gd name="connsiteX3" fmla="*/ 1990929 w 1990929"/>
              <a:gd name="connsiteY3" fmla="*/ 126424 h 1264240"/>
              <a:gd name="connsiteX4" fmla="*/ 1990929 w 1990929"/>
              <a:gd name="connsiteY4" fmla="*/ 1137816 h 1264240"/>
              <a:gd name="connsiteX5" fmla="*/ 1864505 w 1990929"/>
              <a:gd name="connsiteY5" fmla="*/ 1264240 h 1264240"/>
              <a:gd name="connsiteX6" fmla="*/ 126424 w 1990929"/>
              <a:gd name="connsiteY6" fmla="*/ 1264240 h 1264240"/>
              <a:gd name="connsiteX7" fmla="*/ 0 w 1990929"/>
              <a:gd name="connsiteY7" fmla="*/ 1137816 h 1264240"/>
              <a:gd name="connsiteX8" fmla="*/ 0 w 1990929"/>
              <a:gd name="connsiteY8" fmla="*/ 126424 h 12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929" h="1264240">
                <a:moveTo>
                  <a:pt x="0" y="126424"/>
                </a:moveTo>
                <a:cubicBezTo>
                  <a:pt x="0" y="56602"/>
                  <a:pt x="56602" y="0"/>
                  <a:pt x="126424" y="0"/>
                </a:cubicBezTo>
                <a:lnTo>
                  <a:pt x="1864505" y="0"/>
                </a:lnTo>
                <a:cubicBezTo>
                  <a:pt x="1934327" y="0"/>
                  <a:pt x="1990929" y="56602"/>
                  <a:pt x="1990929" y="126424"/>
                </a:cubicBezTo>
                <a:lnTo>
                  <a:pt x="1990929" y="1137816"/>
                </a:lnTo>
                <a:cubicBezTo>
                  <a:pt x="1990929" y="1207638"/>
                  <a:pt x="1934327" y="1264240"/>
                  <a:pt x="1864505" y="1264240"/>
                </a:cubicBezTo>
                <a:lnTo>
                  <a:pt x="126424" y="1264240"/>
                </a:lnTo>
                <a:cubicBezTo>
                  <a:pt x="56602" y="1264240"/>
                  <a:pt x="0" y="1207638"/>
                  <a:pt x="0" y="1137816"/>
                </a:cubicBezTo>
                <a:lnTo>
                  <a:pt x="0" y="1264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658" tIns="124658" rIns="124658" bIns="124658" numCol="1" spcCol="1270" anchor="ctr" anchorCtr="0">
            <a:noAutofit/>
          </a:bodyPr>
          <a:lstStyle/>
          <a:p>
            <a:pPr lvl="0" algn="ctr" defTabSz="1022350" rtl="1">
              <a:lnSpc>
                <a:spcPct val="90000"/>
              </a:lnSpc>
              <a:spcBef>
                <a:spcPct val="0"/>
              </a:spcBef>
              <a:spcAft>
                <a:spcPct val="35000"/>
              </a:spcAft>
            </a:pPr>
            <a:r>
              <a:rPr lang="en-US" sz="2300" kern="1200" dirty="0"/>
              <a:t>-- protein matrix (osteoid)</a:t>
            </a:r>
            <a:endParaRPr lang="ar-EG" sz="2300" kern="1200" dirty="0"/>
          </a:p>
        </p:txBody>
      </p:sp>
      <p:sp>
        <p:nvSpPr>
          <p:cNvPr id="20" name="Rounded Rectangle 19"/>
          <p:cNvSpPr/>
          <p:nvPr/>
        </p:nvSpPr>
        <p:spPr>
          <a:xfrm>
            <a:off x="5861186" y="5106572"/>
            <a:ext cx="1990929" cy="12642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6082400" y="5316725"/>
            <a:ext cx="1990929" cy="1264240"/>
          </a:xfrm>
          <a:custGeom>
            <a:avLst/>
            <a:gdLst>
              <a:gd name="connsiteX0" fmla="*/ 0 w 1990929"/>
              <a:gd name="connsiteY0" fmla="*/ 126424 h 1264240"/>
              <a:gd name="connsiteX1" fmla="*/ 126424 w 1990929"/>
              <a:gd name="connsiteY1" fmla="*/ 0 h 1264240"/>
              <a:gd name="connsiteX2" fmla="*/ 1864505 w 1990929"/>
              <a:gd name="connsiteY2" fmla="*/ 0 h 1264240"/>
              <a:gd name="connsiteX3" fmla="*/ 1990929 w 1990929"/>
              <a:gd name="connsiteY3" fmla="*/ 126424 h 1264240"/>
              <a:gd name="connsiteX4" fmla="*/ 1990929 w 1990929"/>
              <a:gd name="connsiteY4" fmla="*/ 1137816 h 1264240"/>
              <a:gd name="connsiteX5" fmla="*/ 1864505 w 1990929"/>
              <a:gd name="connsiteY5" fmla="*/ 1264240 h 1264240"/>
              <a:gd name="connsiteX6" fmla="*/ 126424 w 1990929"/>
              <a:gd name="connsiteY6" fmla="*/ 1264240 h 1264240"/>
              <a:gd name="connsiteX7" fmla="*/ 0 w 1990929"/>
              <a:gd name="connsiteY7" fmla="*/ 1137816 h 1264240"/>
              <a:gd name="connsiteX8" fmla="*/ 0 w 1990929"/>
              <a:gd name="connsiteY8" fmla="*/ 126424 h 12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929" h="1264240">
                <a:moveTo>
                  <a:pt x="0" y="126424"/>
                </a:moveTo>
                <a:cubicBezTo>
                  <a:pt x="0" y="56602"/>
                  <a:pt x="56602" y="0"/>
                  <a:pt x="126424" y="0"/>
                </a:cubicBezTo>
                <a:lnTo>
                  <a:pt x="1864505" y="0"/>
                </a:lnTo>
                <a:cubicBezTo>
                  <a:pt x="1934327" y="0"/>
                  <a:pt x="1990929" y="56602"/>
                  <a:pt x="1990929" y="126424"/>
                </a:cubicBezTo>
                <a:lnTo>
                  <a:pt x="1990929" y="1137816"/>
                </a:lnTo>
                <a:cubicBezTo>
                  <a:pt x="1990929" y="1207638"/>
                  <a:pt x="1934327" y="1264240"/>
                  <a:pt x="1864505" y="1264240"/>
                </a:cubicBezTo>
                <a:lnTo>
                  <a:pt x="126424" y="1264240"/>
                </a:lnTo>
                <a:cubicBezTo>
                  <a:pt x="56602" y="1264240"/>
                  <a:pt x="0" y="1207638"/>
                  <a:pt x="0" y="1137816"/>
                </a:cubicBezTo>
                <a:lnTo>
                  <a:pt x="0" y="1264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658" tIns="124658" rIns="124658" bIns="124658" numCol="1" spcCol="1270" anchor="ctr" anchorCtr="0">
            <a:noAutofit/>
          </a:bodyPr>
          <a:lstStyle/>
          <a:p>
            <a:pPr lvl="0" algn="ctr" defTabSz="1022350" rtl="1">
              <a:lnSpc>
                <a:spcPct val="90000"/>
              </a:lnSpc>
              <a:spcBef>
                <a:spcPct val="0"/>
              </a:spcBef>
              <a:spcAft>
                <a:spcPct val="35000"/>
              </a:spcAft>
            </a:pPr>
            <a:r>
              <a:rPr lang="en-US" sz="2300" kern="1200" dirty="0"/>
              <a:t>Osteoporosis</a:t>
            </a:r>
            <a:endParaRPr lang="ar-EG" sz="2300" kern="1200" dirty="0"/>
          </a:p>
        </p:txBody>
      </p:sp>
    </p:spTree>
    <p:extLst>
      <p:ext uri="{BB962C8B-B14F-4D97-AF65-F5344CB8AC3E}">
        <p14:creationId xmlns:p14="http://schemas.microsoft.com/office/powerpoint/2010/main" val="35141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128B-D90E-43F9-93DA-A68E94EBB3A4}"/>
              </a:ext>
            </a:extLst>
          </p:cNvPr>
          <p:cNvSpPr>
            <a:spLocks noGrp="1"/>
          </p:cNvSpPr>
          <p:nvPr>
            <p:ph type="title"/>
          </p:nvPr>
        </p:nvSpPr>
        <p:spPr>
          <a:solidFill>
            <a:schemeClr val="accent2"/>
          </a:solidFill>
        </p:spPr>
        <p:txBody>
          <a:bodyPr/>
          <a:lstStyle/>
          <a:p>
            <a:r>
              <a:rPr lang="en-US" dirty="0"/>
              <a:t>Osteo-por-</a:t>
            </a:r>
            <a:r>
              <a:rPr lang="en-US" dirty="0" err="1"/>
              <a:t>osis</a:t>
            </a:r>
            <a:endParaRPr lang="ar-EG" dirty="0"/>
          </a:p>
        </p:txBody>
      </p:sp>
      <p:pic>
        <p:nvPicPr>
          <p:cNvPr id="4" name="Content Placeholder 3">
            <a:extLst>
              <a:ext uri="{FF2B5EF4-FFF2-40B4-BE49-F238E27FC236}">
                <a16:creationId xmlns:a16="http://schemas.microsoft.com/office/drawing/2014/main" id="{D8870164-6C7E-48C1-962E-785B3934241A}"/>
              </a:ext>
            </a:extLst>
          </p:cNvPr>
          <p:cNvPicPr>
            <a:picLocks noGrp="1" noChangeAspect="1"/>
          </p:cNvPicPr>
          <p:nvPr>
            <p:ph idx="1"/>
          </p:nvPr>
        </p:nvPicPr>
        <p:blipFill>
          <a:blip r:embed="rId2"/>
          <a:stretch>
            <a:fillRect/>
          </a:stretch>
        </p:blipFill>
        <p:spPr>
          <a:xfrm>
            <a:off x="-136265" y="1545632"/>
            <a:ext cx="4994015" cy="3580614"/>
          </a:xfrm>
          <a:prstGeom prst="rect">
            <a:avLst/>
          </a:prstGeom>
        </p:spPr>
      </p:pic>
      <p:pic>
        <p:nvPicPr>
          <p:cNvPr id="5" name="Picture 4">
            <a:extLst>
              <a:ext uri="{FF2B5EF4-FFF2-40B4-BE49-F238E27FC236}">
                <a16:creationId xmlns:a16="http://schemas.microsoft.com/office/drawing/2014/main" id="{6AC3E302-D650-461B-B83E-018DF8A74517}"/>
              </a:ext>
            </a:extLst>
          </p:cNvPr>
          <p:cNvPicPr>
            <a:picLocks noChangeAspect="1"/>
          </p:cNvPicPr>
          <p:nvPr/>
        </p:nvPicPr>
        <p:blipFill>
          <a:blip r:embed="rId3"/>
          <a:stretch>
            <a:fillRect/>
          </a:stretch>
        </p:blipFill>
        <p:spPr>
          <a:xfrm>
            <a:off x="4857750" y="2571750"/>
            <a:ext cx="4286250" cy="4286250"/>
          </a:xfrm>
          <a:prstGeom prst="rect">
            <a:avLst/>
          </a:prstGeom>
        </p:spPr>
      </p:pic>
    </p:spTree>
    <p:extLst>
      <p:ext uri="{BB962C8B-B14F-4D97-AF65-F5344CB8AC3E}">
        <p14:creationId xmlns:p14="http://schemas.microsoft.com/office/powerpoint/2010/main" val="98140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BD70-89EF-4F68-883F-7AA69ED1499D}"/>
              </a:ext>
            </a:extLst>
          </p:cNvPr>
          <p:cNvSpPr>
            <a:spLocks noGrp="1"/>
          </p:cNvSpPr>
          <p:nvPr>
            <p:ph type="title"/>
          </p:nvPr>
        </p:nvSpPr>
        <p:spPr>
          <a:solidFill>
            <a:schemeClr val="accent2"/>
          </a:solidFill>
        </p:spPr>
        <p:txBody>
          <a:bodyPr/>
          <a:lstStyle/>
          <a:p>
            <a:r>
              <a:rPr lang="en-US" dirty="0"/>
              <a:t>What is osteoporosis?</a:t>
            </a:r>
            <a:endParaRPr lang="ar-EG" dirty="0"/>
          </a:p>
        </p:txBody>
      </p:sp>
      <p:sp>
        <p:nvSpPr>
          <p:cNvPr id="3" name="Content Placeholder 2">
            <a:extLst>
              <a:ext uri="{FF2B5EF4-FFF2-40B4-BE49-F238E27FC236}">
                <a16:creationId xmlns:a16="http://schemas.microsoft.com/office/drawing/2014/main" id="{0914A690-8AA8-45D7-991B-BB8E9C09A099}"/>
              </a:ext>
            </a:extLst>
          </p:cNvPr>
          <p:cNvSpPr>
            <a:spLocks noGrp="1"/>
          </p:cNvSpPr>
          <p:nvPr>
            <p:ph idx="1"/>
          </p:nvPr>
        </p:nvSpPr>
        <p:spPr/>
        <p:txBody>
          <a:bodyPr/>
          <a:lstStyle/>
          <a:p>
            <a:r>
              <a:rPr lang="en-US" dirty="0"/>
              <a:t>A </a:t>
            </a:r>
            <a:r>
              <a:rPr lang="en-US" b="1" i="1" u="sng" dirty="0">
                <a:solidFill>
                  <a:srgbClr val="FF0000"/>
                </a:solidFill>
              </a:rPr>
              <a:t>systemic</a:t>
            </a:r>
            <a:r>
              <a:rPr lang="en-US" dirty="0"/>
              <a:t> skeletal disease involving low bone mass and microarchitectural deterioration of bone tissue, resulting in increased bone fragility and consequent increased fracture risk.</a:t>
            </a:r>
            <a:endParaRPr lang="ar-EG" dirty="0"/>
          </a:p>
        </p:txBody>
      </p:sp>
    </p:spTree>
    <p:extLst>
      <p:ext uri="{BB962C8B-B14F-4D97-AF65-F5344CB8AC3E}">
        <p14:creationId xmlns:p14="http://schemas.microsoft.com/office/powerpoint/2010/main" val="52443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9336-C5B7-4BFE-B936-B63D2912D2B3}"/>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F209F693-6277-48DA-849F-56C4426E8378}"/>
              </a:ext>
            </a:extLst>
          </p:cNvPr>
          <p:cNvSpPr>
            <a:spLocks noGrp="1"/>
          </p:cNvSpPr>
          <p:nvPr>
            <p:ph idx="1"/>
          </p:nvPr>
        </p:nvSpPr>
        <p:spPr>
          <a:xfrm>
            <a:off x="228600" y="1600200"/>
            <a:ext cx="8458200" cy="4525963"/>
          </a:xfrm>
          <a:solidFill>
            <a:schemeClr val="tx2">
              <a:lumMod val="60000"/>
              <a:lumOff val="40000"/>
            </a:schemeClr>
          </a:solidFill>
        </p:spPr>
        <p:txBody>
          <a:bodyPr/>
          <a:lstStyle/>
          <a:p>
            <a:pPr marL="0" indent="0" algn="ctr">
              <a:buNone/>
            </a:pPr>
            <a:r>
              <a:rPr lang="en-US" sz="9600" dirty="0"/>
              <a:t>Pathophysiology</a:t>
            </a:r>
            <a:endParaRPr lang="ar-EG" dirty="0"/>
          </a:p>
        </p:txBody>
      </p:sp>
    </p:spTree>
    <p:extLst>
      <p:ext uri="{BB962C8B-B14F-4D97-AF65-F5344CB8AC3E}">
        <p14:creationId xmlns:p14="http://schemas.microsoft.com/office/powerpoint/2010/main" val="382768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9F8B-014D-448A-A4BD-4C11DACCE272}"/>
              </a:ext>
            </a:extLst>
          </p:cNvPr>
          <p:cNvSpPr>
            <a:spLocks noGrp="1"/>
          </p:cNvSpPr>
          <p:nvPr>
            <p:ph type="title"/>
          </p:nvPr>
        </p:nvSpPr>
        <p:spPr>
          <a:xfrm>
            <a:off x="152400" y="274638"/>
            <a:ext cx="8839200" cy="1143000"/>
          </a:xfrm>
          <a:solidFill>
            <a:srgbClr val="FFC000"/>
          </a:solidFill>
        </p:spPr>
        <p:txBody>
          <a:bodyPr>
            <a:normAutofit fontScale="90000"/>
          </a:bodyPr>
          <a:lstStyle/>
          <a:p>
            <a:r>
              <a:rPr lang="en-US" dirty="0"/>
              <a:t>Imbalance between bone resorption &amp; formation causes loss of bone substance.</a:t>
            </a:r>
            <a:endParaRPr lang="ar-EG" dirty="0"/>
          </a:p>
        </p:txBody>
      </p:sp>
      <p:pic>
        <p:nvPicPr>
          <p:cNvPr id="4" name="Content Placeholder 3">
            <a:extLst>
              <a:ext uri="{FF2B5EF4-FFF2-40B4-BE49-F238E27FC236}">
                <a16:creationId xmlns:a16="http://schemas.microsoft.com/office/drawing/2014/main" id="{A49A8F03-7335-4509-A89C-0E0D025E9543}"/>
              </a:ext>
            </a:extLst>
          </p:cNvPr>
          <p:cNvPicPr>
            <a:picLocks noGrp="1" noChangeAspect="1"/>
          </p:cNvPicPr>
          <p:nvPr>
            <p:ph idx="1"/>
          </p:nvPr>
        </p:nvPicPr>
        <p:blipFill>
          <a:blip r:embed="rId2"/>
          <a:stretch>
            <a:fillRect/>
          </a:stretch>
        </p:blipFill>
        <p:spPr>
          <a:xfrm>
            <a:off x="139519" y="1600200"/>
            <a:ext cx="8623481" cy="5257800"/>
          </a:xfrm>
          <a:prstGeom prst="rect">
            <a:avLst/>
          </a:prstGeom>
        </p:spPr>
      </p:pic>
    </p:spTree>
    <p:extLst>
      <p:ext uri="{BB962C8B-B14F-4D97-AF65-F5344CB8AC3E}">
        <p14:creationId xmlns:p14="http://schemas.microsoft.com/office/powerpoint/2010/main" val="347500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C09CB8-8622-4D70-8654-D871319A0F08}"/>
              </a:ext>
            </a:extLst>
          </p:cNvPr>
          <p:cNvPicPr>
            <a:picLocks noGrp="1" noChangeAspect="1"/>
          </p:cNvPicPr>
          <p:nvPr>
            <p:ph idx="1"/>
          </p:nvPr>
        </p:nvPicPr>
        <p:blipFill rotWithShape="1">
          <a:blip r:embed="rId2"/>
          <a:srcRect b="1639"/>
          <a:stretch/>
        </p:blipFill>
        <p:spPr>
          <a:xfrm>
            <a:off x="20" y="10"/>
            <a:ext cx="9143980" cy="6857990"/>
          </a:xfrm>
          <a:prstGeom prst="rect">
            <a:avLst/>
          </a:prstGeom>
        </p:spPr>
      </p:pic>
    </p:spTree>
    <p:extLst>
      <p:ext uri="{BB962C8B-B14F-4D97-AF65-F5344CB8AC3E}">
        <p14:creationId xmlns:p14="http://schemas.microsoft.com/office/powerpoint/2010/main" val="297477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9F8F-E5D3-4036-8785-5AE124AEB5E0}"/>
              </a:ext>
            </a:extLst>
          </p:cNvPr>
          <p:cNvSpPr>
            <a:spLocks noGrp="1"/>
          </p:cNvSpPr>
          <p:nvPr>
            <p:ph type="title"/>
          </p:nvPr>
        </p:nvSpPr>
        <p:spPr/>
        <p:txBody>
          <a:bodyPr>
            <a:normAutofit/>
          </a:bodyPr>
          <a:lstStyle/>
          <a:p>
            <a:r>
              <a:rPr lang="en-US" dirty="0">
                <a:solidFill>
                  <a:srgbClr val="000000"/>
                </a:solidFill>
              </a:rPr>
              <a:t>Causes and Risk Factors</a:t>
            </a:r>
            <a:endParaRPr lang="ar-EG" dirty="0"/>
          </a:p>
        </p:txBody>
      </p:sp>
      <p:sp>
        <p:nvSpPr>
          <p:cNvPr id="3" name="Content Placeholder 2">
            <a:extLst>
              <a:ext uri="{FF2B5EF4-FFF2-40B4-BE49-F238E27FC236}">
                <a16:creationId xmlns:a16="http://schemas.microsoft.com/office/drawing/2014/main" id="{91F73421-1EC4-4977-B18A-7E13EB54886A}"/>
              </a:ext>
            </a:extLst>
          </p:cNvPr>
          <p:cNvSpPr>
            <a:spLocks noGrp="1"/>
          </p:cNvSpPr>
          <p:nvPr>
            <p:ph idx="1"/>
          </p:nvPr>
        </p:nvSpPr>
        <p:spPr/>
        <p:txBody>
          <a:bodyPr/>
          <a:lstStyle/>
          <a:p>
            <a:endParaRPr lang="ar-EG" dirty="0"/>
          </a:p>
        </p:txBody>
      </p:sp>
    </p:spTree>
    <p:extLst>
      <p:ext uri="{BB962C8B-B14F-4D97-AF65-F5344CB8AC3E}">
        <p14:creationId xmlns:p14="http://schemas.microsoft.com/office/powerpoint/2010/main" val="309386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1045</Words>
  <Application>Microsoft Office PowerPoint</Application>
  <PresentationFormat>On-screen Show (4:3)</PresentationFormat>
  <Paragraphs>95</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Osteoporosis</vt:lpstr>
      <vt:lpstr>Pretest</vt:lpstr>
      <vt:lpstr>PowerPoint Presentation</vt:lpstr>
      <vt:lpstr>Osteo-por-osis</vt:lpstr>
      <vt:lpstr>What is osteoporosis?</vt:lpstr>
      <vt:lpstr>PowerPoint Presentation</vt:lpstr>
      <vt:lpstr>Imbalance between bone resorption &amp; formation causes loss of bone substance.</vt:lpstr>
      <vt:lpstr>PowerPoint Presentation</vt:lpstr>
      <vt:lpstr>Causes and Risk Factors</vt:lpstr>
      <vt:lpstr>PowerPoint Presentation</vt:lpstr>
      <vt:lpstr>PowerPoint Presentation</vt:lpstr>
      <vt:lpstr>Clinical Presentation I. History</vt:lpstr>
      <vt:lpstr>fracture</vt:lpstr>
      <vt:lpstr>Wedge Fracture to the Vertebra</vt:lpstr>
      <vt:lpstr>Physical examination</vt:lpstr>
      <vt:lpstr>Stadiometer</vt:lpstr>
      <vt:lpstr>PowerPoint Presentation</vt:lpstr>
      <vt:lpstr>Imaging</vt:lpstr>
      <vt:lpstr>PowerPoint Presentation</vt:lpstr>
      <vt:lpstr>PowerPoint Presentation</vt:lpstr>
      <vt:lpstr>PowerPoint Presentation</vt:lpstr>
      <vt:lpstr>Restoring the balance between bone resorption &amp; formation causes loss of bone substance</vt:lpstr>
      <vt:lpstr>PowerPoint Presentation</vt:lpstr>
      <vt:lpstr>Posttest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WH@IT</dc:creator>
  <cp:lastModifiedBy>Ahmed Yehia Ismaeel</cp:lastModifiedBy>
  <cp:revision>11</cp:revision>
  <dcterms:created xsi:type="dcterms:W3CDTF">2019-03-17T08:13:47Z</dcterms:created>
  <dcterms:modified xsi:type="dcterms:W3CDTF">2020-02-23T10:35:16Z</dcterms:modified>
</cp:coreProperties>
</file>