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1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D5EBFF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437" y="334408"/>
            <a:ext cx="5159375" cy="476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1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437" y="1207465"/>
            <a:ext cx="8244205" cy="429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69255" y="6585359"/>
            <a:ext cx="1434464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D5EBFF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1155" y="1676401"/>
            <a:ext cx="718693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FFFF00"/>
                </a:solidFill>
                <a:latin typeface="Arial"/>
                <a:cs typeface="Arial"/>
              </a:rPr>
              <a:t>DYSMENORRHOEA</a:t>
            </a:r>
            <a:endParaRPr sz="6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608" y="334408"/>
            <a:ext cx="4876800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40" dirty="0"/>
              <a:t>II. </a:t>
            </a:r>
            <a:r>
              <a:rPr spc="-90" dirty="0"/>
              <a:t>Treat </a:t>
            </a:r>
            <a:r>
              <a:rPr spc="-80" dirty="0"/>
              <a:t>any </a:t>
            </a:r>
            <a:r>
              <a:rPr spc="-70" dirty="0"/>
              <a:t>underlying</a:t>
            </a:r>
            <a:r>
              <a:rPr spc="-95" dirty="0"/>
              <a:t> </a:t>
            </a:r>
            <a:r>
              <a:rPr spc="-75" dirty="0"/>
              <a:t>causes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608" y="780668"/>
            <a:ext cx="7886700" cy="4972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5130" indent="-39306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0576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Endometriosis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COCP,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progestagens, GnRH analogues</a:t>
            </a:r>
            <a:endParaRPr sz="2800">
              <a:latin typeface="Arial"/>
              <a:cs typeface="Arial"/>
            </a:endParaRPr>
          </a:p>
          <a:p>
            <a:pPr marL="405130" indent="-393065">
              <a:lnSpc>
                <a:spcPct val="100000"/>
              </a:lnSpc>
              <a:buAutoNum type="arabicPeriod" startAt="2"/>
              <a:tabLst>
                <a:tab pos="40576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PID: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antibiotics</a:t>
            </a:r>
            <a:endParaRPr sz="2800">
              <a:latin typeface="Arial"/>
              <a:cs typeface="Arial"/>
            </a:endParaRPr>
          </a:p>
          <a:p>
            <a:pPr marL="405130" indent="-393065">
              <a:lnSpc>
                <a:spcPts val="3285"/>
              </a:lnSpc>
              <a:buAutoNum type="arabicPeriod" startAt="3"/>
              <a:tabLst>
                <a:tab pos="405765" algn="l"/>
              </a:tabLst>
            </a:pP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obstruction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(usually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surgical).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375"/>
              </a:lnSpc>
            </a:pPr>
            <a:r>
              <a:rPr sz="2950" i="1" spc="-40" dirty="0">
                <a:solidFill>
                  <a:srgbClr val="00FF00"/>
                </a:solidFill>
                <a:latin typeface="Arial"/>
                <a:cs typeface="Arial"/>
              </a:rPr>
              <a:t>III. </a:t>
            </a:r>
            <a:r>
              <a:rPr sz="2950" i="1" spc="-70" dirty="0">
                <a:solidFill>
                  <a:srgbClr val="00FF00"/>
                </a:solidFill>
                <a:latin typeface="Arial"/>
                <a:cs typeface="Arial"/>
              </a:rPr>
              <a:t>Therapeutic</a:t>
            </a:r>
            <a:r>
              <a:rPr sz="2950" i="1" spc="-19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950" i="1" spc="-70" dirty="0">
                <a:solidFill>
                  <a:srgbClr val="00FF00"/>
                </a:solidFill>
                <a:latin typeface="Arial"/>
                <a:cs typeface="Arial"/>
              </a:rPr>
              <a:t>laparoscopy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ts val="3435"/>
              </a:lnSpc>
            </a:pPr>
            <a:r>
              <a:rPr sz="2950" i="1" spc="-55" dirty="0">
                <a:solidFill>
                  <a:srgbClr val="FFFFFF"/>
                </a:solidFill>
                <a:latin typeface="Arial"/>
                <a:cs typeface="Arial"/>
              </a:rPr>
              <a:t>-for </a:t>
            </a:r>
            <a:r>
              <a:rPr sz="2950" i="1" spc="-90" dirty="0">
                <a:solidFill>
                  <a:srgbClr val="FFFFFF"/>
                </a:solidFill>
                <a:latin typeface="Arial"/>
                <a:cs typeface="Arial"/>
              </a:rPr>
              <a:t>above </a:t>
            </a:r>
            <a:r>
              <a:rPr sz="2950" i="1" spc="-60" dirty="0">
                <a:solidFill>
                  <a:srgbClr val="FFFFFF"/>
                </a:solidFill>
                <a:latin typeface="Arial"/>
                <a:cs typeface="Arial"/>
              </a:rPr>
              <a:t>indications: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gold standard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8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diagnosis</a:t>
            </a:r>
            <a:endParaRPr sz="2800">
              <a:latin typeface="Arial"/>
              <a:cs typeface="Arial"/>
            </a:endParaRPr>
          </a:p>
          <a:p>
            <a:pPr marL="12700" marR="1136015">
              <a:lnSpc>
                <a:spcPts val="336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+ management of  endometriosis/adhesions/complicated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PID.</a:t>
            </a:r>
            <a:endParaRPr sz="2800">
              <a:latin typeface="Arial"/>
              <a:cs typeface="Arial"/>
            </a:endParaRPr>
          </a:p>
          <a:p>
            <a:pPr marL="117475" indent="-105410">
              <a:lnSpc>
                <a:spcPts val="2100"/>
              </a:lnSpc>
              <a:buSzPct val="89473"/>
              <a:buFont typeface="Wingdings"/>
              <a:buChar char=""/>
              <a:tabLst>
                <a:tab pos="118110" algn="l"/>
              </a:tabLst>
            </a:pPr>
            <a:r>
              <a:rPr sz="1900" i="1" spc="-50" dirty="0">
                <a:solidFill>
                  <a:srgbClr val="00FF00"/>
                </a:solidFill>
                <a:latin typeface="Arial"/>
                <a:cs typeface="Arial"/>
              </a:rPr>
              <a:t>Hysterectomy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1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is now rare for this indication</a:t>
            </a:r>
            <a:r>
              <a:rPr sz="18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alone.</a:t>
            </a:r>
            <a:endParaRPr sz="1800">
              <a:latin typeface="Arial"/>
              <a:cs typeface="Arial"/>
            </a:endParaRPr>
          </a:p>
          <a:p>
            <a:pPr marL="117475" indent="-105410">
              <a:lnSpc>
                <a:spcPts val="2220"/>
              </a:lnSpc>
              <a:buSzPct val="89473"/>
              <a:buFont typeface="Wingdings"/>
              <a:buChar char=""/>
              <a:tabLst>
                <a:tab pos="118110" algn="l"/>
              </a:tabLst>
            </a:pPr>
            <a:r>
              <a:rPr sz="1900" i="1" spc="-50" dirty="0">
                <a:solidFill>
                  <a:srgbClr val="00FF00"/>
                </a:solidFill>
                <a:latin typeface="Arial"/>
                <a:cs typeface="Arial"/>
              </a:rPr>
              <a:t>Laparoscopic </a:t>
            </a:r>
            <a:r>
              <a:rPr sz="1900" i="1" spc="-45" dirty="0">
                <a:solidFill>
                  <a:srgbClr val="00FF00"/>
                </a:solidFill>
                <a:latin typeface="Arial"/>
                <a:cs typeface="Arial"/>
              </a:rPr>
              <a:t>uterine </a:t>
            </a:r>
            <a:r>
              <a:rPr sz="1900" i="1" spc="-55" dirty="0">
                <a:solidFill>
                  <a:srgbClr val="00FF00"/>
                </a:solidFill>
                <a:latin typeface="Arial"/>
                <a:cs typeface="Arial"/>
              </a:rPr>
              <a:t>nerve </a:t>
            </a:r>
            <a:r>
              <a:rPr sz="1900" i="1" spc="-40" dirty="0">
                <a:solidFill>
                  <a:srgbClr val="00FF00"/>
                </a:solidFill>
                <a:latin typeface="Arial"/>
                <a:cs typeface="Arial"/>
              </a:rPr>
              <a:t>ablation</a:t>
            </a:r>
            <a:r>
              <a:rPr sz="1900" i="1" spc="-175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1900" i="1" spc="-50" dirty="0">
                <a:solidFill>
                  <a:srgbClr val="00FF00"/>
                </a:solidFill>
                <a:latin typeface="Arial"/>
                <a:cs typeface="Arial"/>
              </a:rPr>
              <a:t>(LUNA)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not currently</a:t>
            </a:r>
            <a:r>
              <a:rPr sz="1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recommended.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45" dirty="0"/>
              <a:t>IV. </a:t>
            </a:r>
            <a:r>
              <a:rPr spc="-90" dirty="0"/>
              <a:t>When </a:t>
            </a:r>
            <a:r>
              <a:rPr spc="-80" dirty="0"/>
              <a:t>no </a:t>
            </a:r>
            <a:r>
              <a:rPr spc="-70" dirty="0"/>
              <a:t>disease </a:t>
            </a:r>
            <a:r>
              <a:rPr spc="-55" dirty="0"/>
              <a:t>is</a:t>
            </a:r>
            <a:r>
              <a:rPr spc="30" dirty="0"/>
              <a:t> </a:t>
            </a:r>
            <a:r>
              <a:rPr spc="-60" dirty="0"/>
              <a:t>identified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780668"/>
            <a:ext cx="7938134" cy="3441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1.	</a:t>
            </a:r>
            <a:r>
              <a:rPr sz="2800" spc="-5" dirty="0">
                <a:solidFill>
                  <a:srgbClr val="00FFFF"/>
                </a:solidFill>
                <a:latin typeface="Arial"/>
                <a:cs typeface="Arial"/>
              </a:rPr>
              <a:t>ovulation</a:t>
            </a: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00FFFF"/>
                </a:solidFill>
                <a:latin typeface="Arial"/>
                <a:cs typeface="Arial"/>
              </a:rPr>
              <a:t>suppression</a:t>
            </a:r>
            <a:endParaRPr sz="2800">
              <a:latin typeface="Arial"/>
              <a:cs typeface="Arial"/>
            </a:endParaRPr>
          </a:p>
          <a:p>
            <a:pPr marL="622300" indent="-610235">
              <a:lnSpc>
                <a:spcPct val="100000"/>
              </a:lnSpc>
              <a:spcBef>
                <a:spcPts val="5"/>
              </a:spcBef>
              <a:buChar char="•"/>
              <a:tabLst>
                <a:tab pos="622300" algn="l"/>
                <a:tab pos="62293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tricycling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COCP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har char="•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GnRH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analogues</a:t>
            </a: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</a:pP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for up 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6-12mths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limit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number of</a:t>
            </a:r>
            <a:r>
              <a:rPr sz="2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'periods' 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and therefore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pain.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is an empirical trial of hormonal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therapy.</a:t>
            </a:r>
            <a:endParaRPr sz="2800">
              <a:latin typeface="Arial"/>
              <a:cs typeface="Arial"/>
            </a:endParaRPr>
          </a:p>
          <a:p>
            <a:pPr marL="405130" indent="-393065">
              <a:lnSpc>
                <a:spcPct val="100000"/>
              </a:lnSpc>
              <a:buAutoNum type="arabicPeriod" startAt="2"/>
              <a:tabLst>
                <a:tab pos="405765" algn="l"/>
              </a:tabLst>
            </a:pP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psychological</a:t>
            </a:r>
            <a:r>
              <a:rPr sz="2800" spc="-2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  <a:p>
            <a:pPr marL="405130" indent="-393065">
              <a:lnSpc>
                <a:spcPct val="100000"/>
              </a:lnSpc>
              <a:buAutoNum type="arabicPeriod" startAt="2"/>
              <a:tabLst>
                <a:tab pos="405765" algn="l"/>
              </a:tabLst>
            </a:pP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Pain</a:t>
            </a:r>
            <a:r>
              <a:rPr sz="2800" spc="-2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clinic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353694"/>
            <a:ext cx="7308850" cy="3442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7285">
              <a:lnSpc>
                <a:spcPct val="100000"/>
              </a:lnSpc>
              <a:spcBef>
                <a:spcPts val="105"/>
              </a:spcBef>
            </a:pPr>
            <a:r>
              <a:rPr sz="2800" b="1" spc="-65" dirty="0">
                <a:solidFill>
                  <a:srgbClr val="FFFF00"/>
                </a:solidFill>
                <a:latin typeface="Arial"/>
                <a:cs typeface="Arial"/>
              </a:rPr>
              <a:t>Types</a:t>
            </a:r>
            <a:endParaRPr sz="2800">
              <a:latin typeface="Arial"/>
              <a:cs typeface="Arial"/>
            </a:endParaRPr>
          </a:p>
          <a:p>
            <a:pPr marL="12700" marR="1162050">
              <a:lnSpc>
                <a:spcPct val="100000"/>
              </a:lnSpc>
              <a:spcBef>
                <a:spcPts val="5"/>
              </a:spcBef>
              <a:tabLst>
                <a:tab pos="1198245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1°: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pain has no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obvious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organic cause. 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2ndry:	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underlying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condition.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Pain</a:t>
            </a:r>
            <a:endParaRPr sz="2800">
              <a:latin typeface="Arial"/>
              <a:cs typeface="Arial"/>
            </a:endParaRPr>
          </a:p>
          <a:p>
            <a:pPr marL="12700" marR="32385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highly subjective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varies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greatly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between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women.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However,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if a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woman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describes her periods as 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unacceptably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painful,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then they</a:t>
            </a: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are!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1873" y="356692"/>
            <a:ext cx="354266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i="0" spc="-5" dirty="0">
                <a:solidFill>
                  <a:srgbClr val="FFFF00"/>
                </a:solidFill>
                <a:latin typeface="Arial"/>
                <a:cs typeface="Arial"/>
              </a:rPr>
              <a:t>1º</a:t>
            </a:r>
            <a:r>
              <a:rPr sz="3200" b="1" i="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i="0" spc="-15" dirty="0">
                <a:solidFill>
                  <a:srgbClr val="FFFF00"/>
                </a:solidFill>
                <a:latin typeface="Arial"/>
                <a:cs typeface="Arial"/>
              </a:rPr>
              <a:t>dysmenorrhoea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841629"/>
            <a:ext cx="7350125" cy="38690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5895" indent="-163830">
              <a:lnSpc>
                <a:spcPct val="100000"/>
              </a:lnSpc>
              <a:spcBef>
                <a:spcPts val="105"/>
              </a:spcBef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Pain in 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menstrual</a:t>
            </a:r>
            <a:r>
              <a:rPr sz="2800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cycle:</a:t>
            </a:r>
            <a:endParaRPr sz="2800">
              <a:latin typeface="Arial"/>
              <a:cs typeface="Arial"/>
            </a:endParaRPr>
          </a:p>
          <a:p>
            <a:pPr marL="293370" indent="-281305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"/>
              <a:tabLst>
                <a:tab pos="29400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Feature of ovulatory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cycles</a:t>
            </a:r>
            <a:endParaRPr sz="2800">
              <a:latin typeface="Arial"/>
              <a:cs typeface="Arial"/>
            </a:endParaRPr>
          </a:p>
          <a:p>
            <a:pPr marL="293370" indent="-281305">
              <a:lnSpc>
                <a:spcPct val="100000"/>
              </a:lnSpc>
              <a:buSzPct val="96428"/>
              <a:buFont typeface="Wingdings"/>
              <a:buChar char=""/>
              <a:tabLst>
                <a:tab pos="294005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AE: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uterine vasospasm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ischaemia,</a:t>
            </a: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nervous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sensitization due to PGs and</a:t>
            </a:r>
            <a:r>
              <a:rPr sz="28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other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inflammatory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mediators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uterine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contractions.</a:t>
            </a:r>
            <a:endParaRPr sz="2800">
              <a:latin typeface="Arial"/>
              <a:cs typeface="Arial"/>
            </a:endParaRPr>
          </a:p>
          <a:p>
            <a:pPr marL="293370" indent="-281305">
              <a:lnSpc>
                <a:spcPct val="100000"/>
              </a:lnSpc>
              <a:buSzPct val="96428"/>
              <a:buFont typeface="Wingdings"/>
              <a:buChar char=""/>
              <a:tabLst>
                <a:tab pos="294005" algn="l"/>
                <a:tab pos="465010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Maternal or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sibling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history:	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very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common</a:t>
            </a:r>
            <a:endParaRPr sz="2800">
              <a:latin typeface="Arial"/>
              <a:cs typeface="Arial"/>
            </a:endParaRPr>
          </a:p>
          <a:p>
            <a:pPr marL="293370" indent="-281305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"/>
              <a:tabLst>
                <a:tab pos="29400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Problem usually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starts soon after</a:t>
            </a:r>
            <a:r>
              <a:rPr sz="28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menarche.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353694"/>
            <a:ext cx="5770245" cy="2161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5895" indent="-163830">
              <a:lnSpc>
                <a:spcPct val="100000"/>
              </a:lnSpc>
              <a:spcBef>
                <a:spcPts val="105"/>
              </a:spcBef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Theories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Abnormal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PG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ratios or</a:t>
            </a:r>
            <a:r>
              <a:rPr sz="28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sensitivity.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Neuropathic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dysregulation.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Venous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pelvic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congestion.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Psychological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causes.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633" y="356692"/>
            <a:ext cx="3567429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i="0" spc="-5" dirty="0">
                <a:solidFill>
                  <a:srgbClr val="FFFF00"/>
                </a:solidFill>
                <a:latin typeface="Arial"/>
                <a:cs typeface="Arial"/>
              </a:rPr>
              <a:t>2°</a:t>
            </a:r>
            <a:r>
              <a:rPr sz="3200" b="1" i="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i="0" spc="-10" dirty="0">
                <a:solidFill>
                  <a:srgbClr val="FFFF00"/>
                </a:solidFill>
                <a:latin typeface="Arial"/>
                <a:cs typeface="Arial"/>
              </a:rPr>
              <a:t>dysmenorrhoea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841629"/>
            <a:ext cx="7473950" cy="4722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5895" indent="-163830">
              <a:lnSpc>
                <a:spcPct val="100000"/>
              </a:lnSpc>
              <a:spcBef>
                <a:spcPts val="105"/>
              </a:spcBef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Causes: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Endometriosis.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Adenomyosis.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PID.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Pelvic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adhesions.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Fibroids (though not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always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causal).</a:t>
            </a:r>
            <a:endParaRPr sz="2800">
              <a:latin typeface="Arial"/>
              <a:cs typeface="Arial"/>
            </a:endParaRPr>
          </a:p>
          <a:p>
            <a:pPr marL="527685" marR="1085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Cervical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stenosis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(iatrogenic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post-LLETZ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or  instrumentation).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Asherman's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syndrome.</a:t>
            </a: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Congenital abnormalities: genital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tract  obstruction,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e.g. non-communicating</a:t>
            </a:r>
            <a:r>
              <a:rPr sz="2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cornua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0432" y="353694"/>
            <a:ext cx="172593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Diagnosis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437" y="761382"/>
            <a:ext cx="1427480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40" dirty="0">
                <a:solidFill>
                  <a:srgbClr val="FFFF00"/>
                </a:solidFill>
              </a:rPr>
              <a:t>I.</a:t>
            </a:r>
            <a:r>
              <a:rPr spc="-170" dirty="0">
                <a:solidFill>
                  <a:srgbClr val="FFFF00"/>
                </a:solidFill>
              </a:rPr>
              <a:t> </a:t>
            </a:r>
            <a:r>
              <a:rPr spc="-65" dirty="0">
                <a:solidFill>
                  <a:srgbClr val="FFFF00"/>
                </a:solidFill>
              </a:rPr>
              <a:t>History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Present:</a:t>
            </a: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pc="-20" dirty="0">
                <a:solidFill>
                  <a:srgbClr val="FFFFFF"/>
                </a:solidFill>
              </a:rPr>
              <a:t>Timing </a:t>
            </a:r>
            <a:r>
              <a:rPr dirty="0">
                <a:solidFill>
                  <a:srgbClr val="FFFFFF"/>
                </a:solidFill>
              </a:rPr>
              <a:t>and severity of pain (induding degree of  </a:t>
            </a:r>
            <a:r>
              <a:rPr spc="5" dirty="0">
                <a:solidFill>
                  <a:srgbClr val="FFFFFF"/>
                </a:solidFill>
              </a:rPr>
              <a:t>functional loss): </a:t>
            </a:r>
            <a:r>
              <a:rPr dirty="0">
                <a:solidFill>
                  <a:srgbClr val="FFFFFF"/>
                </a:solidFill>
              </a:rPr>
              <a:t>commonly premenstrual pain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inc  in </a:t>
            </a:r>
            <a:r>
              <a:rPr spc="5" dirty="0">
                <a:solidFill>
                  <a:srgbClr val="FFFFFF"/>
                </a:solidFill>
              </a:rPr>
              <a:t>the first </a:t>
            </a:r>
            <a:r>
              <a:rPr dirty="0">
                <a:solidFill>
                  <a:srgbClr val="FFFFFF"/>
                </a:solidFill>
              </a:rPr>
              <a:t>1-2 </a:t>
            </a:r>
            <a:r>
              <a:rPr spc="-10" dirty="0">
                <a:solidFill>
                  <a:srgbClr val="FFFFFF"/>
                </a:solidFill>
              </a:rPr>
              <a:t>days </a:t>
            </a:r>
            <a:r>
              <a:rPr dirty="0">
                <a:solidFill>
                  <a:srgbClr val="FFFFFF"/>
                </a:solidFill>
              </a:rPr>
              <a:t>of bleeding, </a:t>
            </a:r>
            <a:r>
              <a:rPr spc="5" dirty="0">
                <a:solidFill>
                  <a:srgbClr val="FFFFFF"/>
                </a:solidFill>
              </a:rPr>
              <a:t>then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eases.</a:t>
            </a:r>
          </a:p>
          <a:p>
            <a:pPr marL="527685" marR="35750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pc="-5" dirty="0">
                <a:solidFill>
                  <a:srgbClr val="FFFFFF"/>
                </a:solidFill>
              </a:rPr>
              <a:t>Pelvic </a:t>
            </a:r>
            <a:r>
              <a:rPr dirty="0">
                <a:solidFill>
                  <a:srgbClr val="FFFFFF"/>
                </a:solidFill>
              </a:rPr>
              <a:t>pain and deep dyspareunia (may signify  </a:t>
            </a:r>
            <a:r>
              <a:rPr spc="-5" dirty="0">
                <a:solidFill>
                  <a:srgbClr val="FFFFFF"/>
                </a:solidFill>
              </a:rPr>
              <a:t>pelvic</a:t>
            </a:r>
            <a:r>
              <a:rPr spc="-1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pathology).</a:t>
            </a:r>
          </a:p>
          <a:p>
            <a:pPr marL="12700">
              <a:lnSpc>
                <a:spcPct val="100000"/>
              </a:lnSpc>
            </a:pPr>
            <a:r>
              <a:rPr spc="5" dirty="0"/>
              <a:t>Past:</a:t>
            </a:r>
          </a:p>
          <a:p>
            <a:pPr marL="622300" indent="-6102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pc="5" dirty="0">
                <a:solidFill>
                  <a:srgbClr val="FFFFFF"/>
                </a:solidFill>
              </a:rPr>
              <a:t>PID </a:t>
            </a:r>
            <a:r>
              <a:rPr dirty="0">
                <a:solidFill>
                  <a:srgbClr val="FFFFFF"/>
                </a:solidFill>
              </a:rPr>
              <a:t>or</a:t>
            </a:r>
            <a:r>
              <a:rPr spc="-4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STI.</a:t>
            </a:r>
          </a:p>
          <a:p>
            <a:pPr marL="527685" marR="44386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dirty="0">
                <a:solidFill>
                  <a:srgbClr val="FFFFFF"/>
                </a:solidFill>
              </a:rPr>
              <a:t>Abdominal or genital </a:t>
            </a:r>
            <a:r>
              <a:rPr spc="5" dirty="0">
                <a:solidFill>
                  <a:srgbClr val="FFFFFF"/>
                </a:solidFill>
              </a:rPr>
              <a:t>tract surgery </a:t>
            </a:r>
            <a:r>
              <a:rPr dirty="0">
                <a:solidFill>
                  <a:srgbClr val="FFFFFF"/>
                </a:solidFill>
              </a:rPr>
              <a:t>(may</a:t>
            </a:r>
            <a:r>
              <a:rPr spc="-145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cause  </a:t>
            </a:r>
            <a:r>
              <a:rPr dirty="0">
                <a:solidFill>
                  <a:srgbClr val="FFFFFF"/>
                </a:solidFill>
              </a:rPr>
              <a:t>adhesions).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334408"/>
            <a:ext cx="2371725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40" dirty="0">
                <a:solidFill>
                  <a:srgbClr val="FFFF00"/>
                </a:solidFill>
              </a:rPr>
              <a:t>II.</a:t>
            </a:r>
            <a:r>
              <a:rPr spc="-150" dirty="0">
                <a:solidFill>
                  <a:srgbClr val="FFFF00"/>
                </a:solidFill>
              </a:rPr>
              <a:t> </a:t>
            </a:r>
            <a:r>
              <a:rPr spc="-80" dirty="0">
                <a:solidFill>
                  <a:srgbClr val="FFFF00"/>
                </a:solidFill>
              </a:rPr>
              <a:t>Examination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780668"/>
            <a:ext cx="3689350" cy="3015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3540" indent="-37147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84175" algn="l"/>
              </a:tabLst>
            </a:pP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Abdominal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exclude pelvic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masses.</a:t>
            </a:r>
            <a:endParaRPr sz="2800">
              <a:latin typeface="Arial"/>
              <a:cs typeface="Arial"/>
            </a:endParaRPr>
          </a:p>
          <a:p>
            <a:pPr marL="405130" indent="-393065">
              <a:lnSpc>
                <a:spcPct val="100000"/>
              </a:lnSpc>
              <a:buAutoNum type="arabicPeriod" startAt="2"/>
              <a:tabLst>
                <a:tab pos="405765" algn="l"/>
              </a:tabLst>
            </a:pPr>
            <a:r>
              <a:rPr sz="2800" spc="-5" dirty="0">
                <a:solidFill>
                  <a:srgbClr val="00FF00"/>
                </a:solidFill>
                <a:latin typeface="Arial"/>
                <a:cs typeface="Arial"/>
              </a:rPr>
              <a:t>Pelvic</a:t>
            </a:r>
            <a:endParaRPr sz="2800">
              <a:latin typeface="Arial"/>
              <a:cs typeface="Arial"/>
            </a:endParaRPr>
          </a:p>
          <a:p>
            <a:pPr marL="12700" marR="55816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cervical excitation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adnexal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tenderness  mobility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masses.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334408"/>
            <a:ext cx="2691130" cy="4768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40" dirty="0">
                <a:solidFill>
                  <a:srgbClr val="FFFF00"/>
                </a:solidFill>
              </a:rPr>
              <a:t>III.</a:t>
            </a:r>
            <a:r>
              <a:rPr spc="-200" dirty="0">
                <a:solidFill>
                  <a:srgbClr val="FFFF00"/>
                </a:solidFill>
              </a:rPr>
              <a:t> </a:t>
            </a:r>
            <a:r>
              <a:rPr spc="-65" dirty="0">
                <a:solidFill>
                  <a:srgbClr val="FFFF00"/>
                </a:solidFill>
              </a:rPr>
              <a:t>Investigations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780668"/>
            <a:ext cx="4619625" cy="4722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ts val="3285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00FF00"/>
                </a:solidFill>
                <a:latin typeface="Arial"/>
                <a:cs typeface="Arial"/>
              </a:rPr>
              <a:t>STI</a:t>
            </a:r>
            <a:r>
              <a:rPr sz="2800" spc="-3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00FF00"/>
                </a:solidFill>
                <a:latin typeface="Arial"/>
                <a:cs typeface="Arial"/>
              </a:rPr>
              <a:t>screen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45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(including </a:t>
            </a:r>
            <a:r>
              <a:rPr sz="2950" i="1" spc="-85" dirty="0">
                <a:solidFill>
                  <a:srgbClr val="FFFFFF"/>
                </a:solidFill>
                <a:latin typeface="Arial"/>
                <a:cs typeface="Arial"/>
              </a:rPr>
              <a:t>Chlamydia</a:t>
            </a:r>
            <a:r>
              <a:rPr sz="295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swab).</a:t>
            </a:r>
            <a:endParaRPr sz="2800">
              <a:latin typeface="Arial"/>
              <a:cs typeface="Arial"/>
            </a:endParaRPr>
          </a:p>
          <a:p>
            <a:pPr marL="12700" marR="1983739">
              <a:lnSpc>
                <a:spcPts val="3360"/>
              </a:lnSpc>
              <a:spcBef>
                <a:spcPts val="100"/>
              </a:spcBef>
              <a:buAutoNum type="arabicPeriod" startAt="2"/>
              <a:tabLst>
                <a:tab pos="405765" algn="l"/>
              </a:tabLst>
            </a:pP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USS: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End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etriom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PID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sequelae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5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Fibrolds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congenital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abnormalities.</a:t>
            </a:r>
            <a:endParaRPr sz="2800">
              <a:latin typeface="Arial"/>
              <a:cs typeface="Arial"/>
            </a:endParaRPr>
          </a:p>
          <a:p>
            <a:pPr marL="405130" indent="-393065">
              <a:lnSpc>
                <a:spcPct val="100000"/>
              </a:lnSpc>
              <a:buAutoNum type="arabicPeriod" startAt="3"/>
              <a:tabLst>
                <a:tab pos="405765" algn="l"/>
              </a:tabLst>
            </a:pP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Laparoscopy: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USS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abnormalities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medical treatment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failures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AutoNum type="alphaU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concomitant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subfertility.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654" y="356692"/>
            <a:ext cx="250126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i="0" spc="-10" dirty="0">
                <a:solidFill>
                  <a:srgbClr val="FFFF00"/>
                </a:solidFill>
                <a:latin typeface="Arial"/>
                <a:cs typeface="Arial"/>
              </a:rPr>
              <a:t>Management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608" y="841629"/>
            <a:ext cx="5869305" cy="4722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428"/>
              <a:buFont typeface="Wingdings"/>
              <a:buChar char=""/>
              <a:tabLst>
                <a:tab pos="176530" algn="l"/>
              </a:tabLst>
            </a:pP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Reassurance and analgesia </a:t>
            </a:r>
            <a:r>
              <a:rPr sz="2800" spc="-5" dirty="0">
                <a:solidFill>
                  <a:srgbClr val="00FF00"/>
                </a:solidFill>
                <a:latin typeface="Arial"/>
                <a:cs typeface="Arial"/>
              </a:rPr>
              <a:t>may</a:t>
            </a:r>
            <a:r>
              <a:rPr sz="2800" spc="-5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be  all </a:t>
            </a:r>
            <a:r>
              <a:rPr sz="2800" spc="5" dirty="0">
                <a:solidFill>
                  <a:srgbClr val="00FF00"/>
                </a:solidFill>
                <a:latin typeface="Arial"/>
                <a:cs typeface="Arial"/>
              </a:rPr>
              <a:t>that </a:t>
            </a: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is</a:t>
            </a:r>
            <a:r>
              <a:rPr sz="2800" spc="-9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FF00"/>
                </a:solidFill>
                <a:latin typeface="Arial"/>
                <a:cs typeface="Arial"/>
              </a:rPr>
              <a:t>required.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379"/>
              </a:lnSpc>
            </a:pPr>
            <a:r>
              <a:rPr sz="2950" i="1" spc="-40" dirty="0">
                <a:solidFill>
                  <a:srgbClr val="00FF00"/>
                </a:solidFill>
                <a:latin typeface="Arial"/>
                <a:cs typeface="Arial"/>
              </a:rPr>
              <a:t>I. </a:t>
            </a:r>
            <a:r>
              <a:rPr sz="2950" i="1" spc="-95" dirty="0">
                <a:solidFill>
                  <a:srgbClr val="00FF00"/>
                </a:solidFill>
                <a:latin typeface="Arial"/>
                <a:cs typeface="Arial"/>
              </a:rPr>
              <a:t>Symptom</a:t>
            </a:r>
            <a:r>
              <a:rPr sz="2950" i="1" spc="-90" dirty="0">
                <a:solidFill>
                  <a:srgbClr val="00FF00"/>
                </a:solidFill>
                <a:latin typeface="Arial"/>
                <a:cs typeface="Arial"/>
              </a:rPr>
              <a:t> </a:t>
            </a:r>
            <a:r>
              <a:rPr sz="2950" i="1" spc="-60" dirty="0">
                <a:solidFill>
                  <a:srgbClr val="00FF00"/>
                </a:solidFill>
                <a:latin typeface="Arial"/>
                <a:cs typeface="Arial"/>
              </a:rPr>
              <a:t>control:</a:t>
            </a:r>
            <a:endParaRPr sz="2950">
              <a:latin typeface="Arial"/>
              <a:cs typeface="Arial"/>
            </a:endParaRPr>
          </a:p>
          <a:p>
            <a:pPr marL="527685" marR="52069" indent="-515620">
              <a:lnSpc>
                <a:spcPts val="336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  <a:tab pos="3317240" algn="l"/>
              </a:tabLst>
            </a:pP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Mefenamic</a:t>
            </a:r>
            <a:r>
              <a:rPr sz="2800" spc="10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acid:	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500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tds</a:t>
            </a:r>
            <a:r>
              <a:rPr sz="28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period is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effective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ts val="325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00FFFF"/>
                </a:solidFill>
                <a:latin typeface="Arial"/>
                <a:cs typeface="Arial"/>
              </a:rPr>
              <a:t>COCP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abolish</a:t>
            </a:r>
            <a:r>
              <a:rPr sz="28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ovulation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Mirena </a:t>
            </a:r>
            <a:r>
              <a:rPr sz="2800" spc="-5" dirty="0">
                <a:solidFill>
                  <a:srgbClr val="00FFFF"/>
                </a:solidFill>
                <a:latin typeface="Arial"/>
                <a:cs typeface="Arial"/>
              </a:rPr>
              <a:t>IUCD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demonstrate</a:t>
            </a:r>
            <a:r>
              <a:rPr sz="28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benefit</a:t>
            </a:r>
            <a:endParaRPr sz="2800">
              <a:latin typeface="Arial"/>
              <a:cs typeface="Arial"/>
            </a:endParaRPr>
          </a:p>
          <a:p>
            <a:pPr marL="527685" marR="49974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Paracetamol, hot-water</a:t>
            </a:r>
            <a:r>
              <a:rPr sz="2800" spc="-55" dirty="0">
                <a:solidFill>
                  <a:srgbClr val="00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bottles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helpful</a:t>
            </a:r>
            <a:endParaRPr sz="2800">
              <a:latin typeface="Arial"/>
              <a:cs typeface="Arial"/>
            </a:endParaRPr>
          </a:p>
          <a:p>
            <a:pPr marL="527685" marR="66294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00FFFF"/>
                </a:solidFill>
                <a:latin typeface="Arial"/>
                <a:cs typeface="Arial"/>
              </a:rPr>
              <a:t>TENS, vitamin </a:t>
            </a:r>
            <a:r>
              <a:rPr sz="2800" spc="5" dirty="0">
                <a:solidFill>
                  <a:srgbClr val="00FFFF"/>
                </a:solidFill>
                <a:latin typeface="Arial"/>
                <a:cs typeface="Arial"/>
              </a:rPr>
              <a:t>B1. and  </a:t>
            </a:r>
            <a:r>
              <a:rPr sz="2800" dirty="0">
                <a:solidFill>
                  <a:srgbClr val="00FFFF"/>
                </a:solidFill>
                <a:latin typeface="Arial"/>
                <a:cs typeface="Arial"/>
              </a:rPr>
              <a:t>magnesium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 of</a:t>
            </a:r>
            <a:r>
              <a:rPr sz="28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benefit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60260" y="2276855"/>
            <a:ext cx="2483739" cy="1988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pc="-5" dirty="0"/>
              <a:t>ABOUBAKR</a:t>
            </a:r>
            <a:r>
              <a:rPr spc="-60" dirty="0"/>
              <a:t> </a:t>
            </a:r>
            <a:r>
              <a:rPr spc="-5" dirty="0"/>
              <a:t>ELNASHAR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324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1º dysmenorrhoea</vt:lpstr>
      <vt:lpstr>Slide 4</vt:lpstr>
      <vt:lpstr>2° dysmenorrhoea</vt:lpstr>
      <vt:lpstr>I. History</vt:lpstr>
      <vt:lpstr>II. Examination</vt:lpstr>
      <vt:lpstr>III. Investigations</vt:lpstr>
      <vt:lpstr>Management</vt:lpstr>
      <vt:lpstr>II. Treat any underlying causes</vt:lpstr>
      <vt:lpstr>IV. When no disease is identified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Rania</dc:creator>
  <cp:lastModifiedBy>A-T</cp:lastModifiedBy>
  <cp:revision>1</cp:revision>
  <dcterms:created xsi:type="dcterms:W3CDTF">2020-03-17T21:35:30Z</dcterms:created>
  <dcterms:modified xsi:type="dcterms:W3CDTF">2020-03-17T21:37:28Z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2020-03-17T00:00:00Z</vt:filetime>
  </property>
</Properties>
</file>