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9" d="100"/>
          <a:sy n="39" d="100"/>
        </p:scale>
        <p:origin x="-8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qiagen.com/~/media/nextq/image%20library/s/13/41/s_1341_dna_qq0799/1_8.ash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en-US" b="1" dirty="0" smtClean="0"/>
              <a:t>DNA EXTRACTION</a:t>
            </a:r>
            <a:endParaRPr lang="en-US" b="1" dirty="0"/>
          </a:p>
        </p:txBody>
      </p:sp>
      <p:sp>
        <p:nvSpPr>
          <p:cNvPr id="3" name="Subtitle 2"/>
          <p:cNvSpPr>
            <a:spLocks noGrp="1"/>
          </p:cNvSpPr>
          <p:nvPr>
            <p:ph type="subTitle" idx="1"/>
          </p:nvPr>
        </p:nvSpPr>
        <p:spPr>
          <a:xfrm>
            <a:off x="1371600" y="5029200"/>
            <a:ext cx="6400800" cy="1524000"/>
          </a:xfrm>
        </p:spPr>
        <p:txBody>
          <a:bodyPr>
            <a:normAutofit fontScale="70000" lnSpcReduction="20000"/>
          </a:bodyPr>
          <a:lstStyle/>
          <a:p>
            <a:r>
              <a:rPr lang="en-US" sz="4000" b="1" i="1" dirty="0" err="1" smtClean="0">
                <a:solidFill>
                  <a:schemeClr val="tx1"/>
                </a:solidFill>
              </a:rPr>
              <a:t>Prof.Dr</a:t>
            </a:r>
            <a:r>
              <a:rPr lang="en-US" sz="4000" b="1" i="1" dirty="0" smtClean="0">
                <a:solidFill>
                  <a:schemeClr val="tx1"/>
                </a:solidFill>
              </a:rPr>
              <a:t>. </a:t>
            </a:r>
            <a:r>
              <a:rPr lang="en-US" sz="4000" b="1" i="1" dirty="0" err="1" smtClean="0">
                <a:solidFill>
                  <a:schemeClr val="tx1"/>
                </a:solidFill>
              </a:rPr>
              <a:t>Khadiga</a:t>
            </a:r>
            <a:r>
              <a:rPr lang="en-US" sz="4000" b="1" i="1" dirty="0" smtClean="0">
                <a:solidFill>
                  <a:schemeClr val="tx1"/>
                </a:solidFill>
              </a:rPr>
              <a:t> </a:t>
            </a:r>
            <a:r>
              <a:rPr lang="en-US" sz="4000" b="1" i="1" dirty="0" err="1" smtClean="0">
                <a:solidFill>
                  <a:schemeClr val="tx1"/>
                </a:solidFill>
              </a:rPr>
              <a:t>Abougabal</a:t>
            </a:r>
            <a:endParaRPr lang="en-US" sz="4000" b="1" i="1" dirty="0" smtClean="0">
              <a:solidFill>
                <a:schemeClr val="tx1"/>
              </a:solidFill>
            </a:endParaRPr>
          </a:p>
          <a:p>
            <a:r>
              <a:rPr lang="en-US" b="1" i="1" dirty="0" smtClean="0">
                <a:solidFill>
                  <a:schemeClr val="tx1"/>
                </a:solidFill>
              </a:rPr>
              <a:t>Clinical &amp; Chemical Pathology Department</a:t>
            </a:r>
          </a:p>
          <a:p>
            <a:r>
              <a:rPr lang="en-US" b="1" i="1" dirty="0" smtClean="0">
                <a:solidFill>
                  <a:schemeClr val="tx1"/>
                </a:solidFill>
              </a:rPr>
              <a:t>Faculty of Medicine</a:t>
            </a:r>
          </a:p>
          <a:p>
            <a:r>
              <a:rPr lang="en-US" b="1" i="1" dirty="0" err="1" smtClean="0">
                <a:solidFill>
                  <a:schemeClr val="tx1"/>
                </a:solidFill>
              </a:rPr>
              <a:t>Beni-Suef</a:t>
            </a:r>
            <a:r>
              <a:rPr lang="en-US" b="1" i="1" dirty="0" smtClean="0">
                <a:solidFill>
                  <a:schemeClr val="tx1"/>
                </a:solidFill>
              </a:rPr>
              <a:t> University</a:t>
            </a:r>
          </a:p>
          <a:p>
            <a:endParaRPr lang="en-US" dirty="0"/>
          </a:p>
        </p:txBody>
      </p:sp>
      <p:pic>
        <p:nvPicPr>
          <p:cNvPr id="13314" name="Picture 2" descr="http://www.akonni.com/images/products/trutip.jpg"/>
          <p:cNvPicPr>
            <a:picLocks noChangeAspect="1" noChangeArrowheads="1"/>
          </p:cNvPicPr>
          <p:nvPr/>
        </p:nvPicPr>
        <p:blipFill>
          <a:blip r:embed="rId2" cstate="print"/>
          <a:srcRect/>
          <a:stretch>
            <a:fillRect/>
          </a:stretch>
        </p:blipFill>
        <p:spPr bwMode="auto">
          <a:xfrm>
            <a:off x="0" y="1600200"/>
            <a:ext cx="9144000" cy="34289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Resources</a:t>
            </a:r>
            <a:endParaRPr lang="en-US" dirty="0"/>
          </a:p>
        </p:txBody>
      </p:sp>
      <p:sp>
        <p:nvSpPr>
          <p:cNvPr id="3" name="Content Placeholder 2"/>
          <p:cNvSpPr>
            <a:spLocks noGrp="1"/>
          </p:cNvSpPr>
          <p:nvPr>
            <p:ph idx="1"/>
          </p:nvPr>
        </p:nvSpPr>
        <p:spPr>
          <a:xfrm>
            <a:off x="0" y="1143000"/>
            <a:ext cx="9144000" cy="6172200"/>
          </a:xfrm>
        </p:spPr>
        <p:txBody>
          <a:bodyPr>
            <a:normAutofit fontScale="77500" lnSpcReduction="20000"/>
          </a:bodyPr>
          <a:lstStyle/>
          <a:p>
            <a:r>
              <a:rPr lang="en-US" b="1" dirty="0" smtClean="0"/>
              <a:t>Troubleshooting </a:t>
            </a:r>
          </a:p>
          <a:p>
            <a:pPr>
              <a:buNone/>
            </a:pPr>
            <a:r>
              <a:rPr lang="en-US" dirty="0" smtClean="0"/>
              <a:t> Low Recovery</a:t>
            </a:r>
          </a:p>
          <a:p>
            <a:pPr>
              <a:buNone/>
            </a:pPr>
            <a:r>
              <a:rPr lang="en-US" dirty="0" smtClean="0"/>
              <a:t>  Ensure </a:t>
            </a:r>
            <a:r>
              <a:rPr lang="en-US" dirty="0" err="1" smtClean="0"/>
              <a:t>Agarose</a:t>
            </a:r>
            <a:r>
              <a:rPr lang="en-US" dirty="0" smtClean="0"/>
              <a:t> is Fully Dissolved There may be small globules of </a:t>
            </a:r>
            <a:r>
              <a:rPr lang="en-US" dirty="0" err="1" smtClean="0"/>
              <a:t>undissolved</a:t>
            </a:r>
            <a:r>
              <a:rPr lang="en-US" dirty="0" smtClean="0"/>
              <a:t> </a:t>
            </a:r>
            <a:r>
              <a:rPr lang="en-US" dirty="0" err="1" smtClean="0"/>
              <a:t>agarose</a:t>
            </a:r>
            <a:r>
              <a:rPr lang="en-US" dirty="0" smtClean="0"/>
              <a:t> in the sample, containing DNA inaccessible for recovery. </a:t>
            </a:r>
            <a:r>
              <a:rPr lang="en-US" dirty="0" err="1" smtClean="0"/>
              <a:t>Undissolved</a:t>
            </a:r>
            <a:r>
              <a:rPr lang="en-US" dirty="0" smtClean="0"/>
              <a:t> </a:t>
            </a:r>
            <a:r>
              <a:rPr lang="en-US" dirty="0" err="1" smtClean="0"/>
              <a:t>agarose</a:t>
            </a:r>
            <a:r>
              <a:rPr lang="en-US" dirty="0" smtClean="0"/>
              <a:t> can also inhibit DNA recovery by clogging the column and leeching salts into the </a:t>
            </a:r>
            <a:r>
              <a:rPr lang="en-US" dirty="0" err="1" smtClean="0"/>
              <a:t>eluate</a:t>
            </a:r>
            <a:r>
              <a:rPr lang="en-US" dirty="0" smtClean="0"/>
              <a:t>. </a:t>
            </a:r>
          </a:p>
          <a:p>
            <a:pPr>
              <a:buNone/>
            </a:pPr>
            <a:r>
              <a:rPr lang="en-US" dirty="0" smtClean="0"/>
              <a:t> Gel Dissolved at Temperatures Above 60 °C If dissolved at a higher temperature, DNA may be denatured affecting recovery. For optimal results, dissolve the gel slice between 37-55 °C. </a:t>
            </a:r>
          </a:p>
          <a:p>
            <a:pPr>
              <a:buNone/>
            </a:pPr>
            <a:r>
              <a:rPr lang="en-US" dirty="0" smtClean="0"/>
              <a:t> Improperly Prepared/Stored DNA Wash Buffer Make sure ethanol has been added to the DNA Wash Buffer concentrate. Cap the bottle tightly to prevent evaporation over time. </a:t>
            </a:r>
          </a:p>
          <a:p>
            <a:pPr>
              <a:buNone/>
            </a:pPr>
            <a:r>
              <a:rPr lang="en-US" dirty="0" smtClean="0"/>
              <a:t> Addition of DNA Elution Buffer Add elution buffer directly to the column matrix, not to the walls of the column. Elution buffer requires contact with the matrix for at least 1 minute for large DNA ≥ 10kb. </a:t>
            </a:r>
          </a:p>
          <a:p>
            <a:pPr>
              <a:buNone/>
            </a:pPr>
            <a:endParaRPr lang="en-US"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r>
              <a:rPr lang="en-US" dirty="0" smtClean="0"/>
              <a:t>Incomplete Elution </a:t>
            </a:r>
          </a:p>
          <a:p>
            <a:pPr marL="514350" indent="-514350">
              <a:buAutoNum type="arabicPeriod"/>
            </a:pPr>
            <a:r>
              <a:rPr lang="en-US" dirty="0" smtClean="0"/>
              <a:t>DNA elution is dependent on pH, temperature, and time. For large genomic DNA (≥ 50 kb), apply heated elution buffer (60-70 °C) to the column and incubate for several minutes prior to elution. </a:t>
            </a:r>
          </a:p>
          <a:p>
            <a:pPr marL="514350" indent="-514350">
              <a:buNone/>
            </a:pPr>
            <a:r>
              <a:rPr lang="en-US" dirty="0" smtClean="0"/>
              <a:t>2.   Sequential elusions may be performed for quantitatively higher recovery but lower final DNA concentration. This is recommended for DNA ≥ 10 kb.</a:t>
            </a:r>
          </a:p>
          <a:p>
            <a:pPr marL="514350" indent="-514350">
              <a:buNone/>
            </a:pPr>
            <a:r>
              <a:rPr lang="en-US" dirty="0" smtClean="0"/>
              <a:t>  Low A260/A230 ratio </a:t>
            </a:r>
          </a:p>
          <a:p>
            <a:pPr marL="514350" indent="-514350">
              <a:buNone/>
            </a:pPr>
            <a:r>
              <a:rPr lang="en-US" dirty="0" smtClean="0"/>
              <a:t> Column tip contaminated When removing the column from the collection tube, be careful that the tip of the column does not come into contact with the flow through. Trace amounts of salt from the flow through can contaminate a sample resulting in a low A 260 /A 230 ratio. Ethanol contamination from the flow through can also interfere with DNA elution. The DNA Binding Columns are designed for complete elution with no buffer retention or carryover.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a:buNone/>
            </a:pPr>
            <a:r>
              <a:rPr lang="en-US" sz="4000" dirty="0" smtClean="0"/>
              <a:t> Following Clean-up, Multiple Bands Appear in an </a:t>
            </a:r>
            <a:r>
              <a:rPr lang="en-US" sz="4000" dirty="0" err="1" smtClean="0"/>
              <a:t>Agarose</a:t>
            </a:r>
            <a:r>
              <a:rPr lang="en-US" sz="4000" dirty="0" smtClean="0"/>
              <a:t> Gel </a:t>
            </a:r>
          </a:p>
          <a:p>
            <a:pPr>
              <a:buNone/>
            </a:pPr>
            <a:r>
              <a:rPr lang="en-US" sz="4000" dirty="0" smtClean="0"/>
              <a:t> Acidification of DNA Loading Dye :</a:t>
            </a:r>
          </a:p>
          <a:p>
            <a:pPr>
              <a:buNone/>
            </a:pPr>
            <a:r>
              <a:rPr lang="en-US" sz="4000" dirty="0" smtClean="0"/>
              <a:t>   Most loading dyes do not contain EDTA and will acidify (pH ≤ 4) over time due to some microbial growth. This low pH is enough to cause DNA degradation. Therefore, if water is used to elute the DNA, 6X Loading Dye containing 1 </a:t>
            </a:r>
            <a:r>
              <a:rPr lang="en-US" sz="4000" dirty="0" err="1" smtClean="0"/>
              <a:t>mM</a:t>
            </a:r>
            <a:r>
              <a:rPr lang="en-US" sz="4000" dirty="0" smtClean="0"/>
              <a:t> EDTA is recommended</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8674" name="Picture 2" descr="http://images.slideplayer.com/14/4463461/slides/slide_2.jpg"/>
          <p:cNvPicPr>
            <a:picLocks noChangeAspect="1" noChangeArrowheads="1"/>
          </p:cNvPicPr>
          <p:nvPr/>
        </p:nvPicPr>
        <p:blipFill>
          <a:blip r:embed="rId2" cstate="print"/>
          <a:srcRect/>
          <a:stretch>
            <a:fillRect/>
          </a:stretch>
        </p:blipFill>
        <p:spPr bwMode="auto">
          <a:xfrm>
            <a:off x="0" y="0"/>
            <a:ext cx="9144000" cy="685800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www.garvan.org.au/research/capabilities/molecular-genetics/images/dnaeasy.jpg/@@images/188c88f2-b5ad-44f0-bae6-9249f79f887a.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5334000" cy="6553200"/>
          </a:xfrm>
        </p:spPr>
        <p:txBody>
          <a:bodyPr>
            <a:normAutofit fontScale="85000" lnSpcReduction="20000"/>
          </a:bodyPr>
          <a:lstStyle/>
          <a:p>
            <a:r>
              <a:rPr lang="en-US" dirty="0" smtClean="0"/>
              <a:t>The actual process of DNA extraction follows the usual workflow of column-based DNA cleanups. Binding of DNA in high salt conditions to silica membranes, washing with Ethanol based wash buffers and elution in low salt conditions.</a:t>
            </a:r>
          </a:p>
          <a:p>
            <a:r>
              <a:rPr lang="en-US" dirty="0" smtClean="0"/>
              <a:t>The DNA is extracted in a buffer which contains some </a:t>
            </a:r>
            <a:r>
              <a:rPr lang="en-US" dirty="0" err="1" smtClean="0"/>
              <a:t>Tris</a:t>
            </a:r>
            <a:r>
              <a:rPr lang="en-US" dirty="0" smtClean="0"/>
              <a:t>, no EDTA and is adjusted to a pH of 8.</a:t>
            </a:r>
          </a:p>
          <a:p>
            <a:r>
              <a:rPr lang="en-US" dirty="0" smtClean="0"/>
              <a:t>You can choose the elution volume to be </a:t>
            </a:r>
            <a:r>
              <a:rPr lang="en-US" b="1" dirty="0" smtClean="0"/>
              <a:t>100ul or 200ul.</a:t>
            </a:r>
            <a:endParaRPr lang="en-US" dirty="0" smtClean="0"/>
          </a:p>
          <a:p>
            <a:r>
              <a:rPr lang="en-US" dirty="0" smtClean="0"/>
              <a:t>The manual extraction time (excluding Prot K digestion) is about 20min per sample. </a:t>
            </a:r>
          </a:p>
          <a:p>
            <a:pPr>
              <a:buNone/>
            </a:pPr>
            <a:r>
              <a:rPr lang="en-US" dirty="0" smtClean="0"/>
              <a:t/>
            </a:r>
            <a:br>
              <a:rPr lang="en-US" dirty="0" smtClean="0"/>
            </a:br>
            <a:endParaRPr lang="en-US" dirty="0"/>
          </a:p>
        </p:txBody>
      </p:sp>
      <p:pic>
        <p:nvPicPr>
          <p:cNvPr id="26626" name="Picture 2" descr="DNA Extraction Workflow"/>
          <p:cNvPicPr>
            <a:picLocks noChangeAspect="1" noChangeArrowheads="1"/>
          </p:cNvPicPr>
          <p:nvPr/>
        </p:nvPicPr>
        <p:blipFill>
          <a:blip r:embed="rId2" cstate="print"/>
          <a:srcRect/>
          <a:stretch>
            <a:fillRect/>
          </a:stretch>
        </p:blipFill>
        <p:spPr bwMode="auto">
          <a:xfrm>
            <a:off x="5562600" y="304800"/>
            <a:ext cx="3581400" cy="6248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7652" name="Picture 4" descr="https://i.ytimg.com/vi/CCQ8tgkHu5Y/hqdefaul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9698" name="Picture 2" descr="http://images.the-scientist.com/content/figures/images/yr2000/jun26/chart.gif"/>
          <p:cNvPicPr>
            <a:picLocks noChangeAspect="1" noChangeArrowheads="1"/>
          </p:cNvPicPr>
          <p:nvPr/>
        </p:nvPicPr>
        <p:blipFill>
          <a:blip r:embed="rId2" cstate="print"/>
          <a:srcRect/>
          <a:stretch>
            <a:fillRect/>
          </a:stretch>
        </p:blipFill>
        <p:spPr bwMode="auto">
          <a:xfrm>
            <a:off x="304800" y="0"/>
            <a:ext cx="8534400" cy="66294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382000" cy="5257800"/>
          </a:xfrm>
        </p:spPr>
        <p:txBody>
          <a:bodyPr/>
          <a:lstStyle/>
          <a:p>
            <a:pPr>
              <a:buNone/>
            </a:pPr>
            <a:endParaRPr lang="en-US" dirty="0"/>
          </a:p>
        </p:txBody>
      </p:sp>
      <p:sp>
        <p:nvSpPr>
          <p:cNvPr id="30723" name="Rectangle 3"/>
          <p:cNvSpPr>
            <a:spLocks noChangeArrowheads="1"/>
          </p:cNvSpPr>
          <p:nvPr/>
        </p:nvSpPr>
        <p:spPr bwMode="auto">
          <a:xfrm>
            <a:off x="381000" y="3457069"/>
            <a:ext cx="8763000" cy="3400931"/>
          </a:xfrm>
          <a:prstGeom prst="rect">
            <a:avLst/>
          </a:prstGeom>
          <a:solidFill>
            <a:srgbClr val="FFFFFF"/>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40404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1B3067"/>
                </a:solidFill>
                <a:effectLst/>
                <a:latin typeface="Arial" pitchFamily="34" charset="0"/>
                <a:cs typeface="Arial" pitchFamily="34" charset="0"/>
              </a:rPr>
              <a:t>                                                                          </a:t>
            </a:r>
            <a:endParaRPr kumimoji="0" lang="en-US" sz="1100" b="0" i="0" u="none" strike="noStrike" cap="none" normalizeH="0" baseline="0" dirty="0" smtClean="0">
              <a:ln>
                <a:noFill/>
              </a:ln>
              <a:solidFill>
                <a:srgbClr val="40404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futura-book"/>
                <a:cs typeface="Arial" pitchFamily="34" charset="0"/>
              </a:rPr>
              <a:t>For gel extraction/cleanup of up to 10 </a:t>
            </a:r>
            <a:r>
              <a:rPr kumimoji="0" lang="en-US" sz="2000" b="0" i="0" u="none" strike="noStrike" cap="none" normalizeH="0" baseline="0" dirty="0" err="1" smtClean="0">
                <a:ln>
                  <a:noFill/>
                </a:ln>
                <a:solidFill>
                  <a:srgbClr val="000000"/>
                </a:solidFill>
                <a:effectLst/>
                <a:latin typeface="futura-book"/>
                <a:cs typeface="Arial" pitchFamily="34" charset="0"/>
              </a:rPr>
              <a:t>μg</a:t>
            </a:r>
            <a:r>
              <a:rPr kumimoji="0" lang="en-US" sz="2000" b="0" i="0" u="none" strike="noStrike" cap="none" normalizeH="0" baseline="0" dirty="0" smtClean="0">
                <a:ln>
                  <a:noFill/>
                </a:ln>
                <a:solidFill>
                  <a:srgbClr val="000000"/>
                </a:solidFill>
                <a:effectLst/>
                <a:latin typeface="futura-book"/>
                <a:cs typeface="Arial" pitchFamily="34" charset="0"/>
              </a:rPr>
              <a:t> DNA (70 </a:t>
            </a:r>
            <a:r>
              <a:rPr kumimoji="0" lang="en-US" sz="2000" b="0" i="0" u="none" strike="noStrike" cap="none" normalizeH="0" baseline="0" dirty="0" err="1" smtClean="0">
                <a:ln>
                  <a:noFill/>
                </a:ln>
                <a:solidFill>
                  <a:srgbClr val="000000"/>
                </a:solidFill>
                <a:effectLst/>
                <a:latin typeface="futura-book"/>
                <a:cs typeface="Arial" pitchFamily="34" charset="0"/>
              </a:rPr>
              <a:t>bp</a:t>
            </a:r>
            <a:r>
              <a:rPr kumimoji="0" lang="en-US" sz="2000" b="0" i="0" u="none" strike="noStrike" cap="none" normalizeH="0" baseline="0" dirty="0" smtClean="0">
                <a:ln>
                  <a:noFill/>
                </a:ln>
                <a:solidFill>
                  <a:srgbClr val="000000"/>
                </a:solidFill>
                <a:effectLst/>
                <a:latin typeface="futura-book"/>
                <a:cs typeface="Arial" pitchFamily="34" charset="0"/>
              </a:rPr>
              <a:t> to 10 kb) from enzymatic reactions</a:t>
            </a:r>
            <a:endParaRPr kumimoji="0" lang="en-US" sz="2000" b="0" i="0" u="none" strike="noStrike" cap="none" normalizeH="0" baseline="0" dirty="0" smtClean="0">
              <a:ln>
                <a:noFill/>
              </a:ln>
              <a:solidFill>
                <a:srgbClr val="40404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404040"/>
                </a:solidFill>
                <a:effectLst/>
                <a:latin typeface="Arial" pitchFamily="34" charset="0"/>
                <a:cs typeface="Arial" pitchFamily="34" charset="0"/>
              </a:rPr>
              <a:t>Up to 95% recovery of ready-to-use DNA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404040"/>
                </a:solidFill>
                <a:effectLst/>
                <a:latin typeface="Arial" pitchFamily="34" charset="0"/>
                <a:cs typeface="Arial" pitchFamily="34" charset="0"/>
              </a:rPr>
              <a:t>Fast and convenient procedure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404040"/>
                </a:solidFill>
                <a:effectLst/>
                <a:latin typeface="Arial" pitchFamily="34" charset="0"/>
                <a:cs typeface="Arial" pitchFamily="34" charset="0"/>
              </a:rPr>
              <a:t>Cleanup of DNA up to 10 kb in three easy steps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404040"/>
                </a:solidFill>
                <a:effectLst/>
                <a:latin typeface="Arial" pitchFamily="34" charset="0"/>
                <a:cs typeface="Arial" pitchFamily="34" charset="0"/>
              </a:rPr>
              <a:t>Gel loading dye for convenient sample analysis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404040"/>
                </a:solidFill>
                <a:effectLst/>
                <a:latin typeface="Arial" pitchFamily="34" charset="0"/>
                <a:cs typeface="Arial" pitchFamily="34" charset="0"/>
              </a:rPr>
              <a:t>The </a:t>
            </a:r>
            <a:r>
              <a:rPr kumimoji="0" lang="en-US" sz="1600" b="0" i="0" u="none" strike="noStrike" cap="none" normalizeH="0" baseline="0" dirty="0" err="1" smtClean="0">
                <a:ln>
                  <a:noFill/>
                </a:ln>
                <a:solidFill>
                  <a:srgbClr val="404040"/>
                </a:solidFill>
                <a:effectLst/>
                <a:latin typeface="Arial" pitchFamily="34" charset="0"/>
                <a:cs typeface="Arial" pitchFamily="34" charset="0"/>
              </a:rPr>
              <a:t>QIAquick</a:t>
            </a:r>
            <a:r>
              <a:rPr kumimoji="0" lang="en-US" sz="1600" b="0" i="0" u="none" strike="noStrike" cap="none" normalizeH="0" baseline="0" dirty="0" smtClean="0">
                <a:ln>
                  <a:noFill/>
                </a:ln>
                <a:solidFill>
                  <a:srgbClr val="404040"/>
                </a:solidFill>
                <a:effectLst/>
                <a:latin typeface="Arial" pitchFamily="34" charset="0"/>
                <a:cs typeface="Arial" pitchFamily="34" charset="0"/>
              </a:rPr>
              <a:t> Gel Extraction Kit provides spin columns, buffers, and collection tubes for silica-membrane-based purification of DNA fragments from gels (up to 400 mg slices) or enzymatic reactions. DNA ranging from 70 </a:t>
            </a:r>
            <a:r>
              <a:rPr kumimoji="0" lang="en-US" sz="1600" b="0" i="0" u="none" strike="noStrike" cap="none" normalizeH="0" baseline="0" dirty="0" err="1" smtClean="0">
                <a:ln>
                  <a:noFill/>
                </a:ln>
                <a:solidFill>
                  <a:srgbClr val="404040"/>
                </a:solidFill>
                <a:effectLst/>
                <a:latin typeface="Arial" pitchFamily="34" charset="0"/>
                <a:cs typeface="Arial" pitchFamily="34" charset="0"/>
              </a:rPr>
              <a:t>bp</a:t>
            </a:r>
            <a:r>
              <a:rPr kumimoji="0" lang="en-US" sz="1600" b="0" i="0" u="none" strike="noStrike" cap="none" normalizeH="0" baseline="0" dirty="0" smtClean="0">
                <a:ln>
                  <a:noFill/>
                </a:ln>
                <a:solidFill>
                  <a:srgbClr val="404040"/>
                </a:solidFill>
                <a:effectLst/>
                <a:latin typeface="Arial" pitchFamily="34" charset="0"/>
                <a:cs typeface="Arial" pitchFamily="34" charset="0"/>
              </a:rPr>
              <a:t> to 10 kb is purified using a simple and fast bind-wash-elute procedure and an elution volume of 30–50 </a:t>
            </a:r>
            <a:r>
              <a:rPr kumimoji="0" lang="en-US" sz="1600" b="0" i="0" u="none" strike="noStrike" cap="none" normalizeH="0" baseline="0" dirty="0" err="1" smtClean="0">
                <a:ln>
                  <a:noFill/>
                </a:ln>
                <a:solidFill>
                  <a:srgbClr val="404040"/>
                </a:solidFill>
                <a:effectLst/>
                <a:latin typeface="Arial" pitchFamily="34" charset="0"/>
                <a:cs typeface="Arial" pitchFamily="34" charset="0"/>
              </a:rPr>
              <a:t>μl</a:t>
            </a:r>
            <a:r>
              <a:rPr kumimoji="0" lang="en-US" sz="1600" b="0" i="0" u="none" strike="noStrike" cap="none" normalizeH="0" baseline="0" dirty="0" smtClean="0">
                <a:ln>
                  <a:noFill/>
                </a:ln>
                <a:solidFill>
                  <a:srgbClr val="404040"/>
                </a:solidFill>
                <a:effectLst/>
                <a:latin typeface="Arial" pitchFamily="34" charset="0"/>
                <a:cs typeface="Arial" pitchFamily="34" charset="0"/>
              </a:rPr>
              <a:t>. An integrated pH indicator allows easy determination of the optimal pH for DNA binding to the spin column. The procedure can be fully automated on the </a:t>
            </a:r>
            <a:r>
              <a:rPr kumimoji="0" lang="en-US" sz="1600" b="0" i="0" u="none" strike="noStrike" cap="none" normalizeH="0" baseline="0" dirty="0" err="1" smtClean="0">
                <a:ln>
                  <a:noFill/>
                </a:ln>
                <a:solidFill>
                  <a:srgbClr val="404040"/>
                </a:solidFill>
                <a:effectLst/>
                <a:latin typeface="Arial" pitchFamily="34" charset="0"/>
                <a:cs typeface="Arial" pitchFamily="34" charset="0"/>
              </a:rPr>
              <a:t>QIAcube</a:t>
            </a:r>
            <a:r>
              <a:rPr kumimoji="0" lang="en-US" sz="1000" b="0" i="0" u="none" strike="noStrike" cap="none" normalizeH="0" baseline="0" dirty="0" smtClean="0">
                <a:ln>
                  <a:noFill/>
                </a:ln>
                <a:solidFill>
                  <a:srgbClr val="404040"/>
                </a:solidFill>
                <a:effectLst/>
                <a:latin typeface="Arial" pitchFamily="34" charset="0"/>
                <a:cs typeface="Arial" pitchFamily="34" charset="0"/>
              </a:rPr>
              <a:t>.</a:t>
            </a:r>
            <a:endParaRPr kumimoji="0" lang="en-US" sz="1000" b="0" i="0" u="none" strike="noStrike" cap="none" normalizeH="0" baseline="0" dirty="0" smtClean="0">
              <a:ln>
                <a:noFill/>
              </a:ln>
              <a:solidFill>
                <a:srgbClr val="1B3067"/>
              </a:solidFill>
              <a:effectLst/>
              <a:latin typeface="Arial" pitchFamily="34" charset="0"/>
              <a:cs typeface="Arial" pitchFamily="34" charset="0"/>
            </a:endParaRPr>
          </a:p>
        </p:txBody>
      </p:sp>
      <p:pic>
        <p:nvPicPr>
          <p:cNvPr id="30724" name="Picture 4" descr="Product picture">
            <a:hlinkClick r:id="rId2"/>
          </p:cNvPr>
          <p:cNvPicPr>
            <a:picLocks noChangeAspect="1" noChangeArrowheads="1"/>
          </p:cNvPicPr>
          <p:nvPr/>
        </p:nvPicPr>
        <p:blipFill>
          <a:blip r:embed="rId3" cstate="print"/>
          <a:srcRect/>
          <a:stretch>
            <a:fillRect/>
          </a:stretch>
        </p:blipFill>
        <p:spPr bwMode="auto">
          <a:xfrm>
            <a:off x="304800" y="1219200"/>
            <a:ext cx="8610600" cy="2514600"/>
          </a:xfrm>
          <a:prstGeom prst="rect">
            <a:avLst/>
          </a:prstGeom>
          <a:noFill/>
        </p:spPr>
      </p:pic>
      <p:sp>
        <p:nvSpPr>
          <p:cNvPr id="7" name="Rectangle 2"/>
          <p:cNvSpPr>
            <a:spLocks noGrp="1" noChangeArrowheads="1"/>
          </p:cNvSpPr>
          <p:nvPr>
            <p:ph type="title"/>
          </p:nvPr>
        </p:nvSpPr>
        <p:spPr bwMode="auto">
          <a:xfrm>
            <a:off x="457200" y="585647"/>
            <a:ext cx="8229600" cy="520982"/>
          </a:xfrm>
          <a:prstGeom prst="rect">
            <a:avLst/>
          </a:prstGeom>
          <a:solidFill>
            <a:srgbClr val="FFFFFF"/>
          </a:solidFill>
          <a:ln w="9525">
            <a:noFill/>
            <a:miter lim="800000"/>
            <a:headEnd/>
            <a:tailEnd/>
          </a:ln>
          <a:effectLst/>
        </p:spPr>
        <p:txBody>
          <a:bodyPr vert="horz" wrap="square" lIns="0" tIns="-17457" rIns="0" bIns="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err="1" smtClean="0">
                <a:ln>
                  <a:noFill/>
                </a:ln>
                <a:solidFill>
                  <a:srgbClr val="404040"/>
                </a:solidFill>
                <a:effectLst/>
                <a:latin typeface="futura-book"/>
                <a:cs typeface="Arial" pitchFamily="34" charset="0"/>
              </a:rPr>
              <a:t>QIAquick</a:t>
            </a:r>
            <a:r>
              <a:rPr kumimoji="0" lang="en-US" sz="1700" b="0" i="0" u="none" strike="noStrike" cap="none" normalizeH="0" baseline="0" dirty="0" smtClean="0">
                <a:ln>
                  <a:noFill/>
                </a:ln>
                <a:solidFill>
                  <a:srgbClr val="404040"/>
                </a:solidFill>
                <a:effectLst/>
                <a:latin typeface="futura-book"/>
                <a:cs typeface="Arial" pitchFamily="34" charset="0"/>
              </a:rPr>
              <a:t> Gel Extraction Kit</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31746" name="AutoShape 2" descr="Image result for extraction ki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1748" name="AutoShape 4" descr="Image result for extraction ki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1750" name="Picture 6" descr="http://www.akonni.com/images/Four_Minutes.gif"/>
          <p:cNvPicPr>
            <a:picLocks noChangeAspect="1" noChangeArrowheads="1"/>
          </p:cNvPicPr>
          <p:nvPr/>
        </p:nvPicPr>
        <p:blipFill>
          <a:blip r:embed="rId2" cstate="print"/>
          <a:srcRect/>
          <a:stretch>
            <a:fillRect/>
          </a:stretch>
        </p:blipFill>
        <p:spPr bwMode="auto">
          <a:xfrm>
            <a:off x="228600" y="0"/>
            <a:ext cx="86868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Intended Use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Large Fragment DNA Extraction Kit provides a streamlined method for the rapid purification and concentration of high-quality large-sized DNA from </a:t>
            </a:r>
            <a:r>
              <a:rPr lang="en-US" dirty="0" err="1" smtClean="0"/>
              <a:t>agarose</a:t>
            </a:r>
            <a:r>
              <a:rPr lang="en-US" dirty="0" smtClean="0"/>
              <a:t> gels. Simply add the specially formulated </a:t>
            </a:r>
            <a:r>
              <a:rPr lang="en-US" dirty="0" err="1" smtClean="0"/>
              <a:t>Agarose</a:t>
            </a:r>
            <a:r>
              <a:rPr lang="en-US" dirty="0" smtClean="0"/>
              <a:t> Dissolving Buffer (ADB) to the gel slice containing a DNA sample, let dissolve, and then transfer to the supplied DNA Binding Column. There is no need for organic denaturants or chloroform. Instead, the product utilizes unique spin column technology to yield high-quality, purified DNA in just minutes. DNA purified using the Large Fragment DNA Extraction Kit is ideal for PCR, sequencing, </a:t>
            </a:r>
            <a:r>
              <a:rPr lang="en-US" dirty="0" err="1" smtClean="0"/>
              <a:t>endonuclease</a:t>
            </a:r>
            <a:r>
              <a:rPr lang="en-US" dirty="0" smtClean="0"/>
              <a:t> digestion, ligation, etc. The entire procedure typically takes about 15 minutes.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DNA-selection guide"/>
          <p:cNvPicPr>
            <a:picLocks noChangeAspect="1" noChangeArrowheads="1"/>
          </p:cNvPicPr>
          <p:nvPr/>
        </p:nvPicPr>
        <p:blipFill>
          <a:blip r:embed="rId2" cstate="print"/>
          <a:srcRect/>
          <a:stretch>
            <a:fillRect/>
          </a:stretch>
        </p:blipFill>
        <p:spPr bwMode="auto">
          <a:xfrm>
            <a:off x="0" y="1"/>
            <a:ext cx="9144000" cy="685799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3794" name="Picture 2" descr="Image result for thank you"/>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Specifications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 DNA Purity: High-quality, purified DNA is especially well suited for sequencing and ligation reactions. </a:t>
            </a:r>
          </a:p>
          <a:p>
            <a:r>
              <a:rPr lang="en-US" dirty="0" smtClean="0"/>
              <a:t> DNA Size Limits: From ~50 </a:t>
            </a:r>
            <a:r>
              <a:rPr lang="en-US" dirty="0" err="1" smtClean="0"/>
              <a:t>bp</a:t>
            </a:r>
            <a:r>
              <a:rPr lang="en-US" dirty="0" smtClean="0"/>
              <a:t> to &gt;200 kb. </a:t>
            </a:r>
          </a:p>
          <a:p>
            <a:r>
              <a:rPr lang="en-US" dirty="0" smtClean="0"/>
              <a:t> DNA Recovery: Typically, up to 10 µg total DNA per column can be eluted into ≥ 10 µL of low salt DNA Elution Buffer or water. Recovery of DNA ranges from 70-95%. </a:t>
            </a:r>
          </a:p>
          <a:p>
            <a:r>
              <a:rPr lang="en-US" dirty="0" smtClean="0"/>
              <a:t> Sample Sources: DNA in excised </a:t>
            </a:r>
            <a:r>
              <a:rPr lang="en-US" dirty="0" err="1" smtClean="0"/>
              <a:t>agarose</a:t>
            </a:r>
            <a:r>
              <a:rPr lang="en-US" dirty="0" smtClean="0"/>
              <a:t> gel slices. </a:t>
            </a:r>
          </a:p>
          <a:p>
            <a:r>
              <a:rPr lang="en-US" dirty="0" smtClean="0"/>
              <a:t> Product Detergent Tolerance: ≤ 5% Triton X-100, ≤ 5% Tween-20, ≤ 5% </a:t>
            </a:r>
            <a:r>
              <a:rPr lang="en-US" dirty="0" err="1" smtClean="0"/>
              <a:t>Sarkosyl</a:t>
            </a:r>
            <a:r>
              <a:rPr lang="en-US" dirty="0" smtClean="0"/>
              <a:t>, ≤ 0.1% SDS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Supplied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List of component </a:t>
            </a:r>
          </a:p>
          <a:p>
            <a:pPr>
              <a:buNone/>
            </a:pPr>
            <a:r>
              <a:rPr lang="en-US" dirty="0" smtClean="0"/>
              <a:t>Component                25 Reactions           100 Reactions </a:t>
            </a:r>
          </a:p>
          <a:p>
            <a:pPr>
              <a:buNone/>
            </a:pPr>
            <a:r>
              <a:rPr lang="en-US" dirty="0" err="1" smtClean="0"/>
              <a:t>Agarose</a:t>
            </a:r>
            <a:r>
              <a:rPr lang="en-US" dirty="0" smtClean="0"/>
              <a:t> Dissolving Buffer</a:t>
            </a:r>
          </a:p>
          <a:p>
            <a:pPr>
              <a:buNone/>
            </a:pPr>
            <a:r>
              <a:rPr lang="en-US" dirty="0" smtClean="0"/>
              <a:t> (ADB)                              50 </a:t>
            </a:r>
            <a:r>
              <a:rPr lang="en-US" dirty="0" err="1" smtClean="0"/>
              <a:t>mL</a:t>
            </a:r>
            <a:r>
              <a:rPr lang="en-US" dirty="0" smtClean="0"/>
              <a:t>                  100 </a:t>
            </a:r>
            <a:r>
              <a:rPr lang="en-US" dirty="0" err="1" smtClean="0"/>
              <a:t>mL</a:t>
            </a:r>
            <a:r>
              <a:rPr lang="en-US" dirty="0" smtClean="0"/>
              <a:t> </a:t>
            </a:r>
          </a:p>
          <a:p>
            <a:pPr>
              <a:buNone/>
            </a:pPr>
            <a:r>
              <a:rPr lang="en-US" dirty="0" smtClean="0"/>
              <a:t>DNA Wash Buffer*           6 </a:t>
            </a:r>
            <a:r>
              <a:rPr lang="en-US" dirty="0" err="1" smtClean="0"/>
              <a:t>mL</a:t>
            </a:r>
            <a:r>
              <a:rPr lang="en-US" dirty="0" smtClean="0"/>
              <a:t>                   24 </a:t>
            </a:r>
            <a:r>
              <a:rPr lang="en-US" dirty="0" err="1" smtClean="0"/>
              <a:t>mL</a:t>
            </a:r>
            <a:r>
              <a:rPr lang="en-US" dirty="0" smtClean="0"/>
              <a:t> </a:t>
            </a:r>
          </a:p>
          <a:p>
            <a:pPr>
              <a:buNone/>
            </a:pPr>
            <a:r>
              <a:rPr lang="en-US" dirty="0" smtClean="0"/>
              <a:t>DNA Elution Buffer         1 </a:t>
            </a:r>
            <a:r>
              <a:rPr lang="en-US" dirty="0" err="1" smtClean="0"/>
              <a:t>mL</a:t>
            </a:r>
            <a:r>
              <a:rPr lang="en-US" dirty="0" smtClean="0"/>
              <a:t>                    4 </a:t>
            </a:r>
            <a:r>
              <a:rPr lang="en-US" dirty="0" err="1" smtClean="0"/>
              <a:t>mL</a:t>
            </a:r>
            <a:r>
              <a:rPr lang="en-US" dirty="0" smtClean="0"/>
              <a:t> </a:t>
            </a:r>
          </a:p>
          <a:p>
            <a:pPr>
              <a:buNone/>
            </a:pPr>
            <a:r>
              <a:rPr lang="en-US" dirty="0" smtClean="0"/>
              <a:t>DNA Binding Columns      25 tubes      100 tubes </a:t>
            </a:r>
          </a:p>
          <a:p>
            <a:pPr>
              <a:buNone/>
            </a:pPr>
            <a:r>
              <a:rPr lang="en-US" dirty="0" smtClean="0"/>
              <a:t>Collection Tubes                50 tubes      200 plates </a:t>
            </a:r>
          </a:p>
          <a:p>
            <a:endParaRPr lang="en-US" dirty="0" smtClean="0"/>
          </a:p>
          <a:p>
            <a:pPr>
              <a:buNone/>
            </a:pPr>
            <a:r>
              <a:rPr lang="en-US" dirty="0" smtClean="0"/>
              <a:t>* Ethanol must be added prior to use as indicated on the DNA Wash Buffer label.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Storage Instruction</a:t>
            </a:r>
            <a:endParaRPr lang="en-US" b="1" dirty="0"/>
          </a:p>
        </p:txBody>
      </p:sp>
      <p:sp>
        <p:nvSpPr>
          <p:cNvPr id="3" name="Content Placeholder 2"/>
          <p:cNvSpPr>
            <a:spLocks noGrp="1"/>
          </p:cNvSpPr>
          <p:nvPr>
            <p:ph idx="1"/>
          </p:nvPr>
        </p:nvSpPr>
        <p:spPr>
          <a:xfrm>
            <a:off x="0" y="1600200"/>
            <a:ext cx="9144000" cy="5257800"/>
          </a:xfrm>
        </p:spPr>
        <p:txBody>
          <a:bodyPr/>
          <a:lstStyle/>
          <a:p>
            <a:pPr>
              <a:buNone/>
            </a:pPr>
            <a:r>
              <a:rPr lang="en-US" dirty="0" smtClean="0"/>
              <a:t>  </a:t>
            </a:r>
            <a:r>
              <a:rPr lang="en-US" b="1" dirty="0" smtClean="0"/>
              <a:t>Component  </a:t>
            </a:r>
            <a:r>
              <a:rPr lang="en-US" dirty="0" smtClean="0"/>
              <a:t>                                  </a:t>
            </a:r>
            <a:r>
              <a:rPr lang="en-US" b="1" dirty="0" smtClean="0"/>
              <a:t>Storage Information </a:t>
            </a:r>
          </a:p>
          <a:p>
            <a:pPr>
              <a:buNone/>
            </a:pPr>
            <a:r>
              <a:rPr lang="en-US" dirty="0" err="1" smtClean="0"/>
              <a:t>Agarose</a:t>
            </a:r>
            <a:r>
              <a:rPr lang="en-US" dirty="0" smtClean="0"/>
              <a:t> Dissolving Buffer (ADB)      Room temperature DNA Wash Buffer                            Room temperature DNA Elution Buffer                         Room temperature DNA Binding Columns                    Room temperature Collection Tubes                              Room temperature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Materials Required but Not Supplied</a:t>
            </a:r>
            <a:endParaRPr lang="en-US" dirty="0"/>
          </a:p>
        </p:txBody>
      </p:sp>
      <p:sp>
        <p:nvSpPr>
          <p:cNvPr id="3" name="Content Placeholder 2"/>
          <p:cNvSpPr>
            <a:spLocks noGrp="1"/>
          </p:cNvSpPr>
          <p:nvPr>
            <p:ph idx="1"/>
          </p:nvPr>
        </p:nvSpPr>
        <p:spPr/>
        <p:txBody>
          <a:bodyPr/>
          <a:lstStyle/>
          <a:p>
            <a:pPr>
              <a:buNone/>
            </a:pPr>
            <a:r>
              <a:rPr lang="en-US" dirty="0" smtClean="0"/>
              <a:t> </a:t>
            </a:r>
            <a:r>
              <a:rPr lang="en-US" sz="7200" dirty="0" smtClean="0"/>
              <a:t>100% ethanol or 95% ethanol</a:t>
            </a:r>
            <a:endParaRPr lang="en-US" sz="7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Assay Protocol</a:t>
            </a:r>
            <a:endParaRPr lang="en-US" dirty="0"/>
          </a:p>
        </p:txBody>
      </p:sp>
      <p:sp>
        <p:nvSpPr>
          <p:cNvPr id="3" name="Content Placeholder 2"/>
          <p:cNvSpPr>
            <a:spLocks noGrp="1"/>
          </p:cNvSpPr>
          <p:nvPr>
            <p:ph idx="1"/>
          </p:nvPr>
        </p:nvSpPr>
        <p:spPr/>
        <p:txBody>
          <a:bodyPr/>
          <a:lstStyle/>
          <a:p>
            <a:r>
              <a:rPr lang="en-US" b="1" dirty="0" smtClean="0"/>
              <a:t>Reagent Preparation</a:t>
            </a:r>
          </a:p>
          <a:p>
            <a:pPr>
              <a:buNone/>
            </a:pPr>
            <a:r>
              <a:rPr lang="en-US" dirty="0" smtClean="0"/>
              <a:t>  Before starting:</a:t>
            </a:r>
          </a:p>
          <a:p>
            <a:pPr>
              <a:buNone/>
            </a:pPr>
            <a:r>
              <a:rPr lang="en-US" dirty="0" smtClean="0"/>
              <a:t>  Add 24 </a:t>
            </a:r>
            <a:r>
              <a:rPr lang="en-US" dirty="0" err="1" smtClean="0"/>
              <a:t>mL</a:t>
            </a:r>
            <a:r>
              <a:rPr lang="en-US" dirty="0" smtClean="0"/>
              <a:t> 100% ethanol (26 </a:t>
            </a:r>
            <a:r>
              <a:rPr lang="en-US" dirty="0" err="1" smtClean="0"/>
              <a:t>mL</a:t>
            </a:r>
            <a:r>
              <a:rPr lang="en-US" dirty="0" smtClean="0"/>
              <a:t> 95% ethanol) to the 6 </a:t>
            </a:r>
            <a:r>
              <a:rPr lang="en-US" dirty="0" err="1" smtClean="0"/>
              <a:t>mL</a:t>
            </a:r>
            <a:r>
              <a:rPr lang="en-US" dirty="0" smtClean="0"/>
              <a:t> DNA Wash Buffer concentrate. </a:t>
            </a:r>
          </a:p>
          <a:p>
            <a:pPr>
              <a:buNone/>
            </a:pPr>
            <a:endParaRPr lang="en-US" dirty="0" smtClean="0"/>
          </a:p>
          <a:p>
            <a:pPr>
              <a:buNone/>
            </a:pPr>
            <a:r>
              <a:rPr lang="en-US" dirty="0" smtClean="0"/>
              <a:t> Add 96 </a:t>
            </a:r>
            <a:r>
              <a:rPr lang="en-US" dirty="0" err="1" smtClean="0"/>
              <a:t>mL</a:t>
            </a:r>
            <a:r>
              <a:rPr lang="en-US" dirty="0" smtClean="0"/>
              <a:t> 100% ethanol (104 </a:t>
            </a:r>
            <a:r>
              <a:rPr lang="en-US" dirty="0" err="1" smtClean="0"/>
              <a:t>mL</a:t>
            </a:r>
            <a:r>
              <a:rPr lang="en-US" dirty="0" smtClean="0"/>
              <a:t> 95% ethanol) to the 24 </a:t>
            </a:r>
            <a:r>
              <a:rPr lang="en-US" dirty="0" err="1" smtClean="0"/>
              <a:t>mL</a:t>
            </a:r>
            <a:r>
              <a:rPr lang="en-US" dirty="0" smtClean="0"/>
              <a:t> DNA Wash Buffer concentrate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Assay Procedure</a:t>
            </a:r>
            <a:endParaRPr lang="en-US" dirty="0"/>
          </a:p>
        </p:txBody>
      </p:sp>
      <p:sp>
        <p:nvSpPr>
          <p:cNvPr id="3" name="Content Placeholder 2"/>
          <p:cNvSpPr>
            <a:spLocks noGrp="1"/>
          </p:cNvSpPr>
          <p:nvPr>
            <p:ph idx="1"/>
          </p:nvPr>
        </p:nvSpPr>
        <p:spPr>
          <a:xfrm>
            <a:off x="304800" y="1600200"/>
            <a:ext cx="8534400" cy="5257800"/>
          </a:xfrm>
        </p:spPr>
        <p:txBody>
          <a:bodyPr>
            <a:normAutofit fontScale="77500" lnSpcReduction="20000"/>
          </a:bodyPr>
          <a:lstStyle/>
          <a:p>
            <a:r>
              <a:rPr lang="en-US" dirty="0" smtClean="0"/>
              <a:t>All centrifugation steps should be performed between </a:t>
            </a:r>
          </a:p>
          <a:p>
            <a:pPr>
              <a:buNone/>
            </a:pPr>
            <a:r>
              <a:rPr lang="en-US" dirty="0" smtClean="0"/>
              <a:t>11,000 - 16,000 x g. </a:t>
            </a:r>
          </a:p>
          <a:p>
            <a:pPr marL="514350" indent="-514350">
              <a:buAutoNum type="arabicPeriod"/>
            </a:pPr>
            <a:r>
              <a:rPr lang="en-US" dirty="0" smtClean="0"/>
              <a:t>Excise the DNA fragment from the </a:t>
            </a:r>
            <a:r>
              <a:rPr lang="en-US" dirty="0" err="1" smtClean="0"/>
              <a:t>agarose</a:t>
            </a:r>
            <a:r>
              <a:rPr lang="en-US" dirty="0" smtClean="0"/>
              <a:t> gel using a razor blade or scalpel and transfer it to a 1.5 </a:t>
            </a:r>
            <a:r>
              <a:rPr lang="en-US" dirty="0" err="1" smtClean="0"/>
              <a:t>mL</a:t>
            </a:r>
            <a:r>
              <a:rPr lang="en-US" dirty="0" smtClean="0"/>
              <a:t> </a:t>
            </a:r>
            <a:r>
              <a:rPr lang="en-US" dirty="0" err="1" smtClean="0"/>
              <a:t>microcentrifuge</a:t>
            </a:r>
            <a:r>
              <a:rPr lang="en-US" dirty="0" smtClean="0"/>
              <a:t> tube. Note: The amount of </a:t>
            </a:r>
            <a:r>
              <a:rPr lang="en-US" dirty="0" err="1" smtClean="0"/>
              <a:t>agarose</a:t>
            </a:r>
            <a:r>
              <a:rPr lang="en-US" dirty="0" smtClean="0"/>
              <a:t> excised from the gel should be as small as possible.</a:t>
            </a:r>
          </a:p>
          <a:p>
            <a:pPr marL="514350" indent="-514350">
              <a:buAutoNum type="arabicPeriod"/>
            </a:pPr>
            <a:r>
              <a:rPr lang="en-US" dirty="0" smtClean="0"/>
              <a:t> Add 3 volumes of ADB to each volume of </a:t>
            </a:r>
            <a:r>
              <a:rPr lang="en-US" dirty="0" err="1" smtClean="0"/>
              <a:t>agarose</a:t>
            </a:r>
            <a:r>
              <a:rPr lang="en-US" dirty="0" smtClean="0"/>
              <a:t> excised from the gel (e.g. for 100 µL (mg) of </a:t>
            </a:r>
            <a:r>
              <a:rPr lang="en-US" dirty="0" err="1" smtClean="0"/>
              <a:t>agarose</a:t>
            </a:r>
            <a:r>
              <a:rPr lang="en-US" dirty="0" smtClean="0"/>
              <a:t> gel slice add 300 µL of ADB).</a:t>
            </a:r>
          </a:p>
          <a:p>
            <a:pPr marL="514350" indent="-514350">
              <a:buNone/>
            </a:pPr>
            <a:r>
              <a:rPr lang="en-US" dirty="0" smtClean="0"/>
              <a:t> 3. Incubate at 37-55°C for 5-10 minutes until the gel slice is completely dissolved. Note: Do not incubate above 60°C. It is important that the gel slice dissolves completely. This can be facilitated by gentle mixing during the incubation. </a:t>
            </a:r>
          </a:p>
          <a:p>
            <a:pPr marL="514350" indent="-514350">
              <a:buNone/>
            </a:pPr>
            <a:r>
              <a:rPr lang="en-US" dirty="0" smtClean="0"/>
              <a:t>4. Transfer the melted </a:t>
            </a:r>
            <a:r>
              <a:rPr lang="en-US" dirty="0" err="1" smtClean="0"/>
              <a:t>agarose</a:t>
            </a:r>
            <a:r>
              <a:rPr lang="en-US" dirty="0" smtClean="0"/>
              <a:t> solutions to a DNA Binding Column in a Collection Tube. 5.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a:buNone/>
            </a:pPr>
            <a:r>
              <a:rPr lang="en-US" dirty="0" smtClean="0"/>
              <a:t> 5. Centrifuge for 1 minute. Discard the flow-through. Note: Remove the flow-through by aspiration. Avoid contamination of the Collection Tube rim. </a:t>
            </a:r>
          </a:p>
          <a:p>
            <a:pPr>
              <a:buNone/>
            </a:pPr>
            <a:r>
              <a:rPr lang="en-US" dirty="0" smtClean="0"/>
              <a:t>6. Add 200 µL of DNA Wash Buffer to the column and centrifuge for 30 seconds. Discard the flow-through. Repeat the wash step. </a:t>
            </a:r>
          </a:p>
          <a:p>
            <a:pPr>
              <a:buNone/>
            </a:pPr>
            <a:r>
              <a:rPr lang="en-US" dirty="0" smtClean="0"/>
              <a:t>7. Add ≥10 µL DNA Elution Buffer or water directly to the column matrix and wait for 1 minute. Place column into a 1.5 </a:t>
            </a:r>
            <a:r>
              <a:rPr lang="en-US" dirty="0" err="1" smtClean="0"/>
              <a:t>mL</a:t>
            </a:r>
            <a:r>
              <a:rPr lang="en-US" dirty="0" smtClean="0"/>
              <a:t> tube and centrifuge for 30 seconds to elute DNA. Ultra-pure DNA is now ready for use. Note 1: DNA Elution Buffer: 10 </a:t>
            </a:r>
            <a:r>
              <a:rPr lang="en-US" dirty="0" err="1" smtClean="0"/>
              <a:t>mM</a:t>
            </a:r>
            <a:r>
              <a:rPr lang="en-US" dirty="0" smtClean="0"/>
              <a:t> </a:t>
            </a:r>
            <a:r>
              <a:rPr lang="en-US" dirty="0" err="1" smtClean="0"/>
              <a:t>Tris-HCl</a:t>
            </a:r>
            <a:r>
              <a:rPr lang="en-US" dirty="0" smtClean="0"/>
              <a:t>, pH 8.5, 0.1 </a:t>
            </a:r>
            <a:r>
              <a:rPr lang="en-US" dirty="0" err="1" smtClean="0"/>
              <a:t>mM</a:t>
            </a:r>
            <a:r>
              <a:rPr lang="en-US" dirty="0" smtClean="0"/>
              <a:t> EDTA. Note 2: Elution of DNA from the column is dependent on pH and temperature. If water is used, make sure the pH is &gt;6.0. The total yield may be improved by eluting the DNA with 60-70°C DNA Elution Buffer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TotalTime>
  <Words>1185</Words>
  <Application>Microsoft Office PowerPoint</Application>
  <PresentationFormat>On-screen Show (4:3)</PresentationFormat>
  <Paragraphs>75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DNA EXTRACTION</vt:lpstr>
      <vt:lpstr>Intended Use</vt:lpstr>
      <vt:lpstr>Specifications</vt:lpstr>
      <vt:lpstr>Materials Supplied</vt:lpstr>
      <vt:lpstr>Storage Instruction</vt:lpstr>
      <vt:lpstr>Materials Required but Not Supplied</vt:lpstr>
      <vt:lpstr>Assay Protocol</vt:lpstr>
      <vt:lpstr>Assay Procedure</vt:lpstr>
      <vt:lpstr>Slide 9</vt:lpstr>
      <vt:lpstr>Resources</vt:lpstr>
      <vt:lpstr>Slide 11</vt:lpstr>
      <vt:lpstr>Slide 12</vt:lpstr>
      <vt:lpstr>Slide 13</vt:lpstr>
      <vt:lpstr>Slide 14</vt:lpstr>
      <vt:lpstr>Slide 15</vt:lpstr>
      <vt:lpstr>Slide 16</vt:lpstr>
      <vt:lpstr>Slide 17</vt:lpstr>
      <vt:lpstr>QIAquick Gel Extraction Kit </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EXTRACTION</dc:title>
  <dc:creator>N5030</dc:creator>
  <cp:lastModifiedBy>zayed</cp:lastModifiedBy>
  <cp:revision>13</cp:revision>
  <dcterms:created xsi:type="dcterms:W3CDTF">2006-08-16T00:00:00Z</dcterms:created>
  <dcterms:modified xsi:type="dcterms:W3CDTF">2020-03-16T18:12:52Z</dcterms:modified>
</cp:coreProperties>
</file>