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0" r:id="rId13"/>
    <p:sldId id="267" r:id="rId14"/>
    <p:sldId id="288" r:id="rId15"/>
    <p:sldId id="289" r:id="rId16"/>
    <p:sldId id="268" r:id="rId17"/>
    <p:sldId id="269" r:id="rId18"/>
    <p:sldId id="291" r:id="rId19"/>
    <p:sldId id="270" r:id="rId20"/>
    <p:sldId id="271" r:id="rId21"/>
    <p:sldId id="272" r:id="rId22"/>
    <p:sldId id="293" r:id="rId23"/>
    <p:sldId id="273" r:id="rId24"/>
    <p:sldId id="274" r:id="rId25"/>
    <p:sldId id="275" r:id="rId26"/>
    <p:sldId id="276" r:id="rId27"/>
    <p:sldId id="292" r:id="rId28"/>
    <p:sldId id="277" r:id="rId29"/>
    <p:sldId id="278" r:id="rId30"/>
    <p:sldId id="286" r:id="rId31"/>
    <p:sldId id="287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Adjustment  and mood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Psychiatry department </a:t>
            </a:r>
          </a:p>
          <a:p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Suef</a:t>
            </a:r>
            <a:r>
              <a:rPr lang="en-US" dirty="0" smtClean="0"/>
              <a:t> University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Etiology of depression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(A) Biological Factors:</a:t>
            </a:r>
            <a:endParaRPr lang="en-US" dirty="0" smtClean="0"/>
          </a:p>
          <a:p>
            <a:r>
              <a:rPr lang="en-US" b="1" dirty="0" smtClean="0"/>
              <a:t>1. Genetic Factors:</a:t>
            </a:r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b="1" dirty="0" err="1" smtClean="0"/>
              <a:t>Neurochemical</a:t>
            </a:r>
            <a:r>
              <a:rPr lang="en-US" b="1" dirty="0" smtClean="0"/>
              <a:t> Factors:</a:t>
            </a:r>
            <a:endParaRPr lang="en-US" dirty="0" smtClean="0"/>
          </a:p>
          <a:p>
            <a:r>
              <a:rPr lang="en-US" b="1" dirty="0" smtClean="0"/>
              <a:t>3. Hormonal Factors: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(B) Psychosocial factors:</a:t>
            </a:r>
            <a:endParaRPr lang="en-US" dirty="0" smtClean="0"/>
          </a:p>
          <a:p>
            <a:r>
              <a:rPr lang="en-US" b="1" dirty="0" smtClean="0"/>
              <a:t>1. Early trauma in childhood</a:t>
            </a:r>
            <a:endParaRPr lang="en-US" dirty="0" smtClean="0"/>
          </a:p>
          <a:p>
            <a:r>
              <a:rPr lang="en-US" b="1" dirty="0" smtClean="0"/>
              <a:t>2. Negative Life Events</a:t>
            </a:r>
            <a:endParaRPr lang="en-US" dirty="0" smtClean="0"/>
          </a:p>
          <a:p>
            <a:r>
              <a:rPr lang="en-US" b="1" dirty="0" smtClean="0"/>
              <a:t>3. Chronic Stress</a:t>
            </a:r>
            <a:endParaRPr lang="en-US" dirty="0"/>
          </a:p>
        </p:txBody>
      </p:sp>
      <p:pic>
        <p:nvPicPr>
          <p:cNvPr id="4" name="il_fi" descr="http://upload.wikimedia.org/wikipedia/commons/thumb/3/38/Vincent_Willem_van_Gogh_002.jpg/250px-Vincent_Willem_van_Gogh_0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1" y="1219200"/>
            <a:ext cx="3657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Major Depressive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Clinical Picture:</a:t>
            </a:r>
            <a:endParaRPr lang="en-US" dirty="0" smtClean="0"/>
          </a:p>
          <a:p>
            <a:r>
              <a:rPr lang="en-US" dirty="0" smtClean="0"/>
              <a:t>75 % of patients experience recurrences throughout life, with varying degrees of residual symptoms between episodes.</a:t>
            </a:r>
          </a:p>
          <a:p>
            <a:r>
              <a:rPr lang="en-US" b="1" dirty="0" smtClean="0"/>
              <a:t>depressed mood</a:t>
            </a:r>
            <a:r>
              <a:rPr lang="en-US" dirty="0" smtClean="0"/>
              <a:t> or </a:t>
            </a:r>
            <a:r>
              <a:rPr lang="en-US" b="1" dirty="0" err="1" smtClean="0"/>
              <a:t>anhedonia</a:t>
            </a:r>
            <a:r>
              <a:rPr lang="en-US" dirty="0" smtClean="0"/>
              <a:t> for two weeks. The patient is typically worse in the morning (diurnal variation).</a:t>
            </a:r>
          </a:p>
          <a:p>
            <a:endParaRPr lang="en-US" dirty="0"/>
          </a:p>
        </p:txBody>
      </p:sp>
      <p:pic>
        <p:nvPicPr>
          <p:cNvPr id="4" name="il_fi" descr="http://t1.gstatic.com/images?q=tbn:ANd9GcSKSXVw5ykqfB7yOA_XGv33Dck1HlK4bCt-eGLwx0VUrSyJo2zndw&amp;t=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800600"/>
            <a:ext cx="4038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t2.gstatic.com/images?q=tbn:ANd9GcSVhaT5suxrOtGRyYQAvuhJ2BV35i247TKANq8JTA0Y3lfRGuXH1g&amp;t=1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Other symptoms of major depression include: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Sleep disturbances</a:t>
            </a:r>
          </a:p>
          <a:p>
            <a:r>
              <a:rPr lang="en-US" dirty="0" smtClean="0"/>
              <a:t>2. change of appetite </a:t>
            </a:r>
          </a:p>
          <a:p>
            <a:r>
              <a:rPr lang="en-US" dirty="0" smtClean="0"/>
              <a:t>3. Loss of libido, impotence in males.</a:t>
            </a:r>
          </a:p>
          <a:p>
            <a:r>
              <a:rPr lang="en-US" dirty="0" smtClean="0"/>
              <a:t>4. Psychomotor retardation</a:t>
            </a:r>
          </a:p>
          <a:p>
            <a:r>
              <a:rPr lang="en-US" dirty="0" smtClean="0"/>
              <a:t>5. Tendency to social withdrawal.</a:t>
            </a:r>
          </a:p>
          <a:p>
            <a:r>
              <a:rPr lang="en-US" dirty="0" smtClean="0"/>
              <a:t>6. Decline in vocational functioning.</a:t>
            </a:r>
          </a:p>
          <a:p>
            <a:r>
              <a:rPr lang="en-US" dirty="0" smtClean="0"/>
              <a:t>7. Fatigue or loss of energy.</a:t>
            </a:r>
          </a:p>
          <a:p>
            <a:r>
              <a:rPr lang="en-US" b="1" dirty="0" smtClean="0"/>
              <a:t>Cognitive misinterpretations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8. Diminished ability to think or concentrate.</a:t>
            </a:r>
          </a:p>
          <a:p>
            <a:r>
              <a:rPr lang="en-US" dirty="0" smtClean="0"/>
              <a:t>9. Feeling of worthlessness</a:t>
            </a:r>
          </a:p>
          <a:p>
            <a:r>
              <a:rPr lang="en-US" dirty="0" smtClean="0"/>
              <a:t>10. Excessive or inappropriate self-blame and guilt.</a:t>
            </a:r>
          </a:p>
          <a:p>
            <a:r>
              <a:rPr lang="en-US" dirty="0" smtClean="0"/>
              <a:t>11. Recurrent thoughts about death </a:t>
            </a:r>
          </a:p>
          <a:p>
            <a:r>
              <a:rPr lang="en-US" dirty="0" smtClean="0"/>
              <a:t>12. Diffuse bodily complaints, </a:t>
            </a:r>
          </a:p>
          <a:p>
            <a:r>
              <a:rPr lang="en-US" dirty="0" smtClean="0"/>
              <a:t>13. Depersonalization and </a:t>
            </a:r>
            <a:r>
              <a:rPr lang="en-US" dirty="0" err="1" smtClean="0"/>
              <a:t>derealization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psychotic features</a:t>
            </a:r>
            <a:r>
              <a:rPr lang="en-US" dirty="0" smtClean="0"/>
              <a:t> in the form of delusions and hallucinations may be present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صلاح جاهين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SA" b="1" dirty="0" smtClean="0"/>
              <a:t>يا حزين يا قمقم تحت بحر الضياع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ar-SA" sz="3600" b="1" dirty="0" smtClean="0"/>
              <a:t>حزين أنا زيك و إيه مستطاع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ar-SA" sz="3600" b="1" dirty="0" smtClean="0"/>
              <a:t>الحزن ما بقالهوش جلال يا جدع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ar-SA" sz="3600" b="1" dirty="0" smtClean="0"/>
              <a:t>الحزن زي البرد ... زي الصداع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ar-SA" sz="3600" b="1" dirty="0" smtClean="0"/>
              <a:t>عجبي </a:t>
            </a:r>
            <a:endParaRPr lang="en-US" dirty="0"/>
          </a:p>
        </p:txBody>
      </p:sp>
      <p:pic>
        <p:nvPicPr>
          <p:cNvPr id="7" name="il_fi" descr="http://1.bp.blogspot.com/_RtDvQmFFm4A/SX5Ffe7TpnI/AAAAAAAAC4c/ojz1TBrD8bQ/s400/Salah+Jahee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1670" y="3051810"/>
            <a:ext cx="3402330" cy="380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صلاح جاهين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 </a:t>
            </a:r>
          </a:p>
          <a:p>
            <a:r>
              <a:rPr lang="ar-SA" b="1" dirty="0" smtClean="0"/>
              <a:t>عام</a:t>
            </a:r>
            <a:r>
              <a:rPr lang="en-US" b="1" dirty="0" smtClean="0"/>
              <a:t>*</a:t>
            </a:r>
            <a:r>
              <a:rPr lang="ar-SA" b="1" dirty="0" smtClean="0"/>
              <a:t>انا شاب لكن عمرى الف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/>
              <a:t>وحيد لكن بين ضلوعى زحام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/>
              <a:t>خايف لكن خوفى منى انا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/>
              <a:t>أخرس لكن قلبى مليان كلام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/>
              <a:t>عجبى</a:t>
            </a:r>
            <a:r>
              <a:rPr lang="en-US" b="1" dirty="0" smtClean="0"/>
              <a:t>!!!</a:t>
            </a:r>
            <a:r>
              <a:rPr lang="ar-SA" smtClean="0"/>
              <a:t> </a:t>
            </a:r>
            <a:endParaRPr lang="en-US" dirty="0"/>
          </a:p>
        </p:txBody>
      </p:sp>
      <p:pic>
        <p:nvPicPr>
          <p:cNvPr id="7" name="il_fi" descr="http://1.bp.blogspot.com/_RtDvQmFFm4A/SX5Ffe7TpnI/AAAAAAAAC4c/ojz1TBrD8bQ/s400/Salah+Jahee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1670" y="3051810"/>
            <a:ext cx="3402330" cy="380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Depression is a systemic illness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multiple disorders related to the immune system, (malignancies, susceptibility to infections) </a:t>
            </a:r>
          </a:p>
          <a:p>
            <a:r>
              <a:rPr lang="en-US" dirty="0" smtClean="0"/>
              <a:t>Control of diabetes becomes difficult.</a:t>
            </a:r>
          </a:p>
          <a:p>
            <a:r>
              <a:rPr lang="en-US" dirty="0" smtClean="0"/>
              <a:t>platelet aggregation and blood vessels (coronary ischemia).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Economic and Social impact of Major Depression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Unipolar</a:t>
            </a:r>
            <a:r>
              <a:rPr lang="en-US" dirty="0" smtClean="0"/>
              <a:t> Depression was the</a:t>
            </a:r>
            <a:r>
              <a:rPr lang="en-US" b="1" dirty="0" smtClean="0"/>
              <a:t> "leading cause of disability"</a:t>
            </a:r>
            <a:r>
              <a:rPr lang="en-US" dirty="0" smtClean="0"/>
              <a:t> all over the world in the age range of 15-44 years (WHO, 2001). </a:t>
            </a:r>
          </a:p>
          <a:p>
            <a:r>
              <a:rPr lang="en-US" dirty="0" smtClean="0"/>
              <a:t>It was </a:t>
            </a:r>
            <a:r>
              <a:rPr lang="en-US" b="1" i="1" u="sng" dirty="0" smtClean="0"/>
              <a:t>the fourth leading cause of death </a:t>
            </a:r>
            <a:r>
              <a:rPr lang="en-US" dirty="0" smtClean="0"/>
              <a:t>in the same age range. </a:t>
            </a:r>
          </a:p>
          <a:p>
            <a:r>
              <a:rPr lang="en-US" dirty="0" smtClean="0"/>
              <a:t>By the year 2020, with the increasing number of depressed patients, it will rank second on the list of causes of death after </a:t>
            </a:r>
            <a:r>
              <a:rPr lang="en-US" dirty="0" err="1" smtClean="0"/>
              <a:t>ischaemic</a:t>
            </a:r>
            <a:r>
              <a:rPr lang="en-US" dirty="0" smtClean="0"/>
              <a:t> heart disease.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t1.gstatic.com/images?q=tbn:ANd9GcR4qUtAfLFPRH8ApJGw1WEVCbSdeWMEQKL3dkuJin6kALK8vaFFLA&amp;t=1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467600" cy="4270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2. </a:t>
            </a:r>
            <a:r>
              <a:rPr lang="en-US" b="1" dirty="0" err="1" smtClean="0"/>
              <a:t>Dysthymic</a:t>
            </a:r>
            <a:r>
              <a:rPr lang="en-US" b="1" dirty="0" smtClean="0"/>
              <a:t> disorder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(Depressive Neurosis)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chronic depressive illness less severe than Major Depressive.</a:t>
            </a:r>
          </a:p>
          <a:p>
            <a:r>
              <a:rPr lang="en-US" dirty="0" smtClean="0"/>
              <a:t> The onset is insidious and the course is chronic (more than 2 years). Its lifetime prevalence is 6 % of all people.</a:t>
            </a:r>
          </a:p>
          <a:p>
            <a:r>
              <a:rPr lang="en-US" dirty="0" smtClean="0"/>
              <a:t>Age of onset is usually younger than in major depression.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Adjustment Disorders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</a:t>
            </a:r>
            <a:endParaRPr lang="en-US" dirty="0" smtClean="0"/>
          </a:p>
          <a:p>
            <a:r>
              <a:rPr lang="en-US" dirty="0" smtClean="0"/>
              <a:t>* The development of emotional or behavioral symptoms in the context of identified psychosocial stressors.</a:t>
            </a:r>
          </a:p>
          <a:p>
            <a:r>
              <a:rPr lang="en-US" dirty="0" smtClean="0"/>
              <a:t>* The resultant symptoms are clinically significant by virtue of either:</a:t>
            </a:r>
          </a:p>
          <a:p>
            <a:r>
              <a:rPr lang="en-US" dirty="0" smtClean="0"/>
              <a:t>a. impairment in function</a:t>
            </a:r>
          </a:p>
          <a:p>
            <a:r>
              <a:rPr lang="en-US" dirty="0" smtClean="0"/>
              <a:t>b. the subjective experience of excessive distress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467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</a:t>
            </a:r>
            <a:r>
              <a:rPr lang="en-US" b="1" dirty="0" smtClean="0"/>
              <a:t>. </a:t>
            </a:r>
            <a:r>
              <a:rPr lang="en-US" b="1" dirty="0" err="1" smtClean="0"/>
              <a:t>Dysthymic</a:t>
            </a:r>
            <a:r>
              <a:rPr lang="en-US" b="1" dirty="0" smtClean="0"/>
              <a:t> disorder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752"/>
          </a:xfrm>
        </p:spPr>
        <p:txBody>
          <a:bodyPr>
            <a:normAutofit/>
          </a:bodyPr>
          <a:lstStyle/>
          <a:p>
            <a:r>
              <a:rPr lang="en-US" dirty="0" smtClean="0"/>
              <a:t>Those with onset during childhood or adolescence have a greater risk to develop major depression later in life (Double Depression). </a:t>
            </a:r>
          </a:p>
          <a:p>
            <a:r>
              <a:rPr lang="en-US" dirty="0" smtClean="0"/>
              <a:t>It is more common among the first degree relatives with major depression.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picture of </a:t>
            </a:r>
            <a:r>
              <a:rPr lang="en-US" dirty="0" err="1" smtClean="0"/>
              <a:t>Dysthymia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persistent depressed mood for more than two years.</a:t>
            </a:r>
          </a:p>
          <a:p>
            <a:pPr>
              <a:buNone/>
            </a:pPr>
            <a:r>
              <a:rPr lang="en-US" dirty="0" smtClean="0"/>
              <a:t>In addition, there are at least two of the following symptoms: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Poor appetite or overeating.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Sleep problems.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Fatigue.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Feeling of hopelessness and low self esteem.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Poor concentration or difficulty making decisions.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t0.gstatic.com/images?q=tbn:ANd9GcR62UrX4XGc8VHVYgV_0bc_nY-wTPjtV_gFcD2WX0iwoJs6UuUE&amp;t=1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Treatment of Depressive disorders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1. Hospitalization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2. Pharmacotherapy:</a:t>
            </a:r>
            <a:endParaRPr lang="en-US" dirty="0" smtClean="0"/>
          </a:p>
          <a:p>
            <a:r>
              <a:rPr lang="en-US" b="1" dirty="0" smtClean="0"/>
              <a:t>3. Electro-Convulsive Therapy</a:t>
            </a:r>
            <a:r>
              <a:rPr lang="en-US" dirty="0" smtClean="0"/>
              <a:t> </a:t>
            </a:r>
            <a:r>
              <a:rPr lang="en-US" b="1" dirty="0" smtClean="0"/>
              <a:t>(ECT)</a:t>
            </a:r>
            <a:endParaRPr lang="en-US" dirty="0" smtClean="0"/>
          </a:p>
          <a:p>
            <a:r>
              <a:rPr lang="en-US" b="1" dirty="0" smtClean="0"/>
              <a:t>4. Psychotherapy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Pharmacotherapy: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* </a:t>
            </a:r>
            <a:r>
              <a:rPr lang="en-US" sz="3600" dirty="0" err="1" smtClean="0"/>
              <a:t>Tricyclic</a:t>
            </a:r>
            <a:r>
              <a:rPr lang="en-US" sz="3600" dirty="0" smtClean="0"/>
              <a:t> and </a:t>
            </a:r>
            <a:r>
              <a:rPr lang="en-US" sz="3600" dirty="0" err="1" smtClean="0"/>
              <a:t>tetracyclic</a:t>
            </a:r>
            <a:r>
              <a:rPr lang="en-US" sz="3600" dirty="0" smtClean="0"/>
              <a:t> antidepressants </a:t>
            </a:r>
          </a:p>
          <a:p>
            <a:r>
              <a:rPr lang="en-US" sz="3600" dirty="0" smtClean="0"/>
              <a:t>*  SSRIs and other more recent antidepressants </a:t>
            </a:r>
          </a:p>
          <a:p>
            <a:r>
              <a:rPr lang="en-US" sz="3600" dirty="0" smtClean="0"/>
              <a:t>* Maintenance treatment should be continued for at least 6 month to prevent relapse.</a:t>
            </a:r>
          </a:p>
          <a:p>
            <a:r>
              <a:rPr lang="en-US" sz="3600" dirty="0" smtClean="0"/>
              <a:t>* Long treatment is needed with chronic or recurrent major depression</a:t>
            </a:r>
          </a:p>
          <a:p>
            <a:r>
              <a:rPr lang="en-US" sz="3600" dirty="0" smtClean="0"/>
              <a:t>* Lithium, Antipsychotics in small dose and </a:t>
            </a:r>
            <a:r>
              <a:rPr lang="en-US" sz="3600" dirty="0" err="1" smtClean="0"/>
              <a:t>Antiepileptics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  <p:pic>
        <p:nvPicPr>
          <p:cNvPr id="4" name="il_fi" descr="http://www.chronicdepressionhelp.com/files/2010/07/602x280-dysthymia_treatmen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"/>
            <a:ext cx="411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Electro-Convulsive Therapy</a:t>
            </a:r>
            <a:r>
              <a:rPr lang="en-US" dirty="0" smtClean="0"/>
              <a:t> </a:t>
            </a:r>
            <a:r>
              <a:rPr lang="en-US" b="1" dirty="0" smtClean="0"/>
              <a:t>(ECT)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is indicated in:</a:t>
            </a:r>
          </a:p>
          <a:p>
            <a:r>
              <a:rPr lang="en-US" dirty="0" smtClean="0"/>
              <a:t>*  Refractory Depression</a:t>
            </a:r>
          </a:p>
          <a:p>
            <a:r>
              <a:rPr lang="en-US" dirty="0" smtClean="0"/>
              <a:t>*  If it is associated with psychotic features</a:t>
            </a:r>
          </a:p>
          <a:p>
            <a:r>
              <a:rPr lang="en-US" dirty="0" smtClean="0"/>
              <a:t>*  Suicidal patients</a:t>
            </a:r>
          </a:p>
          <a:p>
            <a:endParaRPr lang="en-US" dirty="0"/>
          </a:p>
        </p:txBody>
      </p:sp>
      <p:pic>
        <p:nvPicPr>
          <p:cNvPr id="4" name="il_fi" descr="http://4.bp.blogspot.com/_EF-hlJrpqQ8/TAio_MrNwsI/AAAAAAAAAKw/_NaXeWRC8rY/s1600/_dbs-depression-side3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962400"/>
            <a:ext cx="3352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Psychotherapy: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  Psychotherapy in conjunction with antidepressants</a:t>
            </a:r>
          </a:p>
          <a:p>
            <a:r>
              <a:rPr lang="en-US" dirty="0" smtClean="0"/>
              <a:t>* Cognitive Therapy: Short term treatment aiming to correct the negative cognitive symptoms of depression.</a:t>
            </a:r>
          </a:p>
          <a:p>
            <a:r>
              <a:rPr lang="en-US" dirty="0" smtClean="0"/>
              <a:t>* Supportive Psychotherapy:  For emotional support, ventilation </a:t>
            </a:r>
            <a:r>
              <a:rPr lang="en-US" smtClean="0"/>
              <a:t>and reinforcement</a:t>
            </a:r>
            <a:endParaRPr lang="en-US" dirty="0" smtClean="0"/>
          </a:p>
          <a:p>
            <a:r>
              <a:rPr lang="en-US" dirty="0" smtClean="0"/>
              <a:t>* Family therapy: Indicated when patient's depression is disrupting family stability or related to family events.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depressiontreatmenthelp.org/wp-content/uploads/2010/03/causes-of-depression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Bipolar Disorders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characterized by the recurrence of either manic or </a:t>
            </a:r>
            <a:r>
              <a:rPr lang="en-US" sz="4000" dirty="0" err="1" smtClean="0"/>
              <a:t>hypomanic</a:t>
            </a:r>
            <a:r>
              <a:rPr lang="en-US" sz="4000" dirty="0" smtClean="0"/>
              <a:t> episodes, with or without history of a major depressive episode. </a:t>
            </a:r>
          </a:p>
          <a:p>
            <a:r>
              <a:rPr lang="en-US" sz="4000" dirty="0" smtClean="0"/>
              <a:t>There may be a mixed episode.</a:t>
            </a:r>
          </a:p>
          <a:p>
            <a:r>
              <a:rPr lang="en-US" sz="4000" dirty="0" smtClean="0"/>
              <a:t>Bipolar Disorders occupy the 9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position in the list of "causes of disability" according to the WHO report in 2001.</a:t>
            </a:r>
          </a:p>
          <a:p>
            <a:endParaRPr lang="en-US" dirty="0"/>
          </a:p>
        </p:txBody>
      </p:sp>
      <p:pic>
        <p:nvPicPr>
          <p:cNvPr id="4" name="il_fi" descr="http://www.eastendersblog.com/wp-content/uploads/2009/06/abio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/>
          <a:lstStyle/>
          <a:p>
            <a:r>
              <a:rPr lang="en-US" b="1" dirty="0" smtClean="0"/>
              <a:t>A manic episode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consists of a distinct period of persistently </a:t>
            </a:r>
          </a:p>
          <a:p>
            <a:r>
              <a:rPr lang="en-US" sz="3200" dirty="0" smtClean="0"/>
              <a:t>elevated, expansive, or irritable mood. </a:t>
            </a:r>
          </a:p>
          <a:p>
            <a:r>
              <a:rPr lang="en-US" sz="3200" dirty="0" smtClean="0"/>
              <a:t>grandiose thinking, </a:t>
            </a:r>
          </a:p>
          <a:p>
            <a:r>
              <a:rPr lang="en-US" sz="3200" dirty="0" smtClean="0"/>
              <a:t>decreased need for sleep, </a:t>
            </a:r>
          </a:p>
          <a:p>
            <a:r>
              <a:rPr lang="en-US" sz="3200" dirty="0" smtClean="0"/>
              <a:t>volubility,</a:t>
            </a:r>
          </a:p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flight of ideas, </a:t>
            </a:r>
          </a:p>
          <a:p>
            <a:r>
              <a:rPr lang="en-US" sz="3200" dirty="0" smtClean="0"/>
              <a:t>distractibility</a:t>
            </a:r>
          </a:p>
          <a:p>
            <a:r>
              <a:rPr lang="en-US" sz="3200" dirty="0" smtClean="0"/>
              <a:t>increase in goal-directed activities. </a:t>
            </a:r>
          </a:p>
          <a:p>
            <a:r>
              <a:rPr lang="en-US" sz="3200" dirty="0" smtClean="0"/>
              <a:t>hyperactive. </a:t>
            </a:r>
          </a:p>
          <a:p>
            <a:r>
              <a:rPr lang="en-US" sz="3200" dirty="0" smtClean="0"/>
              <a:t>Excitement and aggressive behavior </a:t>
            </a:r>
          </a:p>
          <a:p>
            <a:r>
              <a:rPr lang="en-US" sz="3200" dirty="0" smtClean="0"/>
              <a:t>There may be psychotic features </a:t>
            </a:r>
          </a:p>
          <a:p>
            <a:endParaRPr lang="en-US" dirty="0"/>
          </a:p>
        </p:txBody>
      </p:sp>
      <p:pic>
        <p:nvPicPr>
          <p:cNvPr id="7" name="il_fi" descr="http://www.nativeremedies.com/images/design/ailmentBipolarManicEpisod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1" y="1"/>
            <a:ext cx="3657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Adjustment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* The symptoms must occur within 1-3 months of the occurrence of the stressor, and must remit within 6 months following the cessation of the stressor.</a:t>
            </a:r>
          </a:p>
          <a:p>
            <a:r>
              <a:rPr lang="en-US" dirty="0" smtClean="0"/>
              <a:t>* The disturbance must not fulfill the criteria for another major psychiatric disorder.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صلاح جاهين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ar-SA" sz="3600" b="1" dirty="0" smtClean="0"/>
              <a:t>للجمــــــــــــــــــال </a:t>
            </a:r>
            <a:r>
              <a:rPr lang="en-US" sz="3600" b="1" dirty="0" smtClean="0"/>
              <a:t>*</a:t>
            </a:r>
            <a:r>
              <a:rPr lang="ar-SA" sz="3600" b="1" dirty="0" smtClean="0"/>
              <a:t>إنشد يا قلبي غنوتك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SA" sz="3600" b="1" dirty="0" smtClean="0"/>
              <a:t>و ارقص في صدري من اليمين للشمال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SA" sz="3600" b="1" dirty="0" smtClean="0"/>
              <a:t>ما هوش بعيد تفضل لبكره سعيــــــــــد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SA" sz="3600" b="1" dirty="0" smtClean="0"/>
              <a:t>ده كل يوم فيه الف الف احتمـــــــــــــال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SA" sz="3600" b="1" dirty="0" smtClean="0"/>
              <a:t>عجبي</a:t>
            </a:r>
            <a:r>
              <a:rPr lang="en-US" sz="3600" b="1" dirty="0" smtClean="0"/>
              <a:t> !!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7" name="il_fi" descr="http://img.youtube.com/vi/8c4eCwQC6VI/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667000"/>
            <a:ext cx="2590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صلاح جاهين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400800" cy="5257800"/>
          </a:xfrm>
        </p:spPr>
        <p:txBody>
          <a:bodyPr>
            <a:normAutofit lnSpcReduction="10000"/>
          </a:bodyPr>
          <a:lstStyle/>
          <a:p>
            <a:r>
              <a:rPr lang="ar-SA" sz="4000" b="1" dirty="0" smtClean="0"/>
              <a:t>مرحب ربيع مرحب ربيع مرحبــــــــــه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ar-SA" sz="4000" b="1" dirty="0" smtClean="0"/>
              <a:t>يا طفل يا للي ف دمي ناغا وحبــــــــا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ar-SA" sz="4000" b="1" dirty="0" smtClean="0"/>
              <a:t>علشان عيونك يا صغنن هويــــــــــــت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ar-SA" sz="4000" b="1" dirty="0" smtClean="0"/>
              <a:t>حتي ديدان الأرض و الأغربــــــــــــــة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ar-SA" sz="4000" b="1" dirty="0" smtClean="0"/>
              <a:t>عجبي</a:t>
            </a:r>
            <a:r>
              <a:rPr lang="en-US" sz="4000" b="1" dirty="0" smtClean="0"/>
              <a:t> !!! !!!!</a:t>
            </a:r>
            <a:endParaRPr lang="en-US" sz="4000" dirty="0" smtClean="0"/>
          </a:p>
          <a:p>
            <a:r>
              <a:rPr lang="en-US" sz="3600" dirty="0" smtClean="0"/>
              <a:t> </a:t>
            </a:r>
            <a:endParaRPr lang="en-US" sz="3600" dirty="0"/>
          </a:p>
        </p:txBody>
      </p:sp>
      <p:pic>
        <p:nvPicPr>
          <p:cNvPr id="7" name="il_fi" descr="http://img.youtube.com/vi/8c4eCwQC6VI/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2590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</a:t>
            </a:r>
            <a:r>
              <a:rPr lang="en-US" b="1" dirty="0" err="1" smtClean="0"/>
              <a:t>hypomanic</a:t>
            </a:r>
            <a:r>
              <a:rPr lang="en-US" b="1" dirty="0" smtClean="0"/>
              <a:t> episode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similar to a manic episode, but the symptoms are not severe enough to cause marked deterioration in either social or occupational functioning. </a:t>
            </a:r>
          </a:p>
          <a:p>
            <a:r>
              <a:rPr lang="en-US" dirty="0" smtClean="0"/>
              <a:t>Hospitalization is not required, and there are no psychotic features.</a:t>
            </a:r>
          </a:p>
          <a:p>
            <a:endParaRPr lang="en-US" dirty="0"/>
          </a:p>
        </p:txBody>
      </p:sp>
      <p:pic>
        <p:nvPicPr>
          <p:cNvPr id="4" name="il_fi" descr="http://students.cis.uab.edu/melpayne/Final%20Project%20Links/mani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5720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5867400" cy="8080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Epidemiology  of Bipolar affective disorder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Lifetime Prevalence: </a:t>
            </a:r>
            <a:r>
              <a:rPr lang="en-US" sz="3600" dirty="0" smtClean="0"/>
              <a:t>1 %</a:t>
            </a:r>
          </a:p>
          <a:p>
            <a:r>
              <a:rPr lang="en-US" sz="3600" b="1" dirty="0" smtClean="0"/>
              <a:t>Sex</a:t>
            </a:r>
            <a:r>
              <a:rPr lang="en-US" sz="3600" dirty="0" smtClean="0"/>
              <a:t>: No difference between males and females.</a:t>
            </a:r>
          </a:p>
          <a:p>
            <a:r>
              <a:rPr lang="en-US" sz="3600" b="1" dirty="0" smtClean="0"/>
              <a:t>Age at onset:</a:t>
            </a:r>
            <a:r>
              <a:rPr lang="en-US" sz="3600" dirty="0" smtClean="0"/>
              <a:t> Bipolar disorder occurs at any age, starting from childhood. </a:t>
            </a:r>
          </a:p>
          <a:p>
            <a:r>
              <a:rPr lang="en-US" sz="3600" dirty="0" smtClean="0"/>
              <a:t>It typically has an earlier age of onset than major depression, with an average of 30 years.</a:t>
            </a:r>
          </a:p>
          <a:p>
            <a:endParaRPr lang="en-US" dirty="0"/>
          </a:p>
        </p:txBody>
      </p:sp>
      <p:pic>
        <p:nvPicPr>
          <p:cNvPr id="4" name="il_fi" descr="http://mentbar.com/wp-content/uploads/2011/02/bipolar2-00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0"/>
            <a:ext cx="2819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53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Etiology of BAD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Genetics:</a:t>
            </a:r>
            <a:r>
              <a:rPr lang="en-US" dirty="0" smtClean="0"/>
              <a:t> First-degree relatives of bipolar disorder are 8-18 more likely to have the disease compared to controls. </a:t>
            </a:r>
          </a:p>
          <a:p>
            <a:r>
              <a:rPr lang="en-US" dirty="0" smtClean="0"/>
              <a:t>They are 2-10 more likely to have major depression.</a:t>
            </a:r>
          </a:p>
          <a:p>
            <a:r>
              <a:rPr lang="en-US" dirty="0" smtClean="0"/>
              <a:t> Concordance rate for monozygotic twins is approximately 60 %, it is 15 % in </a:t>
            </a:r>
            <a:r>
              <a:rPr lang="en-US" dirty="0" err="1" smtClean="0"/>
              <a:t>dizygotic</a:t>
            </a:r>
            <a:r>
              <a:rPr lang="en-US" dirty="0" smtClean="0"/>
              <a:t> twins.</a:t>
            </a:r>
          </a:p>
          <a:p>
            <a:r>
              <a:rPr lang="en-US" b="1" dirty="0" smtClean="0"/>
              <a:t>Stressor (Negative Life Events)</a:t>
            </a:r>
            <a:endParaRPr lang="en-US" dirty="0" smtClean="0"/>
          </a:p>
          <a:p>
            <a:r>
              <a:rPr lang="en-US" b="1" dirty="0" smtClean="0"/>
              <a:t>Substance Abuse:</a:t>
            </a:r>
            <a:r>
              <a:rPr lang="en-US" dirty="0" smtClean="0"/>
              <a:t> Adolescents who use </a:t>
            </a:r>
            <a:r>
              <a:rPr lang="en-US" dirty="0" err="1" smtClean="0"/>
              <a:t>cannabinoids</a:t>
            </a:r>
            <a:r>
              <a:rPr lang="en-US" dirty="0" smtClean="0"/>
              <a:t> are at risk at developing bipolar disorder.</a:t>
            </a:r>
          </a:p>
          <a:p>
            <a:endParaRPr lang="en-US" dirty="0"/>
          </a:p>
        </p:txBody>
      </p:sp>
      <p:pic>
        <p:nvPicPr>
          <p:cNvPr id="4" name="il_fi" descr="http://bipolar-disorder.org.za/wp-content/uploads/2011/05/bipolar-disorde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0"/>
            <a:ext cx="3657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Course and Prognosis of BAD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less favorable than that of major depression.</a:t>
            </a:r>
          </a:p>
          <a:p>
            <a:pPr>
              <a:buNone/>
            </a:pPr>
            <a:r>
              <a:rPr lang="en-US" dirty="0" smtClean="0"/>
              <a:t>*  10 % of all patients have a single manic episode.</a:t>
            </a:r>
          </a:p>
          <a:p>
            <a:pPr>
              <a:buNone/>
            </a:pPr>
            <a:r>
              <a:rPr lang="en-US" dirty="0" smtClean="0"/>
              <a:t>* 45 % have recurrent multiple episodes. </a:t>
            </a:r>
          </a:p>
          <a:p>
            <a:pPr>
              <a:buNone/>
            </a:pPr>
            <a:r>
              <a:rPr lang="en-US" dirty="0" smtClean="0"/>
              <a:t>* Recurrence occurs within 2 years of the previous episode in 50 % of cases.</a:t>
            </a:r>
          </a:p>
          <a:p>
            <a:pPr>
              <a:buNone/>
            </a:pPr>
            <a:r>
              <a:rPr lang="en-US" dirty="0" smtClean="0"/>
              <a:t>* 45 % have a chronic disorder with partial improvement on medication.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Management of BAD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* Hospitalization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ar-SA" b="1" dirty="0" smtClean="0"/>
              <a:t>•</a:t>
            </a:r>
            <a:r>
              <a:rPr lang="en-US" b="1" dirty="0" smtClean="0"/>
              <a:t> Pharmacological treatment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•</a:t>
            </a:r>
            <a:r>
              <a:rPr lang="en-US" b="1" dirty="0" smtClean="0"/>
              <a:t> ECT</a:t>
            </a:r>
            <a:endParaRPr lang="en-US" dirty="0" smtClean="0"/>
          </a:p>
          <a:p>
            <a:pPr>
              <a:buNone/>
            </a:pPr>
            <a:r>
              <a:rPr lang="ar-SA" b="1" dirty="0" smtClean="0"/>
              <a:t>•</a:t>
            </a:r>
            <a:r>
              <a:rPr lang="en-US" b="1" dirty="0" smtClean="0"/>
              <a:t> Prevention of relapses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il_fi" descr="http://www.depressionsymptomsguide.com/wp-content/uploads/2011/11/Dysthymia-Chronic-Depression-1-300x3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3960" y="3997960"/>
            <a:ext cx="2860040" cy="28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Pharmacological treatment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1. Control of agitation by low-potency antipsychotics, e.g., chlorpromazine.</a:t>
            </a:r>
          </a:p>
          <a:p>
            <a:r>
              <a:rPr lang="en-US" dirty="0" smtClean="0"/>
              <a:t>2. High-potency antipsychotics are needed to control psychotic features.</a:t>
            </a:r>
          </a:p>
          <a:p>
            <a:r>
              <a:rPr lang="en-US" dirty="0" smtClean="0"/>
              <a:t>3. Mood stabilizers, e.g., lithium and </a:t>
            </a:r>
            <a:r>
              <a:rPr lang="en-US" dirty="0" err="1" smtClean="0"/>
              <a:t>antiepileptics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Antidepressants are better avoided to prevent shifting the patient into Rapid Cycling Bipolar Disorder.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Prevention of relapses: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1. Prophylaxis by the use of mood stabilizers (lithium or anticonvulsants) for many years after the active episode has ended.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 Therapeutic alliance with the patient and his family to monitor early signs of relapse in order to start treatment early in subsequent episodes.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3. Family education to inform the family about the nature of the illness and its management.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il_fi" descr="http://bipolarcaregivers.org/wp-content/uploads/2010/06/Tash_Painting_Hues_of_Mania_revised5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Adjustment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Clinical Subtypes</a:t>
            </a:r>
            <a:endParaRPr lang="en-US" dirty="0" smtClean="0"/>
          </a:p>
          <a:p>
            <a:r>
              <a:rPr lang="en-US" b="1" dirty="0" smtClean="0"/>
              <a:t>1. Adjustment disorder with depressed mood</a:t>
            </a:r>
            <a:endParaRPr lang="en-US" dirty="0" smtClean="0"/>
          </a:p>
          <a:p>
            <a:r>
              <a:rPr lang="en-US" b="1" dirty="0" smtClean="0"/>
              <a:t>2. Adjustment disorder with anxiety</a:t>
            </a:r>
            <a:endParaRPr lang="en-US" dirty="0" smtClean="0"/>
          </a:p>
          <a:p>
            <a:r>
              <a:rPr lang="en-US" b="1" dirty="0" smtClean="0"/>
              <a:t>3. Adjustment disorder with disturbance of conduct</a:t>
            </a:r>
            <a:endParaRPr lang="en-US" dirty="0" smtClean="0"/>
          </a:p>
          <a:p>
            <a:r>
              <a:rPr lang="en-US" b="1" dirty="0" smtClean="0"/>
              <a:t>4. Adjustment disorder with disturbance of emotion and conduct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Adjustment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endParaRPr lang="en-US" dirty="0" smtClean="0"/>
          </a:p>
          <a:p>
            <a:r>
              <a:rPr lang="en-US" dirty="0" smtClean="0"/>
              <a:t>* They are very common disorders. </a:t>
            </a:r>
          </a:p>
          <a:p>
            <a:r>
              <a:rPr lang="en-US" dirty="0" smtClean="0"/>
              <a:t>*  In a study conducted in the United States, 10 % had adjustment disorder.</a:t>
            </a:r>
          </a:p>
          <a:p>
            <a:r>
              <a:rPr lang="en-US" dirty="0" smtClean="0"/>
              <a:t>*  Male to female ratio is 1 to 2.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Adjustment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Treatment</a:t>
            </a:r>
            <a:endParaRPr lang="en-US" dirty="0" smtClean="0"/>
          </a:p>
          <a:p>
            <a:r>
              <a:rPr lang="en-US" dirty="0" smtClean="0"/>
              <a:t>* Symptomatic use of medication, e.g., antidepressants, </a:t>
            </a:r>
            <a:r>
              <a:rPr lang="en-US" dirty="0" err="1" smtClean="0"/>
              <a:t>anxiolytic</a:t>
            </a:r>
            <a:r>
              <a:rPr lang="en-US" dirty="0" smtClean="0"/>
              <a:t> agents.</a:t>
            </a:r>
          </a:p>
          <a:p>
            <a:r>
              <a:rPr lang="en-US" dirty="0" smtClean="0"/>
              <a:t>* Supportive psychotherapy</a:t>
            </a:r>
          </a:p>
          <a:p>
            <a:r>
              <a:rPr lang="en-US" dirty="0" smtClean="0"/>
              <a:t>* Family therapy to improve family support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Mood Disorders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Mood Disorders are a group of psychiatric disorders where a disturbance of mood is the salient feature. </a:t>
            </a:r>
          </a:p>
          <a:p>
            <a:r>
              <a:rPr lang="en-US" dirty="0" smtClean="0"/>
              <a:t>The disturbance of mood may be in the form of low mood (depression) or high mood (elation).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Mood Disorders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u="sng" dirty="0" smtClean="0"/>
              <a:t>The most common types are:</a:t>
            </a:r>
          </a:p>
          <a:p>
            <a:pPr lvl="0"/>
            <a:r>
              <a:rPr lang="en-US" dirty="0" smtClean="0"/>
              <a:t>Depressive Disorders</a:t>
            </a:r>
          </a:p>
          <a:p>
            <a:pPr algn="ctr">
              <a:buNone/>
            </a:pPr>
            <a:r>
              <a:rPr lang="en-US" dirty="0" smtClean="0"/>
              <a:t>  Major Depressive Disorder</a:t>
            </a:r>
          </a:p>
          <a:p>
            <a:pPr algn="ctr">
              <a:buNone/>
            </a:pPr>
            <a:r>
              <a:rPr lang="en-US" dirty="0" err="1" smtClean="0"/>
              <a:t>Dysthymic</a:t>
            </a:r>
            <a:r>
              <a:rPr lang="en-US" dirty="0" smtClean="0"/>
              <a:t> Disorder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 Bipolar Disorders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 Major Depressive Disorder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Unipolar</a:t>
            </a:r>
            <a:r>
              <a:rPr lang="en-US" b="1" dirty="0" smtClean="0"/>
              <a:t> depression)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Epidemiology</a:t>
            </a:r>
            <a:endParaRPr lang="en-US" dirty="0" smtClean="0"/>
          </a:p>
          <a:p>
            <a:r>
              <a:rPr lang="en-US" b="1" dirty="0" smtClean="0"/>
              <a:t>Sex:</a:t>
            </a:r>
            <a:r>
              <a:rPr lang="en-US" dirty="0" smtClean="0"/>
              <a:t> Twice in women than in men. </a:t>
            </a:r>
          </a:p>
          <a:p>
            <a:r>
              <a:rPr lang="en-US" b="1" dirty="0" smtClean="0"/>
              <a:t>Age:</a:t>
            </a:r>
            <a:r>
              <a:rPr lang="en-US" dirty="0" smtClean="0"/>
              <a:t> Most commonly, its age at onset is 20-40 years.</a:t>
            </a:r>
          </a:p>
          <a:p>
            <a:r>
              <a:rPr lang="en-US" b="1" dirty="0" smtClean="0"/>
              <a:t>Lifetime Prevalence:</a:t>
            </a:r>
            <a:r>
              <a:rPr lang="en-US" dirty="0" smtClean="0"/>
              <a:t> 5-12 % in males, and 10-25 % in females. </a:t>
            </a:r>
          </a:p>
          <a:p>
            <a:r>
              <a:rPr lang="en-US" b="1" dirty="0" smtClean="0"/>
              <a:t>Annual Incidence:</a:t>
            </a:r>
            <a:r>
              <a:rPr lang="en-US" dirty="0" smtClean="0"/>
              <a:t> 1.5 % over the whole population.</a:t>
            </a:r>
          </a:p>
          <a:p>
            <a:r>
              <a:rPr lang="en-US" b="1" dirty="0" smtClean="0"/>
              <a:t>Marital Status</a:t>
            </a:r>
            <a:endParaRPr lang="en-US" dirty="0" smtClean="0"/>
          </a:p>
          <a:p>
            <a:r>
              <a:rPr lang="en-US" b="1" dirty="0" smtClean="0"/>
              <a:t>Socio-economic Status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1337</Words>
  <Application>Microsoft Office PowerPoint</Application>
  <PresentationFormat>On-screen Show (4:3)</PresentationFormat>
  <Paragraphs>184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Oriel</vt:lpstr>
      <vt:lpstr>Adjustment  and mood disorders</vt:lpstr>
      <vt:lpstr> Adjustment Disorders </vt:lpstr>
      <vt:lpstr>Adjustment Disorders</vt:lpstr>
      <vt:lpstr>Adjustment Disorders</vt:lpstr>
      <vt:lpstr>Adjustment Disorders</vt:lpstr>
      <vt:lpstr>Adjustment Disorders</vt:lpstr>
      <vt:lpstr>Mood Disorders </vt:lpstr>
      <vt:lpstr> Mood Disorders </vt:lpstr>
      <vt:lpstr>1. Major Depressive Disorder (Unipolar depression) </vt:lpstr>
      <vt:lpstr>Etiology of depression </vt:lpstr>
      <vt:lpstr>Major Depressive Disorder</vt:lpstr>
      <vt:lpstr>Slide 12</vt:lpstr>
      <vt:lpstr>Other symptoms of major depression include: </vt:lpstr>
      <vt:lpstr>صلاح جاهين</vt:lpstr>
      <vt:lpstr>صلاح جاهين</vt:lpstr>
      <vt:lpstr>Depression is a systemic illness</vt:lpstr>
      <vt:lpstr>The Economic and Social impact of Major Depression </vt:lpstr>
      <vt:lpstr>Slide 18</vt:lpstr>
      <vt:lpstr>        2. Dysthymic disorder (Depressive Neurosis) </vt:lpstr>
      <vt:lpstr>2. Dysthymic disorder   </vt:lpstr>
      <vt:lpstr>Clinical picture of Dysthymia </vt:lpstr>
      <vt:lpstr>Slide 22</vt:lpstr>
      <vt:lpstr> Treatment of Depressive disorders </vt:lpstr>
      <vt:lpstr>Pharmacotherapy:</vt:lpstr>
      <vt:lpstr>Electro-Convulsive Therapy (ECT)</vt:lpstr>
      <vt:lpstr> Psychotherapy: </vt:lpstr>
      <vt:lpstr>Slide 27</vt:lpstr>
      <vt:lpstr> Bipolar Disorders </vt:lpstr>
      <vt:lpstr>A manic episode</vt:lpstr>
      <vt:lpstr>صلاح جاهين</vt:lpstr>
      <vt:lpstr>صلاح جاهين</vt:lpstr>
      <vt:lpstr>A hypomanic episode</vt:lpstr>
      <vt:lpstr>Epidemiology  of Bipolar affective disorder </vt:lpstr>
      <vt:lpstr>Etiology of BAD </vt:lpstr>
      <vt:lpstr>Course and Prognosis of BAD </vt:lpstr>
      <vt:lpstr>Management of BAD </vt:lpstr>
      <vt:lpstr>Pharmacological treatment  </vt:lpstr>
      <vt:lpstr> Prevention of relapses: 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Adjustment  and mood disorders</dc:title>
  <dc:creator>hala</dc:creator>
  <cp:lastModifiedBy>hala</cp:lastModifiedBy>
  <cp:revision>31</cp:revision>
  <dcterms:created xsi:type="dcterms:W3CDTF">2006-08-16T00:00:00Z</dcterms:created>
  <dcterms:modified xsi:type="dcterms:W3CDTF">2012-06-26T08:23:33Z</dcterms:modified>
</cp:coreProperties>
</file>