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1" r:id="rId4"/>
    <p:sldId id="260" r:id="rId5"/>
    <p:sldId id="311" r:id="rId6"/>
    <p:sldId id="312" r:id="rId7"/>
    <p:sldId id="313" r:id="rId8"/>
    <p:sldId id="257" r:id="rId9"/>
    <p:sldId id="261" r:id="rId10"/>
    <p:sldId id="269" r:id="rId11"/>
    <p:sldId id="270" r:id="rId12"/>
    <p:sldId id="272" r:id="rId13"/>
    <p:sldId id="273" r:id="rId14"/>
    <p:sldId id="277" r:id="rId15"/>
    <p:sldId id="274" r:id="rId16"/>
    <p:sldId id="275" r:id="rId17"/>
    <p:sldId id="276" r:id="rId18"/>
    <p:sldId id="267" r:id="rId19"/>
    <p:sldId id="268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310" r:id="rId35"/>
    <p:sldId id="293" r:id="rId36"/>
    <p:sldId id="294" r:id="rId37"/>
    <p:sldId id="295" r:id="rId38"/>
    <p:sldId id="296" r:id="rId39"/>
    <p:sldId id="299" r:id="rId40"/>
    <p:sldId id="297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5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FE8C2-4804-4CBA-ACEC-D9C733794CF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EEDA14-CD08-45E7-9C5D-34A76FF82B2E}">
      <dgm:prSet phldrT="[نص]"/>
      <dgm:spPr/>
      <dgm:t>
        <a:bodyPr/>
        <a:lstStyle/>
        <a:p>
          <a:r>
            <a:rPr lang="en-US" dirty="0" smtClean="0"/>
            <a:t>Physicians</a:t>
          </a:r>
          <a:endParaRPr lang="en-US" dirty="0"/>
        </a:p>
      </dgm:t>
    </dgm:pt>
    <dgm:pt modelId="{3300D486-5A73-4CDA-8524-C4FAA52FB880}" type="parTrans" cxnId="{EA1FC97B-AC9B-40F6-B0BA-A3ABB2097614}">
      <dgm:prSet/>
      <dgm:spPr/>
      <dgm:t>
        <a:bodyPr/>
        <a:lstStyle/>
        <a:p>
          <a:endParaRPr lang="en-US"/>
        </a:p>
      </dgm:t>
    </dgm:pt>
    <dgm:pt modelId="{21BAFDBD-EA5D-419F-B8C3-81D0930946C1}" type="sibTrans" cxnId="{EA1FC97B-AC9B-40F6-B0BA-A3ABB2097614}">
      <dgm:prSet/>
      <dgm:spPr/>
      <dgm:t>
        <a:bodyPr/>
        <a:lstStyle/>
        <a:p>
          <a:endParaRPr lang="en-US"/>
        </a:p>
      </dgm:t>
    </dgm:pt>
    <dgm:pt modelId="{582707F9-1C0E-4A77-9DD4-5B15D5597356}">
      <dgm:prSet phldrT="[نص]"/>
      <dgm:spPr/>
      <dgm:t>
        <a:bodyPr/>
        <a:lstStyle/>
        <a:p>
          <a:r>
            <a:rPr lang="en-US" dirty="0" smtClean="0"/>
            <a:t>Fatwa leaders</a:t>
          </a:r>
          <a:endParaRPr lang="en-US" dirty="0"/>
        </a:p>
      </dgm:t>
    </dgm:pt>
    <dgm:pt modelId="{49E42D5E-1E5F-4504-8579-6595E30917E8}" type="parTrans" cxnId="{D3A43775-B1CF-4E18-A2BF-37B15A598770}">
      <dgm:prSet/>
      <dgm:spPr/>
      <dgm:t>
        <a:bodyPr/>
        <a:lstStyle/>
        <a:p>
          <a:endParaRPr lang="en-US"/>
        </a:p>
      </dgm:t>
    </dgm:pt>
    <dgm:pt modelId="{B4C36948-ACC1-4B82-95F9-E4771D3C238E}" type="sibTrans" cxnId="{D3A43775-B1CF-4E18-A2BF-37B15A598770}">
      <dgm:prSet/>
      <dgm:spPr/>
      <dgm:t>
        <a:bodyPr/>
        <a:lstStyle/>
        <a:p>
          <a:endParaRPr lang="en-US"/>
        </a:p>
      </dgm:t>
    </dgm:pt>
    <dgm:pt modelId="{CA40C891-E56E-404B-A29E-92EC032E548E}" type="pres">
      <dgm:prSet presAssocID="{0BDFE8C2-4804-4CBA-ACEC-D9C733794C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4AD6D-643A-460E-9C47-7AC340A5C6E7}" type="pres">
      <dgm:prSet presAssocID="{69EEDA14-CD08-45E7-9C5D-34A76FF82B2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5EEDC-ADAE-40A6-A2A6-2DB3578D474F}" type="pres">
      <dgm:prSet presAssocID="{582707F9-1C0E-4A77-9DD4-5B15D559735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A43775-B1CF-4E18-A2BF-37B15A598770}" srcId="{0BDFE8C2-4804-4CBA-ACEC-D9C733794CF5}" destId="{582707F9-1C0E-4A77-9DD4-5B15D5597356}" srcOrd="1" destOrd="0" parTransId="{49E42D5E-1E5F-4504-8579-6595E30917E8}" sibTransId="{B4C36948-ACC1-4B82-95F9-E4771D3C238E}"/>
    <dgm:cxn modelId="{9B7B90E7-8E95-436C-B77C-FF35588C4B15}" type="presOf" srcId="{582707F9-1C0E-4A77-9DD4-5B15D5597356}" destId="{C4B5EEDC-ADAE-40A6-A2A6-2DB3578D474F}" srcOrd="0" destOrd="0" presId="urn:microsoft.com/office/officeart/2005/8/layout/arrow5"/>
    <dgm:cxn modelId="{EA1FC97B-AC9B-40F6-B0BA-A3ABB2097614}" srcId="{0BDFE8C2-4804-4CBA-ACEC-D9C733794CF5}" destId="{69EEDA14-CD08-45E7-9C5D-34A76FF82B2E}" srcOrd="0" destOrd="0" parTransId="{3300D486-5A73-4CDA-8524-C4FAA52FB880}" sibTransId="{21BAFDBD-EA5D-419F-B8C3-81D0930946C1}"/>
    <dgm:cxn modelId="{0A7B0072-DE28-4300-B9F1-B93534707B3C}" type="presOf" srcId="{0BDFE8C2-4804-4CBA-ACEC-D9C733794CF5}" destId="{CA40C891-E56E-404B-A29E-92EC032E548E}" srcOrd="0" destOrd="0" presId="urn:microsoft.com/office/officeart/2005/8/layout/arrow5"/>
    <dgm:cxn modelId="{3737EEFE-B134-4349-9E1A-7A5FEE95EE03}" type="presOf" srcId="{69EEDA14-CD08-45E7-9C5D-34A76FF82B2E}" destId="{FD64AD6D-643A-460E-9C47-7AC340A5C6E7}" srcOrd="0" destOrd="0" presId="urn:microsoft.com/office/officeart/2005/8/layout/arrow5"/>
    <dgm:cxn modelId="{80A28CF0-BF19-4D5C-9975-44E8D204965E}" type="presParOf" srcId="{CA40C891-E56E-404B-A29E-92EC032E548E}" destId="{FD64AD6D-643A-460E-9C47-7AC340A5C6E7}" srcOrd="0" destOrd="0" presId="urn:microsoft.com/office/officeart/2005/8/layout/arrow5"/>
    <dgm:cxn modelId="{D67A3D36-9FAE-4AC9-A1EE-4869831D3449}" type="presParOf" srcId="{CA40C891-E56E-404B-A29E-92EC032E548E}" destId="{C4B5EEDC-ADAE-40A6-A2A6-2DB3578D474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33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33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9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33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60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51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97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2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07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5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16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9B67-5D11-4C62-83D3-A01EA3283988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BCA1-7158-4F5E-BA14-BEAC398F9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2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Dibetes</a:t>
            </a:r>
            <a:r>
              <a:rPr lang="en-US" dirty="0" smtClean="0"/>
              <a:t> in Ramadan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Ahmed Yehia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0289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risk </a:t>
            </a:r>
            <a:br>
              <a:rPr lang="en-US" dirty="0" smtClean="0"/>
            </a:br>
            <a:r>
              <a:rPr lang="en-US" dirty="0" smtClean="0"/>
              <a:t>items for </a:t>
            </a:r>
            <a:br>
              <a:rPr lang="en-US" dirty="0" smtClean="0"/>
            </a:br>
            <a:r>
              <a:rPr lang="en-US" dirty="0" smtClean="0"/>
              <a:t>stratification?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7654" y="2506662"/>
            <a:ext cx="7036691" cy="4351338"/>
          </a:xfrm>
          <a:prstGeom prst="rect">
            <a:avLst/>
          </a:prstGeom>
        </p:spPr>
      </p:pic>
      <p:sp>
        <p:nvSpPr>
          <p:cNvPr id="6" name="سحابة 5"/>
          <p:cNvSpPr/>
          <p:nvPr/>
        </p:nvSpPr>
        <p:spPr>
          <a:xfrm>
            <a:off x="196948" y="-24"/>
            <a:ext cx="5264582" cy="2968307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47779"/>
            <a:ext cx="12206069" cy="44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7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/>
              <a:t>IDF-DAR risk categories for patients with </a:t>
            </a:r>
            <a:r>
              <a:rPr lang="en-US" b="1" dirty="0" smtClean="0"/>
              <a:t>DM who </a:t>
            </a:r>
            <a:r>
              <a:rPr lang="en-US" b="1" dirty="0"/>
              <a:t>fast during Ramadan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8975188" cy="50307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6" y="4956313"/>
            <a:ext cx="2547196" cy="8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6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38" y="50973"/>
            <a:ext cx="11043139" cy="680702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87" y="4104446"/>
            <a:ext cx="2052430" cy="11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4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9" y="0"/>
            <a:ext cx="11986944" cy="66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0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6648450" cy="1095375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9489" y="1825624"/>
            <a:ext cx="11882511" cy="5032375"/>
          </a:xfrm>
        </p:spPr>
        <p:txBody>
          <a:bodyPr>
            <a:noAutofit/>
          </a:bodyPr>
          <a:lstStyle/>
          <a:p>
            <a:r>
              <a:rPr lang="en-US" sz="2400" dirty="0"/>
              <a:t>If patients insist on fasting </a:t>
            </a:r>
            <a:r>
              <a:rPr lang="en-US" sz="2400" dirty="0" smtClean="0"/>
              <a:t>then they </a:t>
            </a:r>
            <a:r>
              <a:rPr lang="en-US" sz="2400" dirty="0"/>
              <a:t>should:</a:t>
            </a:r>
          </a:p>
          <a:p>
            <a:pPr marL="0" indent="0">
              <a:buNone/>
            </a:pPr>
            <a:r>
              <a:rPr lang="en-US" sz="2400" dirty="0"/>
              <a:t>• Receive structured education</a:t>
            </a:r>
          </a:p>
          <a:p>
            <a:pPr marL="0" indent="0">
              <a:buNone/>
            </a:pPr>
            <a:r>
              <a:rPr lang="en-US" sz="2400" dirty="0"/>
              <a:t>• Be followed by a </a:t>
            </a:r>
            <a:r>
              <a:rPr lang="en-US" sz="2400" dirty="0" smtClean="0"/>
              <a:t>qualified diabetes </a:t>
            </a:r>
            <a:r>
              <a:rPr lang="en-US" sz="2400" dirty="0"/>
              <a:t>team</a:t>
            </a:r>
          </a:p>
          <a:p>
            <a:pPr marL="0" indent="0">
              <a:buNone/>
            </a:pPr>
            <a:r>
              <a:rPr lang="en-US" sz="2400" dirty="0"/>
              <a:t>• Check their blood </a:t>
            </a:r>
            <a:r>
              <a:rPr lang="en-US" sz="2400" dirty="0" smtClean="0"/>
              <a:t>glucose regularly </a:t>
            </a:r>
            <a:r>
              <a:rPr lang="en-US" sz="2400" dirty="0"/>
              <a:t>(SMBG)</a:t>
            </a:r>
          </a:p>
          <a:p>
            <a:pPr marL="0" indent="0">
              <a:buNone/>
            </a:pPr>
            <a:r>
              <a:rPr lang="en-US" sz="2400" dirty="0"/>
              <a:t>• Adjust medication dose as </a:t>
            </a:r>
            <a:r>
              <a:rPr lang="en-US" sz="2400" dirty="0" smtClean="0"/>
              <a:t>per recommendations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• Be prepared to break </a:t>
            </a:r>
            <a:r>
              <a:rPr lang="en-US" sz="2400" dirty="0" smtClean="0"/>
              <a:t>the fast </a:t>
            </a:r>
            <a:r>
              <a:rPr lang="en-US" sz="2400" dirty="0"/>
              <a:t>in case of hypo- </a:t>
            </a:r>
            <a:r>
              <a:rPr lang="en-US" sz="2400" dirty="0" smtClean="0"/>
              <a:t>or </a:t>
            </a:r>
            <a:r>
              <a:rPr lang="en-US" sz="2400" dirty="0" err="1" smtClean="0"/>
              <a:t>hyperglycaemia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• Be prepared to stop the </a:t>
            </a:r>
            <a:r>
              <a:rPr lang="en-US" sz="2400" dirty="0" smtClean="0"/>
              <a:t>fast in </a:t>
            </a:r>
            <a:r>
              <a:rPr lang="en-US" sz="2400" dirty="0"/>
              <a:t>case of frequent hypo- </a:t>
            </a:r>
            <a:r>
              <a:rPr lang="en-US" sz="2400" dirty="0" smtClean="0"/>
              <a:t>or </a:t>
            </a:r>
            <a:r>
              <a:rPr lang="en-US" sz="2400" dirty="0" err="1" smtClean="0"/>
              <a:t>hyperglycaemia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dirty="0" smtClean="0"/>
              <a:t>worsening of </a:t>
            </a:r>
            <a:r>
              <a:rPr lang="en-US" sz="2400" dirty="0"/>
              <a:t>other related </a:t>
            </a:r>
            <a:r>
              <a:rPr lang="en-US" sz="2400" dirty="0" smtClean="0"/>
              <a:t>medical</a:t>
            </a:r>
            <a:endParaRPr lang="en-US" sz="2400" dirty="0"/>
          </a:p>
        </p:txBody>
      </p:sp>
      <p:sp>
        <p:nvSpPr>
          <p:cNvPr id="5" name="مستطيل 4"/>
          <p:cNvSpPr/>
          <p:nvPr/>
        </p:nvSpPr>
        <p:spPr>
          <a:xfrm>
            <a:off x="3615397" y="1111348"/>
            <a:ext cx="2700997" cy="351692"/>
          </a:xfrm>
          <a:prstGeom prst="rect">
            <a:avLst/>
          </a:prstGeom>
          <a:solidFill>
            <a:srgbClr val="99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4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6600" b="1" dirty="0"/>
              <a:t>Summary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017" y="1825624"/>
            <a:ext cx="12085983" cy="5032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•• </a:t>
            </a:r>
            <a:r>
              <a:rPr lang="en-US" sz="3300" dirty="0"/>
              <a:t>With the correct guidance, many people with diabetes can fast safely during</a:t>
            </a:r>
          </a:p>
          <a:p>
            <a:pPr marL="0" indent="0">
              <a:buNone/>
            </a:pPr>
            <a:r>
              <a:rPr lang="en-US" sz="3300" dirty="0"/>
              <a:t>Ramadan but they must be under close supervision and be made aware of</a:t>
            </a:r>
          </a:p>
          <a:p>
            <a:pPr marL="0" indent="0">
              <a:buNone/>
            </a:pPr>
            <a:r>
              <a:rPr lang="en-US" sz="3300" dirty="0"/>
              <a:t>the risks.</a:t>
            </a:r>
          </a:p>
          <a:p>
            <a:pPr marL="0" indent="0">
              <a:buNone/>
            </a:pPr>
            <a:r>
              <a:rPr lang="en-US" sz="3300" dirty="0"/>
              <a:t>•• The risks associated with fasting include </a:t>
            </a:r>
            <a:r>
              <a:rPr lang="en-US" sz="3300" dirty="0" err="1"/>
              <a:t>hypoglycaemia</a:t>
            </a:r>
            <a:r>
              <a:rPr lang="en-US" sz="3300" dirty="0"/>
              <a:t>, </a:t>
            </a:r>
            <a:r>
              <a:rPr lang="en-US" sz="3300" dirty="0" err="1"/>
              <a:t>hyperglycaemia</a:t>
            </a:r>
            <a:r>
              <a:rPr lang="en-US" sz="3300" dirty="0"/>
              <a:t>, DKA,</a:t>
            </a:r>
          </a:p>
          <a:p>
            <a:pPr marL="0" indent="0">
              <a:buNone/>
            </a:pPr>
            <a:r>
              <a:rPr lang="en-US" sz="3300" dirty="0"/>
              <a:t>dehydration and thrombosis; physicians must quantify the risks and stratify each</a:t>
            </a:r>
          </a:p>
          <a:p>
            <a:pPr marL="0" indent="0">
              <a:buNone/>
            </a:pPr>
            <a:r>
              <a:rPr lang="en-US" sz="3300" dirty="0"/>
              <a:t>individual patient accordingly.</a:t>
            </a:r>
          </a:p>
          <a:p>
            <a:pPr marL="0" indent="0">
              <a:buNone/>
            </a:pPr>
            <a:r>
              <a:rPr lang="en-US" sz="3300" dirty="0"/>
              <a:t>•• The new IDF-DAR risk stratification approach defines three risk categories: very</a:t>
            </a:r>
          </a:p>
          <a:p>
            <a:pPr marL="0" indent="0">
              <a:buNone/>
            </a:pPr>
            <a:r>
              <a:rPr lang="en-US" sz="3300" dirty="0"/>
              <a:t>high, high and moderate/low.</a:t>
            </a:r>
          </a:p>
          <a:p>
            <a:pPr marL="0" indent="0">
              <a:buNone/>
            </a:pPr>
            <a:r>
              <a:rPr lang="en-US" sz="3300" dirty="0"/>
              <a:t>•• Patients who fast against the advice provided by their HCPs should follow </a:t>
            </a:r>
            <a:r>
              <a:rPr lang="en-US" sz="3300" dirty="0" smtClean="0"/>
              <a:t>experts’ detailed </a:t>
            </a:r>
            <a:r>
              <a:rPr lang="en-US" sz="3300" dirty="0"/>
              <a:t>guidance to avoid the development of serious complications.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15406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67000"/>
            <a:ext cx="12210991" cy="210709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667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82582"/>
            <a:ext cx="12247528" cy="207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5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المرض و الصوم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6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أحكام الصوم مع المرض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4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Get ready to Ramadan.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5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•• </a:t>
            </a:r>
            <a:r>
              <a:rPr lang="en-US" dirty="0"/>
              <a:t>Fasting during the month of Ramadan is a religious obligation for all healthy</a:t>
            </a:r>
          </a:p>
          <a:p>
            <a:pPr marL="0" indent="0">
              <a:buNone/>
            </a:pPr>
            <a:r>
              <a:rPr lang="en-US" dirty="0"/>
              <a:t>adults. However, Islamic regulations have exempted those afflicted with illness</a:t>
            </a:r>
          </a:p>
          <a:p>
            <a:pPr marL="0" indent="0">
              <a:buNone/>
            </a:pPr>
            <a:r>
              <a:rPr lang="en-US" dirty="0"/>
              <a:t>from this obligation.</a:t>
            </a:r>
          </a:p>
          <a:p>
            <a:pPr marL="0" indent="0">
              <a:buNone/>
            </a:pPr>
            <a:r>
              <a:rPr lang="en-US" dirty="0"/>
              <a:t>•• Harmony between medical and religious advice is essential to ensure safe</a:t>
            </a:r>
          </a:p>
          <a:p>
            <a:pPr marL="0" indent="0">
              <a:buNone/>
            </a:pPr>
            <a:r>
              <a:rPr lang="en-US" dirty="0"/>
              <a:t>fasting for people with diabetes. Indeed, the risk stratification groups defined in</a:t>
            </a:r>
          </a:p>
          <a:p>
            <a:pPr marL="0" indent="0">
              <a:buNone/>
            </a:pPr>
            <a:r>
              <a:rPr lang="en-US" dirty="0"/>
              <a:t>these </a:t>
            </a:r>
            <a:r>
              <a:rPr lang="en-US" i="1" dirty="0"/>
              <a:t>IDF-DAR Practical Guidelines </a:t>
            </a:r>
            <a:r>
              <a:rPr lang="en-US" dirty="0"/>
              <a:t>have been endorsed by the highest religious</a:t>
            </a:r>
          </a:p>
          <a:p>
            <a:pPr marL="0" indent="0">
              <a:buNone/>
            </a:pPr>
            <a:r>
              <a:rPr lang="en-US" dirty="0"/>
              <a:t>regulatory authority of Egypt.</a:t>
            </a:r>
          </a:p>
          <a:p>
            <a:pPr marL="0" indent="0">
              <a:buNone/>
            </a:pPr>
            <a:r>
              <a:rPr lang="en-US" dirty="0"/>
              <a:t>•• HCPs, religious authorities, as well as people with diabetes, need to be made</a:t>
            </a:r>
          </a:p>
          <a:p>
            <a:pPr marL="0" indent="0">
              <a:buNone/>
            </a:pPr>
            <a:r>
              <a:rPr lang="en-US" dirty="0"/>
              <a:t>aware of these regulations through all possible avenues.</a:t>
            </a:r>
          </a:p>
        </p:txBody>
      </p:sp>
    </p:spTree>
    <p:extLst>
      <p:ext uri="{BB962C8B-B14F-4D97-AF65-F5344CB8AC3E}">
        <p14:creationId xmlns:p14="http://schemas.microsoft.com/office/powerpoint/2010/main" xmlns="" val="12637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52799"/>
            <a:ext cx="12348009" cy="73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6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65125"/>
            <a:ext cx="1214484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Who should be educated?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5"/>
            <a:ext cx="12144840" cy="47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4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ar-EG" sz="5400" dirty="0" smtClean="0"/>
              <a:t>فقه الصيام خاصة للمرضى فرض عين علينا.</a:t>
            </a:r>
            <a:endParaRPr lang="en-US" sz="54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78903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137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57425" cy="184785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8139" y="0"/>
            <a:ext cx="2257425" cy="18478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07896" cy="19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6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4132"/>
            <a:ext cx="12192000" cy="68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6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11318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When to break the </a:t>
            </a:r>
            <a:r>
              <a:rPr lang="en-US" b="1" dirty="0" smtClean="0"/>
              <a:t>fast</a:t>
            </a:r>
            <a:r>
              <a:rPr lang="en-GB" b="1" dirty="0" smtClean="0"/>
              <a:t>???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13183"/>
            <a:ext cx="12192000" cy="57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7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644348"/>
            <a:ext cx="12192000" cy="3213651"/>
          </a:xfrm>
        </p:spPr>
        <p:txBody>
          <a:bodyPr>
            <a:normAutofit/>
          </a:bodyPr>
          <a:lstStyle/>
          <a:p>
            <a:r>
              <a:rPr lang="en-US" dirty="0" smtClean="0"/>
              <a:t>Although </a:t>
            </a:r>
            <a:r>
              <a:rPr lang="en-US" dirty="0">
                <a:solidFill>
                  <a:srgbClr val="FF0000"/>
                </a:solidFill>
              </a:rPr>
              <a:t>rigorous exercise is not recommended during fasting</a:t>
            </a:r>
            <a:r>
              <a:rPr lang="en-US" dirty="0"/>
              <a:t> because of </a:t>
            </a:r>
            <a:r>
              <a:rPr lang="en-US" dirty="0" smtClean="0"/>
              <a:t>the increased </a:t>
            </a:r>
            <a:r>
              <a:rPr lang="en-US" dirty="0"/>
              <a:t>risk of </a:t>
            </a:r>
            <a:r>
              <a:rPr lang="en-US" dirty="0" err="1"/>
              <a:t>hypoglycaemia</a:t>
            </a:r>
            <a:r>
              <a:rPr lang="en-US" dirty="0"/>
              <a:t> and/or dehydration, patients with diabetes </a:t>
            </a:r>
            <a:r>
              <a:rPr lang="en-US" dirty="0" smtClean="0"/>
              <a:t>should be </a:t>
            </a:r>
            <a:r>
              <a:rPr lang="en-US" dirty="0"/>
              <a:t>encouraged to take </a:t>
            </a:r>
            <a:r>
              <a:rPr lang="en-US" sz="3200" dirty="0">
                <a:solidFill>
                  <a:srgbClr val="FF0000"/>
                </a:solidFill>
              </a:rPr>
              <a:t>regular light-to-moderate exercise </a:t>
            </a:r>
            <a:r>
              <a:rPr lang="en-US" dirty="0"/>
              <a:t>during Ramadan. </a:t>
            </a:r>
            <a:endParaRPr lang="en-US" dirty="0" smtClean="0"/>
          </a:p>
          <a:p>
            <a:r>
              <a:rPr lang="en-US" dirty="0" smtClean="0"/>
              <a:t>Patients should </a:t>
            </a:r>
            <a:r>
              <a:rPr lang="en-US" dirty="0"/>
              <a:t>be reminded that the physical exertions involved in </a:t>
            </a:r>
            <a:r>
              <a:rPr lang="en-US" dirty="0" err="1">
                <a:solidFill>
                  <a:srgbClr val="FF0000"/>
                </a:solidFill>
              </a:rPr>
              <a:t>Tarawih</a:t>
            </a:r>
            <a:r>
              <a:rPr lang="en-US" dirty="0"/>
              <a:t> prayers, such </a:t>
            </a:r>
            <a:r>
              <a:rPr lang="en-US" dirty="0" smtClean="0"/>
              <a:t>as bowing</a:t>
            </a:r>
            <a:r>
              <a:rPr lang="en-US" dirty="0"/>
              <a:t>, kneeling and rising, should be considered part of their </a:t>
            </a:r>
            <a:r>
              <a:rPr lang="en-US" dirty="0" smtClean="0"/>
              <a:t>daily exercise </a:t>
            </a:r>
            <a:r>
              <a:rPr lang="en-US" dirty="0"/>
              <a:t>activities.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991061" cy="36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4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6600" b="1" dirty="0" smtClean="0"/>
              <a:t>Summary</a:t>
            </a:r>
            <a:endParaRPr lang="en-US" sz="6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•• </a:t>
            </a:r>
            <a:r>
              <a:rPr lang="en-US" dirty="0"/>
              <a:t>Education is an essential component of diabetes management during Ramadan.</a:t>
            </a:r>
          </a:p>
          <a:p>
            <a:pPr marL="0" indent="0">
              <a:buNone/>
            </a:pPr>
            <a:r>
              <a:rPr lang="en-US" dirty="0"/>
              <a:t>•• </a:t>
            </a:r>
            <a:r>
              <a:rPr lang="en-US" dirty="0" err="1"/>
              <a:t>Programmes</a:t>
            </a:r>
            <a:r>
              <a:rPr lang="en-US" dirty="0"/>
              <a:t> should be aimed at patients with diabetes, the HCPs who manage</a:t>
            </a:r>
          </a:p>
          <a:p>
            <a:pPr marL="0" indent="0">
              <a:buNone/>
            </a:pPr>
            <a:r>
              <a:rPr lang="en-US" dirty="0"/>
              <a:t>them and the general public who support them.</a:t>
            </a:r>
          </a:p>
          <a:p>
            <a:pPr marL="0" indent="0">
              <a:buNone/>
            </a:pPr>
            <a:r>
              <a:rPr lang="en-US" dirty="0"/>
              <a:t>•• A structured educational </a:t>
            </a:r>
            <a:r>
              <a:rPr lang="en-US" dirty="0" err="1"/>
              <a:t>programme</a:t>
            </a:r>
            <a:r>
              <a:rPr lang="en-US" dirty="0"/>
              <a:t> should include information on risk</a:t>
            </a:r>
          </a:p>
          <a:p>
            <a:pPr marL="0" indent="0">
              <a:buNone/>
            </a:pPr>
            <a:r>
              <a:rPr lang="en-US" dirty="0"/>
              <a:t>quantification, blood glucose monitoring, diet, exercise, medication adjustments,</a:t>
            </a:r>
          </a:p>
          <a:p>
            <a:pPr marL="0" indent="0">
              <a:buNone/>
            </a:pPr>
            <a:r>
              <a:rPr lang="en-US" dirty="0"/>
              <a:t>recognition of the symptoms of complications and when to break the fast to</a:t>
            </a:r>
          </a:p>
          <a:p>
            <a:pPr marL="0" indent="0">
              <a:buNone/>
            </a:pPr>
            <a:r>
              <a:rPr lang="en-US" dirty="0"/>
              <a:t>prevent harm.</a:t>
            </a:r>
          </a:p>
          <a:p>
            <a:pPr marL="0" indent="0">
              <a:buNone/>
            </a:pPr>
            <a:r>
              <a:rPr lang="en-US" dirty="0"/>
              <a:t>•• Studies have demonstrated a clear benefit of Ramadan-focused education</a:t>
            </a:r>
          </a:p>
          <a:p>
            <a:pPr marL="0" indent="0">
              <a:buNone/>
            </a:pPr>
            <a:r>
              <a:rPr lang="en-US" dirty="0" err="1"/>
              <a:t>programmes</a:t>
            </a:r>
            <a:r>
              <a:rPr lang="en-US" dirty="0"/>
              <a:t> in terms of </a:t>
            </a:r>
            <a:r>
              <a:rPr lang="en-US" dirty="0" err="1"/>
              <a:t>glycaemic</a:t>
            </a:r>
            <a:r>
              <a:rPr lang="en-US" dirty="0"/>
              <a:t> control, weight loss and a reduced risk of</a:t>
            </a:r>
          </a:p>
          <a:p>
            <a:pPr marL="0" indent="0">
              <a:buNone/>
            </a:pPr>
            <a:r>
              <a:rPr lang="en-US" dirty="0" err="1"/>
              <a:t>hypoglycaemic</a:t>
            </a:r>
            <a:r>
              <a:rPr lang="en-US" dirty="0"/>
              <a:t> events.</a:t>
            </a:r>
          </a:p>
          <a:p>
            <a:pPr marL="0" indent="0">
              <a:buNone/>
            </a:pPr>
            <a:r>
              <a:rPr lang="en-US" dirty="0"/>
              <a:t>•• The positive outcomes of these </a:t>
            </a:r>
            <a:r>
              <a:rPr lang="en-US" dirty="0" err="1"/>
              <a:t>programmes</a:t>
            </a:r>
            <a:r>
              <a:rPr lang="en-US" dirty="0"/>
              <a:t> may also extend beyond the</a:t>
            </a:r>
          </a:p>
          <a:p>
            <a:pPr marL="0" indent="0">
              <a:buNone/>
            </a:pPr>
            <a:r>
              <a:rPr lang="en-US" dirty="0"/>
              <a:t>month of fasting.</a:t>
            </a:r>
          </a:p>
        </p:txBody>
      </p:sp>
    </p:spTree>
    <p:extLst>
      <p:ext uri="{BB962C8B-B14F-4D97-AF65-F5344CB8AC3E}">
        <p14:creationId xmlns:p14="http://schemas.microsoft.com/office/powerpoint/2010/main" xmlns="" val="30615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9105" y="0"/>
            <a:ext cx="10515600" cy="1325563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We must stay updated &amp; evidence-based.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12874"/>
            <a:ext cx="12013808" cy="57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9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003" y="1825624"/>
            <a:ext cx="8398411" cy="497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0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2060"/>
            <a:ext cx="12192000" cy="69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9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965"/>
            <a:ext cx="12192000" cy="68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5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5" y="140677"/>
            <a:ext cx="12043087" cy="66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8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•• </a:t>
            </a:r>
            <a:r>
              <a:rPr lang="en-US" dirty="0"/>
              <a:t>The RNP is a mobile and web-based application designed to help </a:t>
            </a:r>
            <a:r>
              <a:rPr lang="en-US" dirty="0" smtClean="0"/>
              <a:t>HCPs </a:t>
            </a:r>
            <a:r>
              <a:rPr lang="en-US" dirty="0" err="1" smtClean="0"/>
              <a:t>individualise</a:t>
            </a:r>
            <a:r>
              <a:rPr lang="en-US" dirty="0" smtClean="0"/>
              <a:t> </a:t>
            </a:r>
            <a:r>
              <a:rPr lang="en-US" dirty="0"/>
              <a:t>and implement MNT for patients with diabetes during Ramadan. </a:t>
            </a:r>
            <a:r>
              <a:rPr lang="en-US" dirty="0" smtClean="0"/>
              <a:t>It also </a:t>
            </a:r>
            <a:r>
              <a:rPr lang="en-US" dirty="0"/>
              <a:t>helps patients without access to HCPs to construct a healthy eating </a:t>
            </a:r>
            <a:r>
              <a:rPr lang="en-US" dirty="0" smtClean="0"/>
              <a:t>plan for </a:t>
            </a:r>
            <a:r>
              <a:rPr lang="en-US" dirty="0"/>
              <a:t>Ramadan.</a:t>
            </a:r>
          </a:p>
          <a:p>
            <a:pPr marL="0" indent="0">
              <a:buNone/>
            </a:pPr>
            <a:r>
              <a:rPr lang="en-US" dirty="0"/>
              <a:t>•• The RNP helps patients with diabetes to plan a daily caloric target that </a:t>
            </a:r>
            <a:r>
              <a:rPr lang="en-US" dirty="0" smtClean="0"/>
              <a:t>may help </a:t>
            </a:r>
            <a:r>
              <a:rPr lang="en-US" dirty="0"/>
              <a:t>them to maintain body weight if they are lean, or to lose weight if they </a:t>
            </a:r>
            <a:r>
              <a:rPr lang="en-US" dirty="0" smtClean="0"/>
              <a:t>are overweight </a:t>
            </a:r>
            <a:r>
              <a:rPr lang="en-US" dirty="0"/>
              <a:t>or obese.</a:t>
            </a:r>
          </a:p>
          <a:p>
            <a:pPr marL="0" indent="0">
              <a:buNone/>
            </a:pPr>
            <a:r>
              <a:rPr lang="en-US" dirty="0"/>
              <a:t>•• Use of the RNP may help patients with diabetes to avoid risks during Ramadan</a:t>
            </a:r>
          </a:p>
          <a:p>
            <a:pPr marL="0" indent="0">
              <a:buNone/>
            </a:pPr>
            <a:r>
              <a:rPr lang="en-US" dirty="0"/>
              <a:t>fasting, such as </a:t>
            </a:r>
            <a:r>
              <a:rPr lang="en-US" dirty="0" err="1"/>
              <a:t>hypoglycaemia</a:t>
            </a:r>
            <a:r>
              <a:rPr lang="en-US" dirty="0"/>
              <a:t>, </a:t>
            </a:r>
            <a:r>
              <a:rPr lang="en-US" dirty="0" err="1"/>
              <a:t>hyperglycaemia</a:t>
            </a:r>
            <a:r>
              <a:rPr lang="en-US" dirty="0"/>
              <a:t> and dehydration.</a:t>
            </a:r>
          </a:p>
          <a:p>
            <a:pPr marL="0" indent="0">
              <a:buNone/>
            </a:pPr>
            <a:r>
              <a:rPr lang="en-US" dirty="0"/>
              <a:t>•• The RNP provides examples of meal plans within the target caloric levels, tailored</a:t>
            </a:r>
          </a:p>
          <a:p>
            <a:pPr marL="0" indent="0">
              <a:buNone/>
            </a:pPr>
            <a:r>
              <a:rPr lang="en-US" dirty="0"/>
              <a:t>for use in different countries.</a:t>
            </a:r>
          </a:p>
          <a:p>
            <a:pPr marL="0" indent="0">
              <a:buNone/>
            </a:pPr>
            <a:r>
              <a:rPr lang="en-US" dirty="0"/>
              <a:t>•• The RNP website is designed to capture menus from across the globe, that match</a:t>
            </a:r>
          </a:p>
          <a:p>
            <a:pPr marL="0" indent="0">
              <a:buNone/>
            </a:pPr>
            <a:r>
              <a:rPr lang="en-US" dirty="0"/>
              <a:t>the structure provided in this chapter.</a:t>
            </a:r>
          </a:p>
        </p:txBody>
      </p:sp>
    </p:spTree>
    <p:extLst>
      <p:ext uri="{BB962C8B-B14F-4D97-AF65-F5344CB8AC3E}">
        <p14:creationId xmlns:p14="http://schemas.microsoft.com/office/powerpoint/2010/main" xmlns="" val="42677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626"/>
            <a:ext cx="12298017" cy="68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7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8783" y="-899394"/>
            <a:ext cx="12390783" cy="77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3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0945" y="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6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456" y="0"/>
            <a:ext cx="10515600" cy="1325563"/>
          </a:xfrm>
        </p:spPr>
        <p:txBody>
          <a:bodyPr/>
          <a:lstStyle/>
          <a:p>
            <a:r>
              <a:rPr lang="en-US" dirty="0" smtClean="0"/>
              <a:t>My question</a:t>
            </a:r>
            <a:endParaRPr lang="en-US" dirty="0"/>
          </a:p>
        </p:txBody>
      </p:sp>
      <p:pic>
        <p:nvPicPr>
          <p:cNvPr id="5" name="عنصر نائب للمحتوى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66" y="872197"/>
            <a:ext cx="9240096" cy="650019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940904" y="2280863"/>
            <a:ext cx="4405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Dear doctor, </a:t>
            </a:r>
            <a:endParaRPr lang="en-US" sz="40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can 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 </a:t>
            </a:r>
            <a:r>
              <a:rPr lang="en-US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stop drugs?</a:t>
            </a:r>
            <a:endParaRPr lang="en-US" sz="1600" dirty="0"/>
          </a:p>
        </p:txBody>
      </p:sp>
      <p:sp>
        <p:nvSpPr>
          <p:cNvPr id="9" name="مستطيل 8"/>
          <p:cNvSpPr/>
          <p:nvPr/>
        </p:nvSpPr>
        <p:spPr>
          <a:xfrm>
            <a:off x="6353284" y="2369960"/>
            <a:ext cx="1791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????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64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dirty="0"/>
              <a:t>Physiology of Ramadan Fasting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5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Metformin?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4"/>
            <a:ext cx="12192000" cy="50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8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Pioglitazone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62050"/>
            <a:ext cx="12108862" cy="204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3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Repaglinide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24" y="2729948"/>
            <a:ext cx="12087480" cy="25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5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SUs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2296"/>
            <a:ext cx="12192000" cy="50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7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SGLT2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205967" cy="2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1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7200" dirty="0" smtClean="0"/>
              <a:t>DPP4</a:t>
            </a:r>
            <a:endParaRPr lang="en-US" sz="72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1744"/>
            <a:ext cx="12106492" cy="15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7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Insulin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4"/>
            <a:ext cx="1219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9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1999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9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94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6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302" y="-211016"/>
            <a:ext cx="12777818" cy="7470869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248229" y="1175657"/>
            <a:ext cx="4611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Dear doctor, </a:t>
            </a:r>
            <a:endParaRPr lang="en-US" sz="3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3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What are fasting risks on my diabetes?</a:t>
            </a:r>
            <a:endParaRPr lang="en-US" sz="1400" dirty="0"/>
          </a:p>
        </p:txBody>
      </p:sp>
      <p:sp>
        <p:nvSpPr>
          <p:cNvPr id="9" name="مستطيل 8"/>
          <p:cNvSpPr/>
          <p:nvPr/>
        </p:nvSpPr>
        <p:spPr>
          <a:xfrm>
            <a:off x="8159262" y="1341898"/>
            <a:ext cx="3190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????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1380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32500" lnSpcReduction="20000"/>
          </a:bodyPr>
          <a:lstStyle/>
          <a:p>
            <a:endParaRPr lang="en-US" sz="4400" b="1" dirty="0"/>
          </a:p>
          <a:p>
            <a:r>
              <a:rPr lang="en-US" sz="4400" dirty="0"/>
              <a:t>•• A pre-Ramadan assessment is vital for any patient with diabetes who intends to</a:t>
            </a:r>
          </a:p>
          <a:p>
            <a:r>
              <a:rPr lang="en-US" sz="4400" dirty="0"/>
              <a:t>fast in order to evaluate the risks, educate the patient in self-management of the</a:t>
            </a:r>
          </a:p>
          <a:p>
            <a:r>
              <a:rPr lang="en-US" sz="4400" dirty="0"/>
              <a:t>condition during Ramadan and to produce a patient-specific treatment plan.</a:t>
            </a:r>
          </a:p>
          <a:p>
            <a:r>
              <a:rPr lang="en-US" sz="4400" dirty="0"/>
              <a:t>•• With the correct advice and support from HCPs most people with T2DM can fast</a:t>
            </a:r>
          </a:p>
          <a:p>
            <a:r>
              <a:rPr lang="en-US" sz="4400" dirty="0"/>
              <a:t>safely during Ramadan.</a:t>
            </a:r>
          </a:p>
          <a:p>
            <a:r>
              <a:rPr lang="en-US" sz="4400" dirty="0"/>
              <a:t>•• Patients taking metformin, short-acting insulin </a:t>
            </a:r>
            <a:r>
              <a:rPr lang="en-US" sz="4400" dirty="0" err="1"/>
              <a:t>secretagogues</a:t>
            </a:r>
            <a:r>
              <a:rPr lang="en-US" sz="4400" dirty="0"/>
              <a:t>, SUs or insulin</a:t>
            </a:r>
          </a:p>
          <a:p>
            <a:r>
              <a:rPr lang="en-US" sz="4400" dirty="0"/>
              <a:t>will need to make adjustments to dose and or timings to reduce the risk of</a:t>
            </a:r>
          </a:p>
          <a:p>
            <a:r>
              <a:rPr lang="en-US" sz="4400" dirty="0" err="1"/>
              <a:t>hypoglycaemia</a:t>
            </a:r>
            <a:r>
              <a:rPr lang="en-US" sz="4400" dirty="0"/>
              <a:t> while maintaining good </a:t>
            </a:r>
            <a:r>
              <a:rPr lang="en-US" sz="4400" dirty="0" err="1"/>
              <a:t>glycaemic</a:t>
            </a:r>
            <a:r>
              <a:rPr lang="en-US" sz="4400" dirty="0"/>
              <a:t> control.</a:t>
            </a:r>
          </a:p>
          <a:p>
            <a:r>
              <a:rPr lang="en-US" sz="4400" dirty="0"/>
              <a:t>•• Newer OADs including incretin-based therapies are associated with a lower risk of</a:t>
            </a:r>
          </a:p>
          <a:p>
            <a:r>
              <a:rPr lang="en-US" sz="4400" dirty="0" err="1"/>
              <a:t>hypoglycaemia</a:t>
            </a:r>
            <a:r>
              <a:rPr lang="en-US" sz="4400" dirty="0"/>
              <a:t> and may be preferable for use during Ramadan.</a:t>
            </a:r>
          </a:p>
          <a:p>
            <a:r>
              <a:rPr lang="en-US" sz="4400" dirty="0"/>
              <a:t>•• SGLT2 inhibitors are probably safe but should be used with caution in some</a:t>
            </a:r>
          </a:p>
          <a:p>
            <a:r>
              <a:rPr lang="en-US" sz="4400" dirty="0"/>
              <a:t>patients. More data regarding the use of SGLT2 inhibitors during Ramadan are</a:t>
            </a:r>
          </a:p>
          <a:p>
            <a:r>
              <a:rPr lang="en-US" sz="4400" dirty="0"/>
              <a:t>required.</a:t>
            </a:r>
          </a:p>
          <a:p>
            <a:r>
              <a:rPr lang="en-US" sz="4400" dirty="0"/>
              <a:t>•• Patients classified as very high/high risk including T1DM and pregnant women</a:t>
            </a:r>
          </a:p>
          <a:p>
            <a:r>
              <a:rPr lang="en-US" sz="4400" dirty="0"/>
              <a:t>with diabetes need close medical supervision and focused Ramadan-specific</a:t>
            </a:r>
          </a:p>
          <a:p>
            <a:r>
              <a:rPr lang="en-US" sz="4400" dirty="0"/>
              <a:t>education if they insist on fasting.</a:t>
            </a:r>
          </a:p>
          <a:p>
            <a:r>
              <a:rPr lang="en-US" sz="4400" dirty="0"/>
              <a:t>•• A post-Ramadan follow-up consultation is recommended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363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Get ready to Ramadan.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9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0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403" y="1491648"/>
            <a:ext cx="7061982" cy="53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6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No food, no water, no medication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456" y="0"/>
            <a:ext cx="10515600" cy="1325563"/>
          </a:xfrm>
        </p:spPr>
        <p:txBody>
          <a:bodyPr/>
          <a:lstStyle/>
          <a:p>
            <a:r>
              <a:rPr lang="en-US" dirty="0" smtClean="0"/>
              <a:t>My first question</a:t>
            </a:r>
            <a:endParaRPr lang="en-US" dirty="0"/>
          </a:p>
        </p:txBody>
      </p:sp>
      <p:pic>
        <p:nvPicPr>
          <p:cNvPr id="5" name="عنصر نائب للمحتوى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66" y="872197"/>
            <a:ext cx="9240096" cy="650019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340069" y="2280863"/>
            <a:ext cx="31068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Dear doctor, </a:t>
            </a:r>
            <a:endParaRPr lang="en-US" sz="4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can </a:t>
            </a:r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 fast?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6353284" y="2369960"/>
            <a:ext cx="1791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????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751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900</Words>
  <Application>Microsoft Office PowerPoint</Application>
  <PresentationFormat>Custom</PresentationFormat>
  <Paragraphs>104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نسق Office</vt:lpstr>
      <vt:lpstr>Dibetes in Ramadan</vt:lpstr>
      <vt:lpstr>Get ready to Ramadan.</vt:lpstr>
      <vt:lpstr>We must stay updated &amp; evidence-based.</vt:lpstr>
      <vt:lpstr>Physiology of Ramadan Fasting</vt:lpstr>
      <vt:lpstr>Slide 5</vt:lpstr>
      <vt:lpstr>Slide 6</vt:lpstr>
      <vt:lpstr>Slide 7</vt:lpstr>
      <vt:lpstr>No food, no water, no medication</vt:lpstr>
      <vt:lpstr>My first question</vt:lpstr>
      <vt:lpstr> What are risk  items for  stratification?</vt:lpstr>
      <vt:lpstr>Slide 11</vt:lpstr>
      <vt:lpstr>IDF-DAR risk categories for patients with DM who fast during Ramadan</vt:lpstr>
      <vt:lpstr>Slide 13</vt:lpstr>
      <vt:lpstr>Slide 14</vt:lpstr>
      <vt:lpstr>Slide 15</vt:lpstr>
      <vt:lpstr>Summary</vt:lpstr>
      <vt:lpstr>Slide 17</vt:lpstr>
      <vt:lpstr>المرض و الصوم</vt:lpstr>
      <vt:lpstr>أحكام الصوم مع المرض</vt:lpstr>
      <vt:lpstr>Summary</vt:lpstr>
      <vt:lpstr>Slide 21</vt:lpstr>
      <vt:lpstr>Who should be educated?</vt:lpstr>
      <vt:lpstr>فقه الصيام خاصة للمرضى فرض عين علينا.</vt:lpstr>
      <vt:lpstr>Slide 24</vt:lpstr>
      <vt:lpstr>Slide 25</vt:lpstr>
      <vt:lpstr>Slide 26</vt:lpstr>
      <vt:lpstr>When to break the fast???</vt:lpstr>
      <vt:lpstr>Slide 28</vt:lpstr>
      <vt:lpstr>Summary</vt:lpstr>
      <vt:lpstr>Slide 30</vt:lpstr>
      <vt:lpstr>Slide 31</vt:lpstr>
      <vt:lpstr>Slide 32</vt:lpstr>
      <vt:lpstr>Slide 33</vt:lpstr>
      <vt:lpstr>Slide 34</vt:lpstr>
      <vt:lpstr>Summary</vt:lpstr>
      <vt:lpstr>Slide 36</vt:lpstr>
      <vt:lpstr>Slide 37</vt:lpstr>
      <vt:lpstr>Slide 38</vt:lpstr>
      <vt:lpstr>My question</vt:lpstr>
      <vt:lpstr>Metformin?</vt:lpstr>
      <vt:lpstr>Pioglitazone</vt:lpstr>
      <vt:lpstr>Repaglinide</vt:lpstr>
      <vt:lpstr>SUs</vt:lpstr>
      <vt:lpstr>SGLT2</vt:lpstr>
      <vt:lpstr>DPP4</vt:lpstr>
      <vt:lpstr>Insulin</vt:lpstr>
      <vt:lpstr>Slide 47</vt:lpstr>
      <vt:lpstr>Slide 48</vt:lpstr>
      <vt:lpstr>Slide 49</vt:lpstr>
      <vt:lpstr>Summary</vt:lpstr>
      <vt:lpstr>Get ready to Ramadan.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Speed</dc:creator>
  <cp:lastModifiedBy>A-T</cp:lastModifiedBy>
  <cp:revision>35</cp:revision>
  <dcterms:created xsi:type="dcterms:W3CDTF">2016-05-04T22:16:28Z</dcterms:created>
  <dcterms:modified xsi:type="dcterms:W3CDTF">2017-11-01T11:52:12Z</dcterms:modified>
</cp:coreProperties>
</file>