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63" r:id="rId5"/>
    <p:sldId id="262" r:id="rId6"/>
    <p:sldId id="261" r:id="rId7"/>
    <p:sldId id="258" r:id="rId8"/>
    <p:sldId id="260" r:id="rId9"/>
    <p:sldId id="259" r:id="rId10"/>
    <p:sldId id="284" r:id="rId11"/>
    <p:sldId id="281" r:id="rId12"/>
    <p:sldId id="264" r:id="rId13"/>
    <p:sldId id="268" r:id="rId14"/>
    <p:sldId id="267" r:id="rId15"/>
    <p:sldId id="266" r:id="rId16"/>
    <p:sldId id="265" r:id="rId17"/>
    <p:sldId id="280" r:id="rId18"/>
    <p:sldId id="283" r:id="rId19"/>
    <p:sldId id="287" r:id="rId20"/>
    <p:sldId id="272" r:id="rId21"/>
    <p:sldId id="286" r:id="rId22"/>
    <p:sldId id="271" r:id="rId23"/>
    <p:sldId id="270" r:id="rId24"/>
    <p:sldId id="285" r:id="rId25"/>
    <p:sldId id="269" r:id="rId26"/>
    <p:sldId id="273" r:id="rId27"/>
    <p:sldId id="274" r:id="rId28"/>
    <p:sldId id="275" r:id="rId29"/>
    <p:sldId id="276" r:id="rId30"/>
    <p:sldId id="278" r:id="rId31"/>
    <p:sldId id="277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5DD836-CE7C-4A7B-8FD9-4310F3DF40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EB3864-EB6C-4D76-87B1-525A1E99A1D9}" type="datetimeFigureOut">
              <a:rPr lang="en-US" smtClean="0"/>
              <a:t>4/22/2018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effectLst/>
                <a:latin typeface="Times New Roman"/>
                <a:ea typeface="Calibri"/>
                <a:cs typeface="Arial"/>
              </a:rPr>
              <a:t>SERONEGATIVE SPONDYLOARTHROPATHIES </a:t>
            </a:r>
            <a:r>
              <a:rPr lang="en-US" sz="1800" dirty="0">
                <a:ea typeface="Calibri"/>
                <a:cs typeface="Arial"/>
              </a:rPr>
              <a:t/>
            </a:r>
            <a:br>
              <a:rPr lang="en-US" sz="1800" dirty="0">
                <a:ea typeface="Calibri"/>
                <a:cs typeface="Arial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80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3884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Clinical 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picture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The onset is usually gradual, with intermittent bouts of back pain that may radiate into the buttocks. </a:t>
            </a:r>
            <a:endParaRPr lang="en-US" sz="36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The back pain is worse in the morning and usually associated with stiffness that lasts hours.</a:t>
            </a:r>
            <a:endParaRPr lang="en-US" sz="36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0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1- Vertebral column: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Limited lumber movement.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Chest pain aggravated by breathing results from affection of costovertebral joints.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Neck pain.</a:t>
            </a:r>
            <a:endParaRPr lang="en-US" sz="3200" dirty="0">
              <a:ea typeface="Calibri"/>
              <a:cs typeface="Arial"/>
            </a:endParaRPr>
          </a:p>
          <a:p>
            <a:r>
              <a:rPr lang="en-US" sz="2800" dirty="0" err="1" smtClean="0">
                <a:effectLst/>
                <a:latin typeface="Times New Roman"/>
                <a:ea typeface="Calibri"/>
              </a:rPr>
              <a:t>Atlanto</a:t>
            </a:r>
            <a:r>
              <a:rPr lang="en-US" sz="2800" dirty="0" smtClean="0">
                <a:effectLst/>
                <a:latin typeface="Times New Roman"/>
                <a:ea typeface="Calibri"/>
              </a:rPr>
              <a:t>-axial </a:t>
            </a:r>
            <a:r>
              <a:rPr lang="en-US" sz="2800" dirty="0" err="1" smtClean="0">
                <a:effectLst/>
                <a:latin typeface="Times New Roman"/>
                <a:ea typeface="Calibri"/>
              </a:rPr>
              <a:t>sublaxation</a:t>
            </a:r>
            <a:r>
              <a:rPr lang="en-US" sz="2800" dirty="0" smtClean="0">
                <a:effectLst/>
                <a:latin typeface="Times New Roman"/>
                <a:ea typeface="Calibri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5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2-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Enthesopathy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Inflammation at site of ligamentous insertion e.g.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Achilis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tendenitis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3- Peripheral joints: 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Asymmetrical arthritis.</a:t>
            </a:r>
            <a:endParaRPr lang="en-US" sz="3200" dirty="0">
              <a:ea typeface="Calibri"/>
              <a:cs typeface="Arial"/>
            </a:endParaRPr>
          </a:p>
          <a:p>
            <a:r>
              <a:rPr lang="en-US" sz="2800" dirty="0" smtClean="0">
                <a:effectLst/>
                <a:latin typeface="Times New Roman"/>
                <a:ea typeface="Calibri"/>
              </a:rPr>
              <a:t>Shoulder &amp; hip joint are usually affected.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9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4- Extra-articular manifestations: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Amyloidosis kidney.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Aortic incompetence, pericarditis.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Apical lung fibrosis.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Prolonged fever.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Uveitis.</a:t>
            </a:r>
            <a:endParaRPr lang="en-US" sz="36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9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Investigations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1- X ray sacroiliac iliac joint: erosion, sclerosis.</a:t>
            </a:r>
            <a:endParaRPr lang="en-US" sz="36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2- X ray spine: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Square shaped vertebra.</a:t>
            </a:r>
            <a:endParaRPr lang="en-US" sz="36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Calcification of longitudinal ligament.</a:t>
            </a:r>
            <a:endParaRPr lang="en-US" sz="3600" dirty="0">
              <a:ea typeface="Calibri"/>
              <a:cs typeface="Arial"/>
            </a:endParaRPr>
          </a:p>
          <a:p>
            <a:r>
              <a:rPr lang="en-US" sz="3200" dirty="0" smtClean="0">
                <a:effectLst/>
                <a:latin typeface="Times New Roman"/>
                <a:ea typeface="Calibri"/>
              </a:rPr>
              <a:t>Bony bridging between vertebral bodies= Bamboo spine.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13690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38"/>
            <a:ext cx="4032448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0891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These are group of disorders that share certain epidemiologic, clinical 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and 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pathologic features.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They all show considerable overlap and similarity of articular and extra articular features.</a:t>
            </a:r>
            <a:endParaRPr lang="en-US" sz="32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4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3- Laboratory finding: (no specific test)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Normocytic normochromic anemia.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ESR, CRP: increased during activity.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Rheumatoid factor: negative.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</a:rPr>
              <a:t>HLA testing is rarely of value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because of high frequency in population.</a:t>
            </a:r>
            <a:endParaRPr lang="en-US" sz="32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2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key is early diagnosis to start preventive exercise program before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syndesmophytes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have formed.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1- Exercises aim to maintain spinal mobility, posture and chest expansion (swimming is recommended)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2- NSAIDS: relieve symptoms, but not alter the course of the disease.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3- Local steroid: for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enthesopathy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and planter fasciitis.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5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4- Systemic steroid may be needed for treatment of uveitis.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5- Sulfasalazine&amp; Methotrexate may be of value for peripheral arthritis.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6- TNF inhibitors have established efficacy for NSAID-resistant axial disease; responses are often substantial and durable. 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7- Surgery: plaster jackets to correct kyphosis, hip arthroplasty.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4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352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PSORIATIC ARTHRITIS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Psoriasis precedes onset of arthritis in 80% of cases.</a:t>
            </a:r>
            <a:endParaRPr lang="en-US" sz="2800" dirty="0">
              <a:ea typeface="Calibri"/>
              <a:cs typeface="Arial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MS Mincho"/>
                <a:ea typeface="Calibri"/>
                <a:cs typeface="MS Mincho"/>
              </a:rPr>
              <a:t>▶▶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Arthritis usually asymmetric, with “sausage” appearance of fingers and toes but a polyarthritis that resembles rheumatoid arthritis also occurs.</a:t>
            </a:r>
            <a:endParaRPr lang="en-US" sz="2800" dirty="0">
              <a:ea typeface="Calibri"/>
              <a:cs typeface="Arial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MS Mincho"/>
                <a:ea typeface="Calibri"/>
                <a:cs typeface="MS Mincho"/>
              </a:rPr>
              <a:t>▶▶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Sacroiliac joint involvement common;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ankylosis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of the sacroiliac joints may occur.</a:t>
            </a:r>
            <a:endParaRPr lang="en-US" sz="2800" dirty="0">
              <a:ea typeface="Calibri"/>
              <a:cs typeface="Arial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MS Mincho"/>
                <a:ea typeface="Calibri"/>
                <a:cs typeface="MS Mincho"/>
              </a:rPr>
              <a:t>▶▶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Radiographic findings: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osteolysis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; pencil-in-cup deformity; relative lack of osteoporosis; bony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ankylosis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; asymmetric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sacroiliitis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and atypical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syndesmophytes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0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Clinically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patterns or subsets of psoriatic arthritis include the following:</a:t>
            </a:r>
            <a:endParaRPr lang="en-US" sz="24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1.  Symmetric polyarthritis like rheumatoid arthritis. </a:t>
            </a:r>
            <a:endParaRPr lang="en-US" sz="24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2. Asymmetrical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oligoarticular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form that may lead to destruction of the affected joints.</a:t>
            </a:r>
            <a:endParaRPr lang="en-US" sz="24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3. A pattern of disease in which the DIP joints are primarily affected. Pitting of the nails and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onycholysis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frequently accompany DIP involvement.</a:t>
            </a:r>
            <a:endParaRPr lang="en-US" sz="24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4. A severe deforming arthritis (arthritis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mutilans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) </a:t>
            </a:r>
            <a:endParaRPr lang="en-US" sz="2400" dirty="0">
              <a:ea typeface="Calibri"/>
              <a:cs typeface="Arial"/>
            </a:endParaRPr>
          </a:p>
          <a:p>
            <a:pPr marL="114300" indent="0">
              <a:buNone/>
            </a:pPr>
            <a:r>
              <a:rPr lang="en-US" sz="2400" dirty="0" smtClean="0">
                <a:effectLst/>
                <a:latin typeface="Times New Roman"/>
                <a:ea typeface="Calibri"/>
              </a:rPr>
              <a:t>5. A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spondylitic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form in which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sacroiliitis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and spinal involvement predominate; 50% of these patients are HLA-B27-positive.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4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Treatment</a:t>
            </a:r>
            <a:endParaRPr lang="en-US" sz="22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NSAIDs are usually sufficient for mild cases. 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Methotrexate is the drug of choice for patients who not respond to NSAIDs; methotrexate can improve both the cutaneous and arthritic manifestations. </a:t>
            </a:r>
            <a:endParaRPr lang="en-US" sz="3200" dirty="0">
              <a:ea typeface="Calibri"/>
              <a:cs typeface="Arial"/>
            </a:endParaRPr>
          </a:p>
          <a:p>
            <a:r>
              <a:rPr lang="en-US" sz="2800" dirty="0" smtClean="0">
                <a:effectLst/>
                <a:latin typeface="Times New Roman"/>
                <a:ea typeface="Calibri"/>
              </a:rPr>
              <a:t>TNF inhibitors are usually effective for both arthritis and psoriatic skin disease for cases that is refractory to methotrexate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Corticosteroids are less effective and may precipitate pustular psoriasis during tapers. 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Antimalarials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may also exacerbate psoriasis.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Successful treatment directed at the skin lesions alone (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eg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, by PUVA therapy).</a:t>
            </a:r>
            <a:endParaRPr lang="en-US" sz="32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7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REACTIVE ARTHRITIS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It is a sterile arthritis which occurs following an infection.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infection is either:</a:t>
            </a:r>
            <a:endParaRPr lang="en-US" sz="2800" dirty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Sexually transmitted or gastrointestinal which before the onset of arthritis by 1-4 weeks.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arthritogenic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bacteria causing reactive arthritis are salmonella,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yesinia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shigella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, H pylori or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klebsiella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Oligoarthritis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, conjunctivitis, urethritis and mouth ulcers most common features.</a:t>
            </a:r>
            <a:endParaRPr lang="en-US" sz="2800" dirty="0">
              <a:ea typeface="Calibri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7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891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27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1- NSAIDs have been the mainstay of therapy.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2- Antibiotics given at the time of a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nongonococcal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sexually transmitted infection reduce the chance that the individual will develop this disorder.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  3- Sulfasalazine for patients who do not respond to NSAIDs. 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  4- Anti-TNF agents for those patients with recent-onset disease&amp; refractory to NSAIDs and DMARDs. 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ARTHRITIS &amp; INFLAMMATORY INTESTINAL</a:t>
            </a:r>
            <a:r>
              <a:rPr lang="en-US" sz="2400" dirty="0">
                <a:solidFill>
                  <a:srgbClr val="FF0000"/>
                </a:solidFill>
                <a:latin typeface="Baskerville Old Face" panose="02020602080505020303" pitchFamily="18" charset="0"/>
                <a:ea typeface="Calibri"/>
                <a:cs typeface="Arial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askerville Old Face" panose="02020602080505020303" pitchFamily="18" charset="0"/>
                <a:ea typeface="Calibri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DISEASES</a:t>
            </a:r>
            <a:endParaRPr lang="en-US" sz="2400" dirty="0">
              <a:solidFill>
                <a:srgbClr val="FF0000"/>
              </a:solidFill>
              <a:latin typeface="Baskerville Old Face" panose="02020602080505020303" pitchFamily="18" charset="0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One-fifth of patients with inflammatory bowel disease have arthritis, which complicates Crohn disease more frequently than it does ulcerative colitis.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50% of patients have HLA-B27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Acute, often erosive.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Affects mainly knees and ankles.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There is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sacroilitis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or spondylitis.</a:t>
            </a:r>
            <a:endParaRPr lang="en-US" sz="32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6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It is treated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sacroilitis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by NSAIDs.</a:t>
            </a:r>
            <a:endParaRPr lang="en-US" sz="24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Intra articular steroids for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monoarthritis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Sulphasalazine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is frequently prescribed as this may help both bowel and joint disease.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6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They </a:t>
            </a:r>
            <a:r>
              <a:rPr lang="en-US" sz="30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effectLst/>
                <a:latin typeface="Times New Roman"/>
                <a:ea typeface="Calibri"/>
                <a:cs typeface="Arial"/>
              </a:rPr>
              <a:t>1-Ankylosing spondylitis</a:t>
            </a:r>
            <a:endParaRPr lang="en-US" sz="2800" b="1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effectLst/>
                <a:latin typeface="Times New Roman"/>
                <a:ea typeface="Calibri"/>
                <a:cs typeface="Arial"/>
              </a:rPr>
              <a:t>2- Psoriatic arthritis</a:t>
            </a:r>
            <a:endParaRPr lang="en-US" sz="2800" b="1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effectLst/>
                <a:latin typeface="Times New Roman"/>
                <a:ea typeface="Calibri"/>
                <a:cs typeface="Arial"/>
              </a:rPr>
              <a:t>3- Reactive arthritis</a:t>
            </a:r>
            <a:endParaRPr lang="en-US" sz="2800" b="1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effectLst/>
                <a:latin typeface="Times New Roman"/>
                <a:ea typeface="Calibri"/>
                <a:cs typeface="Arial"/>
              </a:rPr>
              <a:t>4- The arthritis associated with inflammatory bowel disease.</a:t>
            </a:r>
            <a:endParaRPr lang="en-US" sz="2800" b="1" dirty="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800" b="1" dirty="0" smtClean="0">
                <a:effectLst/>
                <a:latin typeface="Times New Roman"/>
                <a:ea typeface="Calibri"/>
              </a:rPr>
              <a:t>5- Undifferentiated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spondyloarthropathy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35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These disorders are noted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Male predominance.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Onset usually before age 40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Inflammatory arthritis of the spine and sacroiliac joints.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Asymmetric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oligoarthritis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of large peripheral joints.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Enthesopathy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(inflammation of where ligaments, tendons, and joint capsule insert into bone).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Uveitis in a significant minority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Absence of autoantibodies in the serum (negative rheumatoid factor).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Association with HLA-B27. </a:t>
            </a:r>
            <a:endParaRPr lang="en-US" sz="32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5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ANKYLOSING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/>
                <a:cs typeface="Arial"/>
              </a:rPr>
              <a:t>SPONDYLITIS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Is a chronic inflammatory disease of the joints of the axial skeleton, manifested clinically by pain and progressive stiffening of the spine. </a:t>
            </a:r>
            <a:endParaRPr lang="en-US" sz="32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6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Aetiology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0.2 % of general population.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Age of onset: 15-40 years.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Sex: male: female ::::&gt;&gt; 3:1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HLA-B27 association: 95%</a:t>
            </a:r>
            <a:endParaRPr lang="en-US" sz="28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Pathology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1- Vertebra become square shaped due to erosion of their corners.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2- Periosteal reaction with new bone formation around vertebra (bony bridging) =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syndemosmophytes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(osteophytes) spread up &amp; down from vertebral body with fusion: bamboo spine.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3- Calcification of anterior longitudinal ligament.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4- Extra-articular lesions:</a:t>
            </a:r>
            <a:endParaRPr lang="en-US" sz="2800" dirty="0">
              <a:ea typeface="Calibri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</TotalTime>
  <Words>978</Words>
  <Application>Microsoft Office PowerPoint</Application>
  <PresentationFormat>On-screen Show (4:3)</PresentationFormat>
  <Paragraphs>111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Adjacency</vt:lpstr>
      <vt:lpstr>SERONEGATIVE SPONDYLOARTHROPATHIES  </vt:lpstr>
      <vt:lpstr>PowerPoint Presentation</vt:lpstr>
      <vt:lpstr>PowerPoint Presentation</vt:lpstr>
      <vt:lpstr>They include:</vt:lpstr>
      <vt:lpstr>These disorders are noted for:</vt:lpstr>
      <vt:lpstr>PowerPoint Presentation</vt:lpstr>
      <vt:lpstr>ANKYLOSING SPONDYLITIS</vt:lpstr>
      <vt:lpstr>Aetiology</vt:lpstr>
      <vt:lpstr>Pathology</vt:lpstr>
      <vt:lpstr>PowerPoint Presentation</vt:lpstr>
      <vt:lpstr>PowerPoint Presentation</vt:lpstr>
      <vt:lpstr>Clinical picture</vt:lpstr>
      <vt:lpstr>PowerPoint Presentation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PSORIATIC ARTHRITIS</vt:lpstr>
      <vt:lpstr>Clinically</vt:lpstr>
      <vt:lpstr>Treatment</vt:lpstr>
      <vt:lpstr>PowerPoint Presentation</vt:lpstr>
      <vt:lpstr>REACTIVE ARTHRITIS</vt:lpstr>
      <vt:lpstr>Treatment</vt:lpstr>
      <vt:lpstr>ARTHRITIS &amp; INFLAMMATORY INTESTINAL DISEASES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SERONEGATIVE SPONDYLOARTHROPATHIES  </dc:title>
  <dc:creator>HI TECH</dc:creator>
  <cp:lastModifiedBy>HI TECH</cp:lastModifiedBy>
  <cp:revision>42</cp:revision>
  <dcterms:created xsi:type="dcterms:W3CDTF">2018-04-21T20:43:55Z</dcterms:created>
  <dcterms:modified xsi:type="dcterms:W3CDTF">2018-04-22T07:10:15Z</dcterms:modified>
</cp:coreProperties>
</file>