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92" r:id="rId13"/>
    <p:sldId id="268" r:id="rId14"/>
    <p:sldId id="269" r:id="rId15"/>
    <p:sldId id="270" r:id="rId16"/>
    <p:sldId id="293" r:id="rId17"/>
    <p:sldId id="271" r:id="rId18"/>
    <p:sldId id="29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5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12/2/2019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12/2/2019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12/2/2019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12/2/2019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12/2/2019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12/2/2019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affiliates.allposters.com/link/redirect.asp?item=3601476&amp;AID=1030426566&amp;PSTID=1&amp;LTID=2&amp;lang=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Pharmacotherapy </a:t>
            </a:r>
            <a:endParaRPr lang="en-US" dirty="0"/>
          </a:p>
        </p:txBody>
      </p:sp>
      <p:sp>
        <p:nvSpPr>
          <p:cNvPr id="3" name="Subtitle 2"/>
          <p:cNvSpPr>
            <a:spLocks noGrp="1"/>
          </p:cNvSpPr>
          <p:nvPr>
            <p:ph type="subTitle" idx="1"/>
          </p:nvPr>
        </p:nvSpPr>
        <p:spPr/>
        <p:txBody>
          <a:bodyPr/>
          <a:lstStyle/>
          <a:p>
            <a:r>
              <a:rPr lang="en-US" dirty="0" smtClean="0"/>
              <a:t>Psychiatry department</a:t>
            </a:r>
          </a:p>
          <a:p>
            <a:r>
              <a:rPr lang="en-US" dirty="0" err="1" smtClean="0"/>
              <a:t>Beni</a:t>
            </a:r>
            <a:r>
              <a:rPr lang="en-US" dirty="0" smtClean="0"/>
              <a:t> </a:t>
            </a:r>
            <a:r>
              <a:rPr lang="en-US" dirty="0" err="1" smtClean="0"/>
              <a:t>Suef</a:t>
            </a:r>
            <a:r>
              <a:rPr lang="en-US" dirty="0" smtClean="0"/>
              <a:t> University</a:t>
            </a:r>
            <a:endParaRPr lang="en-US" dirty="0"/>
          </a:p>
        </p:txBody>
      </p:sp>
      <p:pic>
        <p:nvPicPr>
          <p:cNvPr id="4" name="Picture 3" descr="http://imagecache6.allposters.com/LRG/27/2704/EYFND00Z.jpg">
            <a:hlinkClick r:id="rId2" tgtFrame="&quot;_blank&quot;"/>
          </p:cNvPr>
          <p:cNvPicPr/>
          <p:nvPr/>
        </p:nvPicPr>
        <p:blipFill>
          <a:blip r:embed="rId3"/>
          <a:srcRect/>
          <a:stretch>
            <a:fillRect/>
          </a:stretch>
        </p:blipFill>
        <p:spPr bwMode="auto">
          <a:xfrm>
            <a:off x="1905001" y="0"/>
            <a:ext cx="7239000" cy="4343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pPr algn="ctr"/>
            <a:r>
              <a:rPr lang="en-US" sz="4000" b="1" dirty="0" smtClean="0">
                <a:latin typeface="Times New Roman" pitchFamily="18" charset="0"/>
                <a:cs typeface="Times New Roman" pitchFamily="18" charset="0"/>
              </a:rPr>
              <a:t>d. Tardive </a:t>
            </a:r>
            <a:r>
              <a:rPr lang="en-US" sz="4000" b="1" dirty="0" smtClean="0">
                <a:latin typeface="Times New Roman" pitchFamily="18" charset="0"/>
                <a:cs typeface="Times New Roman" pitchFamily="18" charset="0"/>
              </a:rPr>
              <a:t>Dyskinesia</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7848600" cy="5102352"/>
          </a:xfrm>
        </p:spPr>
        <p:txBody>
          <a:bodyPr>
            <a:normAutofit lnSpcReduction="10000"/>
          </a:bodyPr>
          <a:lstStyle/>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after prolonged use of typical antipsychotics,</a:t>
            </a:r>
          </a:p>
          <a:p>
            <a:pPr algn="just">
              <a:lnSpc>
                <a:spcPct val="150000"/>
              </a:lnSpc>
            </a:pPr>
            <a:r>
              <a:rPr lang="en-US" sz="2800" dirty="0" smtClean="0">
                <a:latin typeface="Times New Roman" pitchFamily="18" charset="0"/>
                <a:cs typeface="Times New Roman" pitchFamily="18" charset="0"/>
              </a:rPr>
              <a:t>Most commonly </a:t>
            </a:r>
            <a:r>
              <a:rPr lang="en-US" sz="2800" dirty="0" smtClean="0">
                <a:latin typeface="Times New Roman" pitchFamily="18" charset="0"/>
                <a:cs typeface="Times New Roman" pitchFamily="18" charset="0"/>
              </a:rPr>
              <a:t>with high potency drugs. It is much </a:t>
            </a:r>
            <a:r>
              <a:rPr lang="en-US" sz="2800" dirty="0" smtClean="0">
                <a:latin typeface="Times New Roman" pitchFamily="18" charset="0"/>
                <a:cs typeface="Times New Roman" pitchFamily="18" charset="0"/>
              </a:rPr>
              <a:t>less common </a:t>
            </a:r>
            <a:r>
              <a:rPr lang="en-US" sz="2800" dirty="0" smtClean="0">
                <a:latin typeface="Times New Roman" pitchFamily="18" charset="0"/>
                <a:cs typeface="Times New Roman" pitchFamily="18" charset="0"/>
              </a:rPr>
              <a:t>in atypical antipsychotics.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presents with abnormal involuntary movements mainly in the face, mouth and tongue.</a:t>
            </a:r>
          </a:p>
          <a:p>
            <a:pPr algn="just">
              <a:lnSpc>
                <a:spcPct val="150000"/>
              </a:lnSpc>
            </a:pPr>
            <a:r>
              <a:rPr lang="en-US" sz="2800" b="1" dirty="0" smtClean="0">
                <a:latin typeface="Times New Roman" pitchFamily="18" charset="0"/>
                <a:cs typeface="Times New Roman" pitchFamily="18" charset="0"/>
              </a:rPr>
              <a:t>Treatments</a:t>
            </a:r>
            <a:r>
              <a:rPr lang="en-US" sz="2800" dirty="0" smtClean="0">
                <a:latin typeface="Times New Roman" pitchFamily="18" charset="0"/>
                <a:cs typeface="Times New Roman" pitchFamily="18" charset="0"/>
              </a:rPr>
              <a:t>:   Stop   drug   and   switch   to   </a:t>
            </a:r>
            <a:r>
              <a:rPr lang="en-US" sz="2800" dirty="0" smtClean="0">
                <a:latin typeface="Times New Roman" pitchFamily="18" charset="0"/>
                <a:cs typeface="Times New Roman" pitchFamily="18" charset="0"/>
              </a:rPr>
              <a:t>atypical antipsychotics</a:t>
            </a:r>
            <a:r>
              <a:rPr lang="en-US" sz="2800" dirty="0" smtClean="0">
                <a:latin typeface="Times New Roman" pitchFamily="18" charset="0"/>
                <a:cs typeface="Times New Roman" pitchFamily="18" charset="0"/>
              </a:rPr>
              <a:t>, particularly clozapine.</a:t>
            </a:r>
          </a:p>
          <a:p>
            <a:pPr>
              <a:lnSpc>
                <a:spcPct val="150000"/>
              </a:lnSpc>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Autofit/>
          </a:bodyPr>
          <a:lstStyle/>
          <a:p>
            <a:pPr algn="ctr"/>
            <a:r>
              <a:rPr lang="en-US" sz="4000" b="1" dirty="0" smtClean="0">
                <a:latin typeface="Times New Roman" pitchFamily="18" charset="0"/>
                <a:cs typeface="Times New Roman" pitchFamily="18" charset="0"/>
              </a:rPr>
              <a:t>e. Neuroleptic malignant syndrome (emergency</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600200"/>
            <a:ext cx="7924800" cy="5257800"/>
          </a:xfrm>
        </p:spPr>
        <p:txBody>
          <a:bodyPr>
            <a:normAutofit/>
          </a:bodyPr>
          <a:lstStyle/>
          <a:p>
            <a:pPr>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at any time during the course of treatment.</a:t>
            </a:r>
          </a:p>
          <a:p>
            <a:pPr>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more common with high potency </a:t>
            </a:r>
            <a:r>
              <a:rPr lang="en-US" sz="2800" dirty="0" smtClean="0">
                <a:latin typeface="Times New Roman" pitchFamily="18" charset="0"/>
                <a:cs typeface="Times New Roman" pitchFamily="18" charset="0"/>
              </a:rPr>
              <a:t>antipsychotics, particularly </a:t>
            </a:r>
            <a:r>
              <a:rPr lang="en-US" sz="2800" dirty="0" smtClean="0">
                <a:latin typeface="Times New Roman" pitchFamily="18" charset="0"/>
                <a:cs typeface="Times New Roman" pitchFamily="18" charset="0"/>
              </a:rPr>
              <a:t>if high doses are introduced quickly </a:t>
            </a:r>
            <a:r>
              <a:rPr lang="en-US" sz="2800" dirty="0" smtClean="0">
                <a:latin typeface="Times New Roman" pitchFamily="18" charset="0"/>
                <a:cs typeface="Times New Roman" pitchFamily="18" charset="0"/>
              </a:rPr>
              <a:t>in.</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more common in hot weather</a:t>
            </a:r>
          </a:p>
          <a:p>
            <a:pPr>
              <a:lnSpc>
                <a:spcPct val="150000"/>
              </a:lnSpc>
            </a:pPr>
            <a:r>
              <a:rPr lang="en-US" sz="2800" dirty="0" err="1" smtClean="0">
                <a:latin typeface="Times New Roman" pitchFamily="18" charset="0"/>
                <a:cs typeface="Times New Roman" pitchFamily="18" charset="0"/>
              </a:rPr>
              <a:t>Characterised</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by increasing </a:t>
            </a:r>
            <a:r>
              <a:rPr lang="en-US" sz="2800" b="1" dirty="0" smtClean="0">
                <a:latin typeface="Times New Roman" pitchFamily="18" charset="0"/>
                <a:cs typeface="Times New Roman" pitchFamily="18" charset="0"/>
              </a:rPr>
              <a:t>fever</a:t>
            </a:r>
            <a:r>
              <a:rPr lang="en-US" sz="2800" dirty="0" smtClean="0">
                <a:latin typeface="Times New Roman" pitchFamily="18" charset="0"/>
                <a:cs typeface="Times New Roman" pitchFamily="18" charset="0"/>
              </a:rPr>
              <a:t> without apparent cause, </a:t>
            </a:r>
            <a:r>
              <a:rPr lang="en-US" sz="2800" b="1" dirty="0" smtClean="0">
                <a:latin typeface="Times New Roman" pitchFamily="18" charset="0"/>
                <a:cs typeface="Times New Roman" pitchFamily="18" charset="0"/>
              </a:rPr>
              <a:t>muscle rigidity</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tachycardia</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pPr algn="ctr"/>
            <a:r>
              <a:rPr lang="en-US" sz="4000" b="1" dirty="0">
                <a:solidFill>
                  <a:srgbClr val="575F6D"/>
                </a:solidFill>
                <a:latin typeface="Times New Roman" pitchFamily="18" charset="0"/>
                <a:cs typeface="Times New Roman" pitchFamily="18" charset="0"/>
              </a:rPr>
              <a:t>e. Neuroleptic malignant syndrome (emergency):</a:t>
            </a:r>
            <a:endParaRPr lang="ar-EG"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295400"/>
            <a:ext cx="8610600" cy="5178552"/>
          </a:xfrm>
        </p:spPr>
        <p:txBody>
          <a:bodyPr>
            <a:normAutofit fontScale="85000" lnSpcReduction="20000"/>
          </a:bodyPr>
          <a:lstStyle/>
          <a:p>
            <a:pPr lvl="0" algn="just">
              <a:lnSpc>
                <a:spcPct val="160000"/>
              </a:lnSpc>
              <a:buClr>
                <a:srgbClr val="FE8637"/>
              </a:buClr>
            </a:pPr>
            <a:r>
              <a:rPr lang="en-US" sz="2800" dirty="0">
                <a:solidFill>
                  <a:prstClr val="black"/>
                </a:solidFill>
                <a:latin typeface="Times New Roman" pitchFamily="18" charset="0"/>
                <a:cs typeface="Times New Roman" pitchFamily="18" charset="0"/>
              </a:rPr>
              <a:t>Disturbance of conscious rapidly occurs. It progresses to coma if not treated.</a:t>
            </a:r>
          </a:p>
          <a:p>
            <a:pPr lvl="0" algn="just">
              <a:lnSpc>
                <a:spcPct val="160000"/>
              </a:lnSpc>
              <a:buClr>
                <a:srgbClr val="FE8637"/>
              </a:buClr>
            </a:pPr>
            <a:r>
              <a:rPr lang="en-US" sz="2800" dirty="0">
                <a:solidFill>
                  <a:prstClr val="black"/>
                </a:solidFill>
                <a:latin typeface="Times New Roman" pitchFamily="18" charset="0"/>
                <a:cs typeface="Times New Roman" pitchFamily="18" charset="0"/>
              </a:rPr>
              <a:t>Death may occur due to acute renal failure (due to muscle necrosis), or acute heart failure due to exhaustion.</a:t>
            </a:r>
          </a:p>
          <a:p>
            <a:pPr lvl="0" algn="just">
              <a:lnSpc>
                <a:spcPct val="160000"/>
              </a:lnSpc>
              <a:buClr>
                <a:srgbClr val="FE8637"/>
              </a:buClr>
            </a:pPr>
            <a:r>
              <a:rPr lang="en-US" sz="2800" dirty="0">
                <a:solidFill>
                  <a:prstClr val="black"/>
                </a:solidFill>
                <a:latin typeface="Times New Roman" pitchFamily="18" charset="0"/>
                <a:cs typeface="Times New Roman" pitchFamily="18" charset="0"/>
              </a:rPr>
              <a:t>CPK more than 1000 units.</a:t>
            </a:r>
          </a:p>
          <a:p>
            <a:pPr lvl="0" algn="just">
              <a:lnSpc>
                <a:spcPct val="160000"/>
              </a:lnSpc>
              <a:buClr>
                <a:srgbClr val="FE8637"/>
              </a:buClr>
            </a:pPr>
            <a:r>
              <a:rPr lang="en-US" sz="2800" dirty="0">
                <a:solidFill>
                  <a:prstClr val="black"/>
                </a:solidFill>
                <a:latin typeface="Times New Roman" pitchFamily="18" charset="0"/>
                <a:cs typeface="Times New Roman" pitchFamily="18" charset="0"/>
              </a:rPr>
              <a:t>Treated by stoppage of the drug, monitor of vital signs, monitor of renal functions, cold compresses (bath), </a:t>
            </a:r>
            <a:r>
              <a:rPr lang="en-US" sz="2800" b="1" dirty="0">
                <a:solidFill>
                  <a:prstClr val="black"/>
                </a:solidFill>
                <a:latin typeface="Times New Roman" pitchFamily="18" charset="0"/>
                <a:cs typeface="Times New Roman" pitchFamily="18" charset="0"/>
              </a:rPr>
              <a:t>beta- blockers</a:t>
            </a:r>
            <a:r>
              <a:rPr lang="en-US" sz="2800" dirty="0">
                <a:solidFill>
                  <a:prstClr val="black"/>
                </a:solidFill>
                <a:latin typeface="Times New Roman" pitchFamily="18" charset="0"/>
                <a:cs typeface="Times New Roman" pitchFamily="18" charset="0"/>
              </a:rPr>
              <a:t>, D2 </a:t>
            </a:r>
            <a:r>
              <a:rPr lang="en-US" sz="2800" b="1" dirty="0">
                <a:solidFill>
                  <a:prstClr val="black"/>
                </a:solidFill>
                <a:latin typeface="Times New Roman" pitchFamily="18" charset="0"/>
                <a:cs typeface="Times New Roman" pitchFamily="18" charset="0"/>
              </a:rPr>
              <a:t>dopamine agonists </a:t>
            </a:r>
            <a:r>
              <a:rPr lang="en-US" sz="2800" dirty="0">
                <a:solidFill>
                  <a:prstClr val="black"/>
                </a:solidFill>
                <a:latin typeface="Times New Roman" pitchFamily="18" charset="0"/>
                <a:cs typeface="Times New Roman" pitchFamily="18" charset="0"/>
              </a:rPr>
              <a:t>(</a:t>
            </a:r>
            <a:r>
              <a:rPr lang="en-US" sz="2800" dirty="0" err="1">
                <a:solidFill>
                  <a:prstClr val="black"/>
                </a:solidFill>
                <a:latin typeface="Times New Roman" pitchFamily="18" charset="0"/>
                <a:cs typeface="Times New Roman" pitchFamily="18" charset="0"/>
              </a:rPr>
              <a:t>bromocriptine</a:t>
            </a:r>
            <a:r>
              <a:rPr lang="en-US" sz="2800" dirty="0">
                <a:solidFill>
                  <a:prstClr val="black"/>
                </a:solidFill>
                <a:latin typeface="Times New Roman" pitchFamily="18" charset="0"/>
                <a:cs typeface="Times New Roman" pitchFamily="18" charset="0"/>
              </a:rPr>
              <a:t>) and </a:t>
            </a:r>
            <a:r>
              <a:rPr lang="en-US" sz="2800" b="1" dirty="0">
                <a:solidFill>
                  <a:prstClr val="black"/>
                </a:solidFill>
                <a:latin typeface="Times New Roman" pitchFamily="18" charset="0"/>
                <a:cs typeface="Times New Roman" pitchFamily="18" charset="0"/>
              </a:rPr>
              <a:t>direct muscle relaxants (</a:t>
            </a:r>
            <a:r>
              <a:rPr lang="en-US" sz="2800" b="1" dirty="0" err="1">
                <a:solidFill>
                  <a:prstClr val="black"/>
                </a:solidFill>
                <a:latin typeface="Times New Roman" pitchFamily="18" charset="0"/>
                <a:cs typeface="Times New Roman" pitchFamily="18" charset="0"/>
              </a:rPr>
              <a:t>dantrolene</a:t>
            </a:r>
            <a:r>
              <a:rPr lang="en-US" sz="2800" b="1" dirty="0">
                <a:solidFill>
                  <a:prstClr val="black"/>
                </a:solidFill>
                <a:latin typeface="Times New Roman" pitchFamily="18" charset="0"/>
                <a:cs typeface="Times New Roman" pitchFamily="18" charset="0"/>
              </a:rPr>
              <a:t>).</a:t>
            </a:r>
          </a:p>
          <a:p>
            <a:endParaRPr lang="ar-EG" dirty="0"/>
          </a:p>
        </p:txBody>
      </p:sp>
    </p:spTree>
    <p:extLst>
      <p:ext uri="{BB962C8B-B14F-4D97-AF65-F5344CB8AC3E}">
        <p14:creationId xmlns:p14="http://schemas.microsoft.com/office/powerpoint/2010/main" val="325002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Autofit/>
          </a:bodyPr>
          <a:lstStyle/>
          <a:p>
            <a:pPr algn="ctr"/>
            <a:r>
              <a:rPr lang="en-US" sz="4000" b="1" dirty="0" smtClean="0">
                <a:latin typeface="Times New Roman" pitchFamily="18" charset="0"/>
                <a:cs typeface="Times New Roman" pitchFamily="18" charset="0"/>
              </a:rPr>
              <a:t>Non-Neurological Side-Effects</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219200"/>
            <a:ext cx="8458200" cy="5254752"/>
          </a:xfrm>
        </p:spPr>
        <p:txBody>
          <a:bodyPr>
            <a:normAutofit fontScale="85000" lnSpcReduction="10000"/>
          </a:bodyPr>
          <a:lstStyle/>
          <a:p>
            <a:pPr marL="0" indent="0" algn="just">
              <a:lnSpc>
                <a:spcPct val="150000"/>
              </a:lnSpc>
              <a:buNone/>
            </a:pPr>
            <a:r>
              <a:rPr lang="en-US" sz="2800"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Anticholinergic</a:t>
            </a:r>
            <a:r>
              <a:rPr lang="en-US" sz="2800" dirty="0" smtClean="0">
                <a:latin typeface="Times New Roman" pitchFamily="18" charset="0"/>
                <a:cs typeface="Times New Roman" pitchFamily="18" charset="0"/>
              </a:rPr>
              <a:t> side effects as dryness of mouth, blurring of vision, hot flushes, constipation and urine retention. Cognitive functions dependent on cholinergic pathways are also affected. This leads to defective memory and concentration.</a:t>
            </a:r>
          </a:p>
          <a:p>
            <a:pPr marL="0" indent="0" algn="just">
              <a:lnSpc>
                <a:spcPct val="150000"/>
              </a:lnSpc>
              <a:buNone/>
            </a:pPr>
            <a:r>
              <a:rPr lang="en-US" sz="2800" dirty="0" smtClean="0">
                <a:latin typeface="Times New Roman" pitchFamily="18" charset="0"/>
                <a:cs typeface="Times New Roman" pitchFamily="18" charset="0"/>
              </a:rPr>
              <a:t>b. </a:t>
            </a:r>
            <a:r>
              <a:rPr lang="en-US" sz="2800" b="1" dirty="0" smtClean="0">
                <a:latin typeface="Times New Roman" pitchFamily="18" charset="0"/>
                <a:cs typeface="Times New Roman" pitchFamily="18" charset="0"/>
              </a:rPr>
              <a:t>Cardiac</a:t>
            </a:r>
            <a:r>
              <a:rPr lang="en-US" sz="2800" dirty="0" smtClean="0">
                <a:latin typeface="Times New Roman" pitchFamily="18" charset="0"/>
                <a:cs typeface="Times New Roman" pitchFamily="18" charset="0"/>
              </a:rPr>
              <a:t> as arrhythmia (</a:t>
            </a:r>
            <a:r>
              <a:rPr lang="en-US" sz="2800" dirty="0" err="1" smtClean="0">
                <a:latin typeface="Times New Roman" pitchFamily="18" charset="0"/>
                <a:cs typeface="Times New Roman" pitchFamily="18" charset="0"/>
              </a:rPr>
              <a:t>anticholinergic</a:t>
            </a:r>
            <a:r>
              <a:rPr lang="en-US" sz="2800" dirty="0" smtClean="0">
                <a:latin typeface="Times New Roman" pitchFamily="18" charset="0"/>
                <a:cs typeface="Times New Roman" pitchFamily="18" charset="0"/>
              </a:rPr>
              <a:t> effect).</a:t>
            </a:r>
          </a:p>
          <a:p>
            <a:pPr marL="0" indent="0" algn="just">
              <a:lnSpc>
                <a:spcPct val="150000"/>
              </a:lnSpc>
              <a:buNone/>
            </a:pPr>
            <a:r>
              <a:rPr lang="en-US" sz="2800" dirty="0" smtClean="0">
                <a:latin typeface="Times New Roman" pitchFamily="18" charset="0"/>
                <a:cs typeface="Times New Roman" pitchFamily="18" charset="0"/>
              </a:rPr>
              <a:t>c. Orthostatic hypotension.</a:t>
            </a:r>
          </a:p>
          <a:p>
            <a:pPr marL="0" indent="0" algn="just">
              <a:lnSpc>
                <a:spcPct val="150000"/>
              </a:lnSpc>
              <a:buNone/>
            </a:pPr>
            <a:r>
              <a:rPr lang="en-US" sz="2800" dirty="0" smtClean="0">
                <a:latin typeface="Times New Roman" pitchFamily="18" charset="0"/>
                <a:cs typeface="Times New Roman" pitchFamily="18" charset="0"/>
              </a:rPr>
              <a:t>d. Weight gain (antihistaminic effect).</a:t>
            </a:r>
          </a:p>
          <a:p>
            <a:pPr marL="0" indent="0" algn="just">
              <a:lnSpc>
                <a:spcPct val="150000"/>
              </a:lnSpc>
              <a:buNone/>
            </a:pPr>
            <a:r>
              <a:rPr lang="en-US" sz="2800" dirty="0" smtClean="0">
                <a:latin typeface="Times New Roman" pitchFamily="18" charset="0"/>
                <a:cs typeface="Times New Roman" pitchFamily="18" charset="0"/>
              </a:rPr>
              <a:t>e. Convulsions (lowering epileptic threshold).</a:t>
            </a:r>
          </a:p>
          <a:p>
            <a:pPr marL="0" indent="0" algn="just">
              <a:lnSpc>
                <a:spcPct val="150000"/>
              </a:lnSpc>
              <a:buNone/>
            </a:pPr>
            <a:r>
              <a:rPr lang="en-US" sz="2800" dirty="0" smtClean="0">
                <a:latin typeface="Times New Roman" pitchFamily="18" charset="0"/>
                <a:cs typeface="Times New Roman" pitchFamily="18" charset="0"/>
              </a:rPr>
              <a:t>f. Impotence and amenorrhea (due to increased </a:t>
            </a:r>
            <a:r>
              <a:rPr lang="en-US" sz="2800" dirty="0" err="1" smtClean="0">
                <a:latin typeface="Times New Roman" pitchFamily="18" charset="0"/>
                <a:cs typeface="Times New Roman" pitchFamily="18" charset="0"/>
              </a:rPr>
              <a:t>prolactin</a:t>
            </a:r>
            <a:r>
              <a:rPr lang="en-US" sz="2800" dirty="0" smtClean="0">
                <a:latin typeface="Times New Roman" pitchFamily="18" charset="0"/>
                <a:cs typeface="Times New Roman" pitchFamily="18" charset="0"/>
              </a:rPr>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7467600" cy="1143000"/>
          </a:xfrm>
        </p:spPr>
        <p:txBody>
          <a:bodyPr>
            <a:normAutofit/>
          </a:bodyPr>
          <a:lstStyle/>
          <a:p>
            <a:r>
              <a:rPr lang="en-US" sz="4000" b="1" dirty="0" smtClean="0">
                <a:latin typeface="Times New Roman" pitchFamily="18" charset="0"/>
                <a:cs typeface="Times New Roman" pitchFamily="18" charset="0"/>
              </a:rPr>
              <a:t>2- Atypical </a:t>
            </a:r>
            <a:r>
              <a:rPr lang="en-US" sz="4000" b="1" dirty="0" smtClean="0">
                <a:latin typeface="Times New Roman" pitchFamily="18" charset="0"/>
                <a:cs typeface="Times New Roman" pitchFamily="18" charset="0"/>
              </a:rPr>
              <a:t>Antipsychotics: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8153400" cy="5330952"/>
          </a:xfrm>
        </p:spPr>
        <p:txBody>
          <a:bodyPr>
            <a:normAutofit fontScale="92500" lnSpcReduction="10000"/>
          </a:bodyPr>
          <a:lstStyle/>
          <a:p>
            <a:pPr algn="just"/>
            <a:r>
              <a:rPr lang="en-US" sz="2800" dirty="0" smtClean="0">
                <a:latin typeface="Times New Roman" pitchFamily="18" charset="0"/>
                <a:cs typeface="Times New Roman" pitchFamily="18" charset="0"/>
              </a:rPr>
              <a:t>They are more selective dopamine-serotonin receptors antagonists. </a:t>
            </a:r>
          </a:p>
          <a:p>
            <a:pPr algn="just"/>
            <a:r>
              <a:rPr lang="en-US" sz="2800" dirty="0" smtClean="0">
                <a:latin typeface="Times New Roman" pitchFamily="18" charset="0"/>
                <a:cs typeface="Times New Roman" pitchFamily="18" charset="0"/>
              </a:rPr>
              <a:t>They have the same indications as the typical antipsychotics. </a:t>
            </a:r>
          </a:p>
          <a:p>
            <a:pPr algn="just"/>
            <a:r>
              <a:rPr lang="en-US" sz="2800" dirty="0" smtClean="0">
                <a:latin typeface="Times New Roman" pitchFamily="18" charset="0"/>
                <a:cs typeface="Times New Roman" pitchFamily="18" charset="0"/>
              </a:rPr>
              <a:t>They usually cause much less of the side-effects observed with the typical antipsychotics. Moreover, they have the advantage of improving the negative symptoms of schizophrenia.</a:t>
            </a:r>
          </a:p>
          <a:p>
            <a:pPr algn="just"/>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Examples:</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Clozapine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Leponex</a:t>
            </a:r>
            <a:r>
              <a:rPr lang="en-US" sz="2800" dirty="0" smtClean="0">
                <a:latin typeface="Times New Roman" pitchFamily="18" charset="0"/>
                <a:cs typeface="Times New Roman" pitchFamily="18" charset="0"/>
              </a:rPr>
              <a:t> tab. 25 and 100 mg.</a:t>
            </a:r>
          </a:p>
          <a:p>
            <a:pPr algn="just"/>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Olanzapine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Zyprexa</a:t>
            </a:r>
            <a:r>
              <a:rPr lang="en-US" sz="2800" dirty="0" smtClean="0">
                <a:latin typeface="Times New Roman" pitchFamily="18" charset="0"/>
                <a:cs typeface="Times New Roman" pitchFamily="18" charset="0"/>
              </a:rPr>
              <a:t> tab. 5 and 10 mg.</a:t>
            </a:r>
          </a:p>
          <a:p>
            <a:pPr algn="just"/>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Risperidone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Risperidal</a:t>
            </a:r>
            <a:r>
              <a:rPr lang="en-US" sz="2800" dirty="0" smtClean="0">
                <a:latin typeface="Times New Roman" pitchFamily="18" charset="0"/>
                <a:cs typeface="Times New Roman" pitchFamily="18" charset="0"/>
              </a:rPr>
              <a:t> tab. 2 and 4 mg.</a:t>
            </a:r>
          </a:p>
          <a:p>
            <a:endParaRPr lang="en-US" dirty="0"/>
          </a:p>
        </p:txBody>
      </p:sp>
      <p:pic>
        <p:nvPicPr>
          <p:cNvPr id="4" name="il_fi" descr="http://www.glamour.com/images/health/2007/10/hear01_antidepressants.jpg"/>
          <p:cNvPicPr/>
          <p:nvPr/>
        </p:nvPicPr>
        <p:blipFill>
          <a:blip r:embed="rId2"/>
          <a:srcRect/>
          <a:stretch>
            <a:fillRect/>
          </a:stretch>
        </p:blipFill>
        <p:spPr bwMode="auto">
          <a:xfrm>
            <a:off x="6553200" y="0"/>
            <a:ext cx="2590800" cy="121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itchFamily="18" charset="0"/>
                <a:cs typeface="Times New Roman" pitchFamily="18" charset="0"/>
              </a:rPr>
              <a:t>(B) </a:t>
            </a:r>
            <a:r>
              <a:rPr lang="en-US" sz="5400" b="1" dirty="0" smtClean="0">
                <a:latin typeface="Times New Roman" pitchFamily="18" charset="0"/>
                <a:cs typeface="Times New Roman" pitchFamily="18" charset="0"/>
              </a:rPr>
              <a:t>Antidepressants</a:t>
            </a:r>
            <a:endParaRPr lang="en-US" sz="5400"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lstStyle/>
          <a:p>
            <a:endParaRPr lang="ar-EG" dirty="0"/>
          </a:p>
        </p:txBody>
      </p:sp>
      <p:pic>
        <p:nvPicPr>
          <p:cNvPr id="4" name="il_fi" descr="http://www.rabidmutt.com/wp-content/uploads/2011/03/antidepressants.jpg"/>
          <p:cNvPicPr/>
          <p:nvPr/>
        </p:nvPicPr>
        <p:blipFill>
          <a:blip r:embed="rId2"/>
          <a:srcRect/>
          <a:stretch>
            <a:fillRect/>
          </a:stretch>
        </p:blipFill>
        <p:spPr bwMode="auto">
          <a:xfrm>
            <a:off x="457200" y="2819400"/>
            <a:ext cx="7467600" cy="3200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575F6D"/>
                </a:solidFill>
                <a:latin typeface="Times New Roman" pitchFamily="18" charset="0"/>
                <a:cs typeface="Times New Roman" pitchFamily="18" charset="0"/>
              </a:rPr>
              <a:t>(B) Antidepressants</a:t>
            </a:r>
            <a:endParaRPr lang="ar-EG" dirty="0"/>
          </a:p>
        </p:txBody>
      </p:sp>
      <p:sp>
        <p:nvSpPr>
          <p:cNvPr id="3" name="Content Placeholder 2"/>
          <p:cNvSpPr>
            <a:spLocks noGrp="1"/>
          </p:cNvSpPr>
          <p:nvPr>
            <p:ph sz="quarter" idx="1"/>
          </p:nvPr>
        </p:nvSpPr>
        <p:spPr>
          <a:xfrm>
            <a:off x="152400" y="1600200"/>
            <a:ext cx="8839200" cy="4873752"/>
          </a:xfrm>
        </p:spPr>
        <p:txBody>
          <a:bodyPr>
            <a:normAutofit fontScale="92500"/>
          </a:bodyPr>
          <a:lstStyle/>
          <a:p>
            <a:pPr marL="514350" lvl="0" indent="-514350">
              <a:lnSpc>
                <a:spcPct val="150000"/>
              </a:lnSpc>
              <a:buClr>
                <a:srgbClr val="FE8637"/>
              </a:buClr>
              <a:buFont typeface="+mj-lt"/>
              <a:buAutoNum type="arabicPeriod"/>
            </a:pPr>
            <a:r>
              <a:rPr lang="en-US" sz="2800" dirty="0" smtClean="0">
                <a:solidFill>
                  <a:prstClr val="black"/>
                </a:solidFill>
                <a:latin typeface="Times New Roman" pitchFamily="18" charset="0"/>
                <a:cs typeface="Times New Roman" pitchFamily="18" charset="0"/>
              </a:rPr>
              <a:t>Tricyclic </a:t>
            </a:r>
            <a:r>
              <a:rPr lang="en-US" sz="2800" dirty="0">
                <a:solidFill>
                  <a:prstClr val="black"/>
                </a:solidFill>
                <a:latin typeface="Times New Roman" pitchFamily="18" charset="0"/>
                <a:cs typeface="Times New Roman" pitchFamily="18" charset="0"/>
              </a:rPr>
              <a:t>and Tetracyclic Antidepressants.</a:t>
            </a:r>
          </a:p>
          <a:p>
            <a:pPr marL="514350" lvl="0" indent="-514350">
              <a:lnSpc>
                <a:spcPct val="150000"/>
              </a:lnSpc>
              <a:buClr>
                <a:srgbClr val="FE8637"/>
              </a:buClr>
              <a:buFont typeface="+mj-lt"/>
              <a:buAutoNum type="arabicPeriod"/>
            </a:pPr>
            <a:r>
              <a:rPr lang="en-US" sz="2800" dirty="0" smtClean="0">
                <a:solidFill>
                  <a:prstClr val="black"/>
                </a:solidFill>
                <a:latin typeface="Times New Roman" pitchFamily="18" charset="0"/>
                <a:cs typeface="Times New Roman" pitchFamily="18" charset="0"/>
              </a:rPr>
              <a:t>Selective </a:t>
            </a:r>
            <a:r>
              <a:rPr lang="en-US" sz="2800" dirty="0">
                <a:solidFill>
                  <a:prstClr val="black"/>
                </a:solidFill>
                <a:latin typeface="Times New Roman" pitchFamily="18" charset="0"/>
                <a:cs typeface="Times New Roman" pitchFamily="18" charset="0"/>
              </a:rPr>
              <a:t>Serotonin Reuptake Inhibitors - SSRIs</a:t>
            </a:r>
          </a:p>
          <a:p>
            <a:pPr marL="514350" lvl="0" indent="-514350">
              <a:lnSpc>
                <a:spcPct val="150000"/>
              </a:lnSpc>
              <a:buClr>
                <a:srgbClr val="FE8637"/>
              </a:buClr>
              <a:buFont typeface="+mj-lt"/>
              <a:buAutoNum type="arabicPeriod"/>
            </a:pPr>
            <a:r>
              <a:rPr lang="en-US" sz="2800" dirty="0" smtClean="0">
                <a:solidFill>
                  <a:prstClr val="black"/>
                </a:solidFill>
                <a:latin typeface="Times New Roman" pitchFamily="18" charset="0"/>
                <a:cs typeface="Times New Roman" pitchFamily="18" charset="0"/>
              </a:rPr>
              <a:t>Selective Serotonin Norepinephrine Reuptake Inhibitors (SNRI)</a:t>
            </a:r>
          </a:p>
          <a:p>
            <a:pPr marL="514350" lvl="0" indent="-514350">
              <a:lnSpc>
                <a:spcPct val="150000"/>
              </a:lnSpc>
              <a:buClr>
                <a:srgbClr val="FE8637"/>
              </a:buClr>
              <a:buFont typeface="+mj-lt"/>
              <a:buAutoNum type="arabicPeriod"/>
            </a:pPr>
            <a:r>
              <a:rPr lang="en-US" sz="2800" dirty="0" smtClean="0">
                <a:solidFill>
                  <a:prstClr val="black"/>
                </a:solidFill>
                <a:latin typeface="Times New Roman" pitchFamily="18" charset="0"/>
                <a:cs typeface="Times New Roman" pitchFamily="18" charset="0"/>
              </a:rPr>
              <a:t>Noradrenergic &amp; Specific Serotonergic Antidepressant (NASSA)</a:t>
            </a:r>
          </a:p>
          <a:p>
            <a:pPr marL="514350" lvl="0" indent="-514350">
              <a:lnSpc>
                <a:spcPct val="150000"/>
              </a:lnSpc>
              <a:buClr>
                <a:srgbClr val="FE8637"/>
              </a:buClr>
              <a:buFont typeface="+mj-lt"/>
              <a:buAutoNum type="arabicPeriod"/>
            </a:pPr>
            <a:r>
              <a:rPr lang="en-US" sz="2800" dirty="0" smtClean="0">
                <a:solidFill>
                  <a:prstClr val="black"/>
                </a:solidFill>
                <a:latin typeface="Times New Roman" pitchFamily="18" charset="0"/>
                <a:cs typeface="Times New Roman" pitchFamily="18" charset="0"/>
              </a:rPr>
              <a:t>Norepinephrine &amp;Dopamine </a:t>
            </a:r>
            <a:r>
              <a:rPr lang="en-US" sz="2800" dirty="0">
                <a:solidFill>
                  <a:prstClr val="black"/>
                </a:solidFill>
                <a:latin typeface="Times New Roman" pitchFamily="18" charset="0"/>
                <a:cs typeface="Times New Roman" pitchFamily="18" charset="0"/>
              </a:rPr>
              <a:t>Reuptake </a:t>
            </a:r>
            <a:r>
              <a:rPr lang="en-US" sz="2800" dirty="0" smtClean="0">
                <a:solidFill>
                  <a:prstClr val="black"/>
                </a:solidFill>
                <a:latin typeface="Times New Roman" pitchFamily="18" charset="0"/>
                <a:cs typeface="Times New Roman" pitchFamily="18" charset="0"/>
              </a:rPr>
              <a:t>Inhibitors (NDRI) </a:t>
            </a:r>
            <a:endParaRPr lang="en-US" sz="2800" dirty="0">
              <a:solidFill>
                <a:prstClr val="black"/>
              </a:solidFill>
              <a:latin typeface="Times New Roman" pitchFamily="18" charset="0"/>
              <a:cs typeface="Times New Roman" pitchFamily="18" charset="0"/>
            </a:endParaRPr>
          </a:p>
          <a:p>
            <a:pPr marL="514350" indent="-514350">
              <a:lnSpc>
                <a:spcPct val="150000"/>
              </a:lnSpc>
              <a:buFont typeface="+mj-lt"/>
              <a:buAutoNum type="arabicPeriod"/>
            </a:pPr>
            <a:endParaRPr lang="ar-EG" sz="2800" dirty="0">
              <a:latin typeface="Times New Roman" pitchFamily="18" charset="0"/>
              <a:cs typeface="Times New Roman" pitchFamily="18" charset="0"/>
            </a:endParaRPr>
          </a:p>
        </p:txBody>
      </p:sp>
    </p:spTree>
    <p:extLst>
      <p:ext uri="{BB962C8B-B14F-4D97-AF65-F5344CB8AC3E}">
        <p14:creationId xmlns:p14="http://schemas.microsoft.com/office/powerpoint/2010/main" val="376040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Tricyclic and Tetracyclic </a:t>
            </a:r>
            <a:r>
              <a:rPr lang="en-US" sz="4000" b="1" dirty="0" smtClean="0">
                <a:latin typeface="Times New Roman" pitchFamily="18" charset="0"/>
                <a:cs typeface="Times New Roman" pitchFamily="18" charset="0"/>
              </a:rPr>
              <a:t>Antidepressants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371600"/>
            <a:ext cx="8382000" cy="5102352"/>
          </a:xfrm>
        </p:spPr>
        <p:txBody>
          <a:bodyPr>
            <a:normAutofit/>
          </a:bodyPr>
          <a:lstStyle/>
          <a:p>
            <a:pPr algn="just">
              <a:lnSpc>
                <a:spcPct val="150000"/>
              </a:lnSpc>
            </a:pPr>
            <a:r>
              <a:rPr lang="en-US" sz="2800" dirty="0" smtClean="0">
                <a:latin typeface="Times New Roman" pitchFamily="18" charset="0"/>
                <a:cs typeface="Times New Roman" pitchFamily="18" charset="0"/>
              </a:rPr>
              <a:t>These drugs exert their antidepressant effect through the reuptake inhibition of </a:t>
            </a:r>
            <a:r>
              <a:rPr lang="en-US" sz="2800" dirty="0" err="1" smtClean="0">
                <a:latin typeface="Times New Roman" pitchFamily="18" charset="0"/>
                <a:cs typeface="Times New Roman" pitchFamily="18" charset="0"/>
              </a:rPr>
              <a:t>norepinephrine</a:t>
            </a:r>
            <a:r>
              <a:rPr lang="en-US" sz="2800" dirty="0" smtClean="0">
                <a:latin typeface="Times New Roman" pitchFamily="18" charset="0"/>
                <a:cs typeface="Times New Roman" pitchFamily="18" charset="0"/>
              </a:rPr>
              <a:t> (NE) and serotonin (5-HT), resulting in increased NE and 5-HT in the synaptic cleft</a:t>
            </a:r>
            <a:r>
              <a:rPr lang="en-US" sz="2800" dirty="0" smtClean="0"/>
              <a:t>. </a:t>
            </a:r>
          </a:p>
          <a:p>
            <a:pPr>
              <a:buNone/>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038600"/>
            <a:ext cx="81565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Tricyclic and Tetracyclic </a:t>
            </a:r>
            <a:r>
              <a:rPr lang="en-US" sz="4000" b="1" dirty="0" smtClean="0">
                <a:latin typeface="Times New Roman" pitchFamily="18" charset="0"/>
                <a:cs typeface="Times New Roman" pitchFamily="18" charset="0"/>
              </a:rPr>
              <a:t>Antidepressants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47800"/>
            <a:ext cx="8153400" cy="5026152"/>
          </a:xfrm>
        </p:spPr>
        <p:txBody>
          <a:bodyPr>
            <a:normAutofit/>
          </a:bodyPr>
          <a:lstStyle/>
          <a:p>
            <a:pPr algn="just">
              <a:lnSpc>
                <a:spcPct val="150000"/>
              </a:lnSpc>
            </a:pPr>
            <a:r>
              <a:rPr lang="en-US" sz="2800" dirty="0" smtClean="0">
                <a:latin typeface="Times New Roman" pitchFamily="18" charset="0"/>
                <a:cs typeface="Times New Roman" pitchFamily="18" charset="0"/>
              </a:rPr>
              <a:t>Examples of </a:t>
            </a:r>
            <a:r>
              <a:rPr lang="en-US" sz="2800" dirty="0" err="1" smtClean="0">
                <a:latin typeface="Times New Roman" pitchFamily="18" charset="0"/>
                <a:cs typeface="Times New Roman" pitchFamily="18" charset="0"/>
              </a:rPr>
              <a:t>Tricyclic</a:t>
            </a:r>
            <a:r>
              <a:rPr lang="en-US" sz="2800" dirty="0" smtClean="0">
                <a:latin typeface="Times New Roman" pitchFamily="18" charset="0"/>
                <a:cs typeface="Times New Roman" pitchFamily="18" charset="0"/>
              </a:rPr>
              <a:t> antidepressants are:</a:t>
            </a:r>
          </a:p>
          <a:p>
            <a:pPr marL="0" indent="0" algn="just">
              <a:lnSpc>
                <a:spcPct val="150000"/>
              </a:lnSpc>
              <a:buNone/>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Imipramine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tofranil</a:t>
            </a:r>
            <a:r>
              <a:rPr lang="en-US" sz="2800" dirty="0" smtClean="0">
                <a:latin typeface="Times New Roman" pitchFamily="18" charset="0"/>
                <a:cs typeface="Times New Roman" pitchFamily="18" charset="0"/>
              </a:rPr>
              <a:t> tab. 10 and 25 mg</a:t>
            </a:r>
          </a:p>
          <a:p>
            <a:pPr marL="0" indent="0" algn="just">
              <a:lnSpc>
                <a:spcPct val="150000"/>
              </a:lnSpc>
              <a:buNone/>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Clomipramine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anafranil</a:t>
            </a:r>
            <a:r>
              <a:rPr lang="en-US" sz="2800" dirty="0" smtClean="0">
                <a:latin typeface="Times New Roman" pitchFamily="18" charset="0"/>
                <a:cs typeface="Times New Roman" pitchFamily="18" charset="0"/>
              </a:rPr>
              <a:t> tab. 25 and 75 mg</a:t>
            </a:r>
          </a:p>
          <a:p>
            <a:pPr marL="0" indent="0" algn="just">
              <a:lnSpc>
                <a:spcPct val="150000"/>
              </a:lnSpc>
              <a:buNone/>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Amitryptiline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tryptizol</a:t>
            </a:r>
            <a:r>
              <a:rPr lang="en-US" sz="2800" dirty="0" smtClean="0">
                <a:latin typeface="Times New Roman" pitchFamily="18" charset="0"/>
                <a:cs typeface="Times New Roman" pitchFamily="18" charset="0"/>
              </a:rPr>
              <a:t> tab. 25 mg</a:t>
            </a:r>
          </a:p>
          <a:p>
            <a:pPr algn="just">
              <a:lnSpc>
                <a:spcPct val="150000"/>
              </a:lnSpc>
            </a:pPr>
            <a:r>
              <a:rPr lang="en-US" sz="2800" dirty="0" smtClean="0">
                <a:latin typeface="Times New Roman" pitchFamily="18" charset="0"/>
                <a:cs typeface="Times New Roman" pitchFamily="18" charset="0"/>
              </a:rPr>
              <a:t>The effective dose in Major Depression is 100-300 mg/day. </a:t>
            </a:r>
          </a:p>
          <a:p>
            <a:pPr algn="just">
              <a:lnSpc>
                <a:spcPct val="150000"/>
              </a:lnSpc>
            </a:pPr>
            <a:r>
              <a:rPr lang="en-US" sz="2800" dirty="0" smtClean="0">
                <a:latin typeface="Times New Roman" pitchFamily="18" charset="0"/>
                <a:cs typeface="Times New Roman" pitchFamily="18" charset="0"/>
              </a:rPr>
              <a:t>For other indications, a lower dose may be used.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Indications of </a:t>
            </a:r>
            <a:r>
              <a:rPr lang="en-US" sz="4000" b="1" dirty="0" smtClean="0">
                <a:latin typeface="Times New Roman" pitchFamily="18" charset="0"/>
                <a:cs typeface="Times New Roman" pitchFamily="18" charset="0"/>
              </a:rPr>
              <a:t>TCA</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229600" cy="5486400"/>
          </a:xfrm>
        </p:spPr>
        <p:txBody>
          <a:bodyPr>
            <a:normAutofit lnSpcReduction="10000"/>
          </a:bodyPr>
          <a:lstStyle/>
          <a:p>
            <a:pPr marL="0" indent="0" algn="just">
              <a:lnSpc>
                <a:spcPct val="110000"/>
              </a:lnSpc>
              <a:buNone/>
            </a:pPr>
            <a:r>
              <a:rPr lang="en-US" sz="2800" dirty="0" smtClean="0">
                <a:latin typeface="Times New Roman" pitchFamily="18" charset="0"/>
                <a:cs typeface="Times New Roman" pitchFamily="18" charset="0"/>
              </a:rPr>
              <a:t>1- Depressive disorders</a:t>
            </a:r>
          </a:p>
          <a:p>
            <a:pPr marL="0" indent="0" algn="just">
              <a:lnSpc>
                <a:spcPct val="110000"/>
              </a:lnSpc>
              <a:buNone/>
            </a:pPr>
            <a:r>
              <a:rPr lang="en-US" sz="2800" dirty="0" smtClean="0">
                <a:latin typeface="Times New Roman" pitchFamily="18" charset="0"/>
                <a:cs typeface="Times New Roman" pitchFamily="18" charset="0"/>
              </a:rPr>
              <a:t>2- In addition to antipsychotics in schizoaffective disorder depressive type.</a:t>
            </a:r>
          </a:p>
          <a:p>
            <a:pPr marL="0" indent="0" algn="just">
              <a:lnSpc>
                <a:spcPct val="110000"/>
              </a:lnSpc>
              <a:buNone/>
            </a:pPr>
            <a:r>
              <a:rPr lang="en-US" sz="2800" dirty="0" smtClean="0">
                <a:latin typeface="Times New Roman" pitchFamily="18" charset="0"/>
                <a:cs typeface="Times New Roman" pitchFamily="18" charset="0"/>
              </a:rPr>
              <a:t>3- Anxiety disorders  as obsessive compulsive disorder</a:t>
            </a:r>
          </a:p>
          <a:p>
            <a:pPr marL="0" indent="0" algn="just">
              <a:lnSpc>
                <a:spcPct val="110000"/>
              </a:lnSpc>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clomipramine</a:t>
            </a:r>
            <a:r>
              <a:rPr lang="en-US" sz="2800" dirty="0" smtClean="0">
                <a:latin typeface="Times New Roman" pitchFamily="18" charset="0"/>
                <a:cs typeface="Times New Roman" pitchFamily="18" charset="0"/>
              </a:rPr>
              <a:t>), panic disorder, and different types of phobias</a:t>
            </a:r>
          </a:p>
          <a:p>
            <a:pPr marL="0" indent="0" algn="just">
              <a:lnSpc>
                <a:spcPct val="110000"/>
              </a:lnSpc>
              <a:buNone/>
            </a:pPr>
            <a:r>
              <a:rPr lang="en-US" sz="2800" dirty="0" smtClean="0">
                <a:latin typeface="Times New Roman" pitchFamily="18" charset="0"/>
                <a:cs typeface="Times New Roman" pitchFamily="18" charset="0"/>
              </a:rPr>
              <a:t>4- Sleep disorders in children as nightmares (</a:t>
            </a:r>
            <a:r>
              <a:rPr lang="en-US" sz="2800" dirty="0" err="1" smtClean="0">
                <a:latin typeface="Times New Roman" pitchFamily="18" charset="0"/>
                <a:cs typeface="Times New Roman" pitchFamily="18" charset="0"/>
              </a:rPr>
              <a:t>amitryptiline</a:t>
            </a:r>
            <a:r>
              <a:rPr lang="en-US" sz="2800" dirty="0" smtClean="0">
                <a:latin typeface="Times New Roman" pitchFamily="18" charset="0"/>
                <a:cs typeface="Times New Roman" pitchFamily="18" charset="0"/>
              </a:rPr>
              <a:t>)</a:t>
            </a:r>
          </a:p>
          <a:p>
            <a:pPr marL="0" indent="0" algn="just">
              <a:lnSpc>
                <a:spcPct val="110000"/>
              </a:lnSpc>
              <a:buNone/>
            </a:pPr>
            <a:r>
              <a:rPr lang="en-US" sz="2800" dirty="0" smtClean="0">
                <a:latin typeface="Times New Roman" pitchFamily="18" charset="0"/>
                <a:cs typeface="Times New Roman" pitchFamily="18" charset="0"/>
              </a:rPr>
              <a:t>5- Nocturnal enuresis (</a:t>
            </a:r>
            <a:r>
              <a:rPr lang="en-US" sz="2800" dirty="0" err="1" smtClean="0">
                <a:latin typeface="Times New Roman" pitchFamily="18" charset="0"/>
                <a:cs typeface="Times New Roman" pitchFamily="18" charset="0"/>
              </a:rPr>
              <a:t>imipramine</a:t>
            </a:r>
            <a:r>
              <a:rPr lang="en-US" sz="2800" dirty="0" smtClean="0">
                <a:latin typeface="Times New Roman" pitchFamily="18" charset="0"/>
                <a:cs typeface="Times New Roman" pitchFamily="18" charset="0"/>
              </a:rPr>
              <a:t>)</a:t>
            </a:r>
          </a:p>
          <a:p>
            <a:pPr marL="0" indent="0" algn="just">
              <a:lnSpc>
                <a:spcPct val="110000"/>
              </a:lnSpc>
              <a:buNone/>
            </a:pPr>
            <a:r>
              <a:rPr lang="en-US" sz="2800" dirty="0" smtClean="0">
                <a:latin typeface="Times New Roman" pitchFamily="18" charset="0"/>
                <a:cs typeface="Times New Roman" pitchFamily="18" charset="0"/>
              </a:rPr>
              <a:t>6- Some   sexual   disorders   as   premature   ejaculation (</a:t>
            </a:r>
            <a:r>
              <a:rPr lang="en-US" sz="2800" dirty="0" err="1" smtClean="0">
                <a:latin typeface="Times New Roman" pitchFamily="18" charset="0"/>
                <a:cs typeface="Times New Roman" pitchFamily="18" charset="0"/>
              </a:rPr>
              <a:t>clomipramine</a:t>
            </a:r>
            <a:r>
              <a:rPr lang="en-US" sz="2800" dirty="0" smtClean="0">
                <a:latin typeface="Times New Roman" pitchFamily="18" charset="0"/>
                <a:cs typeface="Times New Roman" pitchFamily="18" charset="0"/>
              </a:rPr>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 Antipsychotics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b="1" dirty="0" smtClean="0"/>
              <a:t>They are classified into:</a:t>
            </a:r>
            <a:endParaRPr lang="en-US" dirty="0" smtClean="0"/>
          </a:p>
          <a:p>
            <a:r>
              <a:rPr lang="en-US" dirty="0" smtClean="0"/>
              <a:t>1- Dopamine receptors antagonists (Typical Antipsychotics).</a:t>
            </a:r>
          </a:p>
          <a:p>
            <a:r>
              <a:rPr lang="en-US" dirty="0" smtClean="0"/>
              <a:t>2- Dopamine-serotonin   receptors   antagonists   (Atypical Antipsychotics).</a:t>
            </a:r>
          </a:p>
          <a:p>
            <a:endParaRPr lang="en-US" dirty="0"/>
          </a:p>
        </p:txBody>
      </p:sp>
      <p:pic>
        <p:nvPicPr>
          <p:cNvPr id="4" name="il_fi" descr="http://www.winmentalhealth.com/images/prozac_depression_psychiatric_drugs.jpg"/>
          <p:cNvPicPr/>
          <p:nvPr/>
        </p:nvPicPr>
        <p:blipFill>
          <a:blip r:embed="rId2"/>
          <a:srcRect/>
          <a:stretch>
            <a:fillRect/>
          </a:stretch>
        </p:blipFill>
        <p:spPr bwMode="auto">
          <a:xfrm>
            <a:off x="0" y="4267200"/>
            <a:ext cx="5638800" cy="2590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Adverse effects</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305800" cy="5638800"/>
          </a:xfrm>
        </p:spPr>
        <p:txBody>
          <a:bodyPr>
            <a:normAutofit/>
          </a:bodyPr>
          <a:lstStyle/>
          <a:p>
            <a:pPr algn="just">
              <a:lnSpc>
                <a:spcPct val="110000"/>
              </a:lnSpc>
              <a:buNone/>
            </a:pPr>
            <a:r>
              <a:rPr lang="en-US" sz="2800" dirty="0" smtClean="0">
                <a:latin typeface="Times New Roman" pitchFamily="18" charset="0"/>
                <a:cs typeface="Times New Roman" pitchFamily="18" charset="0"/>
              </a:rPr>
              <a:t>Common side-effects include the following:</a:t>
            </a:r>
          </a:p>
          <a:p>
            <a:pPr lvl="0" algn="just">
              <a:lnSpc>
                <a:spcPct val="110000"/>
              </a:lnSpc>
            </a:pPr>
            <a:r>
              <a:rPr lang="en-US" sz="2800" dirty="0" smtClean="0">
                <a:latin typeface="Times New Roman" pitchFamily="18" charset="0"/>
                <a:cs typeface="Times New Roman" pitchFamily="18" charset="0"/>
              </a:rPr>
              <a:t>1-Anticholinergic side effects</a:t>
            </a:r>
          </a:p>
          <a:p>
            <a:pPr algn="just">
              <a:lnSpc>
                <a:spcPct val="110000"/>
              </a:lnSpc>
            </a:pPr>
            <a:r>
              <a:rPr lang="en-US" sz="2800" dirty="0" smtClean="0">
                <a:latin typeface="Times New Roman" pitchFamily="18" charset="0"/>
                <a:cs typeface="Times New Roman" pitchFamily="18" charset="0"/>
              </a:rPr>
              <a:t>2- Central   Alpha-1   adrenergic   effects</a:t>
            </a:r>
          </a:p>
          <a:p>
            <a:pPr algn="just">
              <a:lnSpc>
                <a:spcPct val="110000"/>
              </a:lnSpc>
            </a:pPr>
            <a:r>
              <a:rPr lang="en-US" sz="2800" dirty="0" smtClean="0">
                <a:latin typeface="Times New Roman" pitchFamily="18" charset="0"/>
                <a:cs typeface="Times New Roman" pitchFamily="18" charset="0"/>
              </a:rPr>
              <a:t>3-Anti-histaminic effects</a:t>
            </a:r>
          </a:p>
          <a:p>
            <a:pPr algn="just">
              <a:lnSpc>
                <a:spcPct val="110000"/>
              </a:lnSpc>
            </a:pPr>
            <a:r>
              <a:rPr lang="en-US" sz="2800" dirty="0" smtClean="0">
                <a:latin typeface="Times New Roman" pitchFamily="18" charset="0"/>
                <a:cs typeface="Times New Roman" pitchFamily="18" charset="0"/>
              </a:rPr>
              <a:t> 4- Sexual side effects</a:t>
            </a:r>
          </a:p>
          <a:p>
            <a:pPr algn="just">
              <a:lnSpc>
                <a:spcPct val="110000"/>
              </a:lnSpc>
            </a:pPr>
            <a:r>
              <a:rPr lang="en-US" sz="2800" dirty="0" smtClean="0">
                <a:latin typeface="Times New Roman" pitchFamily="18" charset="0"/>
                <a:cs typeface="Times New Roman" pitchFamily="18" charset="0"/>
              </a:rPr>
              <a:t> 5- Seizures: especially in epileptic patients.</a:t>
            </a:r>
          </a:p>
          <a:p>
            <a:pPr algn="just">
              <a:lnSpc>
                <a:spcPct val="110000"/>
              </a:lnSpc>
            </a:pPr>
            <a:r>
              <a:rPr lang="en-US" sz="2800" dirty="0" smtClean="0">
                <a:latin typeface="Times New Roman" pitchFamily="18" charset="0"/>
                <a:cs typeface="Times New Roman" pitchFamily="18" charset="0"/>
              </a:rPr>
              <a:t>6- Cardiac Side-effects</a:t>
            </a:r>
          </a:p>
          <a:p>
            <a:pPr algn="just">
              <a:lnSpc>
                <a:spcPct val="110000"/>
              </a:lnSpc>
            </a:pPr>
            <a:r>
              <a:rPr lang="en-US" sz="2800" dirty="0" smtClean="0">
                <a:latin typeface="Times New Roman" pitchFamily="18" charset="0"/>
                <a:cs typeface="Times New Roman" pitchFamily="18" charset="0"/>
              </a:rPr>
              <a:t>7- Exacerbation of manic episode in bipolar patients.</a:t>
            </a:r>
          </a:p>
          <a:p>
            <a:pPr algn="just">
              <a:lnSpc>
                <a:spcPct val="110000"/>
              </a:lnSpc>
            </a:pPr>
            <a:r>
              <a:rPr lang="en-US" sz="2800" dirty="0" smtClean="0">
                <a:latin typeface="Times New Roman" pitchFamily="18" charset="0"/>
                <a:cs typeface="Times New Roman" pitchFamily="18" charset="0"/>
              </a:rPr>
              <a:t>8- Exacerbation of psychotic episode in predisposed patients.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036638"/>
          </a:xfrm>
        </p:spPr>
        <p:txBody>
          <a:bodyPr>
            <a:noAutofit/>
          </a:bodyPr>
          <a:lstStyle/>
          <a:p>
            <a:pPr algn="ctr"/>
            <a:r>
              <a:rPr lang="en-US" sz="4000" b="1" dirty="0">
                <a:latin typeface="Times New Roman" pitchFamily="18" charset="0"/>
                <a:cs typeface="Times New Roman" pitchFamily="18" charset="0"/>
              </a:rPr>
              <a:t>Selective Serotonin Reuptake Inhibitors - SSRIs</a:t>
            </a:r>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Their side effects are much less than tricyclic and tetracyclic antidepressants</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This </a:t>
            </a:r>
            <a:r>
              <a:rPr lang="en-US" sz="2800" dirty="0" smtClean="0">
                <a:latin typeface="Times New Roman" pitchFamily="18" charset="0"/>
                <a:cs typeface="Times New Roman" pitchFamily="18" charset="0"/>
              </a:rPr>
              <a:t>group includes the following members</a:t>
            </a:r>
            <a:r>
              <a:rPr lang="en-US"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Fluoxetine</a:t>
            </a:r>
            <a:r>
              <a:rPr lang="en-US" sz="2800" dirty="0" smtClean="0">
                <a:latin typeface="Times New Roman" pitchFamily="18" charset="0"/>
                <a:cs typeface="Times New Roman" pitchFamily="18" charset="0"/>
              </a:rPr>
              <a:t>: Prozac capsules 20 mg</a:t>
            </a:r>
          </a:p>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Fluvoxamine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Faverin</a:t>
            </a:r>
            <a:r>
              <a:rPr lang="en-US" sz="2800" dirty="0" smtClean="0">
                <a:latin typeface="Times New Roman" pitchFamily="18" charset="0"/>
                <a:cs typeface="Times New Roman" pitchFamily="18" charset="0"/>
              </a:rPr>
              <a:t> tab 50 and 100 mg</a:t>
            </a: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Citalopram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Cipram</a:t>
            </a:r>
            <a:r>
              <a:rPr lang="en-US" sz="2800" dirty="0" smtClean="0">
                <a:latin typeface="Times New Roman" pitchFamily="18" charset="0"/>
                <a:cs typeface="Times New Roman" pitchFamily="18" charset="0"/>
              </a:rPr>
              <a:t> tab. 20 mg</a:t>
            </a:r>
          </a:p>
          <a:p>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Sertraline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Lustral</a:t>
            </a:r>
            <a:r>
              <a:rPr lang="en-US" sz="2800" dirty="0" smtClean="0">
                <a:latin typeface="Times New Roman" pitchFamily="18" charset="0"/>
                <a:cs typeface="Times New Roman" pitchFamily="18" charset="0"/>
              </a:rPr>
              <a:t> tab. 50 mg</a:t>
            </a:r>
          </a:p>
          <a:p>
            <a:r>
              <a:rPr lang="en-US" sz="2800" dirty="0" smtClean="0">
                <a:latin typeface="Times New Roman" pitchFamily="18" charset="0"/>
                <a:cs typeface="Times New Roman" pitchFamily="18" charset="0"/>
              </a:rPr>
              <a:t>5- </a:t>
            </a:r>
            <a:r>
              <a:rPr lang="en-US" sz="2800" dirty="0" err="1" smtClean="0">
                <a:latin typeface="Times New Roman" pitchFamily="18" charset="0"/>
                <a:cs typeface="Times New Roman" pitchFamily="18" charset="0"/>
              </a:rPr>
              <a:t>Paroxetine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Seroxat</a:t>
            </a:r>
            <a:r>
              <a:rPr lang="en-US" sz="2800" dirty="0" smtClean="0">
                <a:latin typeface="Times New Roman" pitchFamily="18" charset="0"/>
                <a:cs typeface="Times New Roman" pitchFamily="18" charset="0"/>
              </a:rPr>
              <a:t> tab. 20 mg</a:t>
            </a:r>
          </a:p>
          <a:p>
            <a:endParaRPr lang="en-US" dirty="0"/>
          </a:p>
        </p:txBody>
      </p:sp>
      <p:pic>
        <p:nvPicPr>
          <p:cNvPr id="4" name="il_fi" descr="http://www.topnews.in/health/files/Antidepressant-Prozac.gif"/>
          <p:cNvPicPr/>
          <p:nvPr/>
        </p:nvPicPr>
        <p:blipFill>
          <a:blip r:embed="rId2"/>
          <a:srcRect/>
          <a:stretch>
            <a:fillRect/>
          </a:stretch>
        </p:blipFill>
        <p:spPr bwMode="auto">
          <a:xfrm>
            <a:off x="7010400" y="4191000"/>
            <a:ext cx="2133600" cy="2667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normAutofit/>
          </a:bodyPr>
          <a:lstStyle/>
          <a:p>
            <a:r>
              <a:rPr lang="en-US" sz="4000" b="1" dirty="0" smtClean="0">
                <a:latin typeface="Times New Roman" pitchFamily="18" charset="0"/>
                <a:cs typeface="Times New Roman" pitchFamily="18" charset="0"/>
              </a:rPr>
              <a:t>Indications of </a:t>
            </a:r>
            <a:r>
              <a:rPr lang="en-US" sz="4000" b="1" dirty="0" err="1" smtClean="0">
                <a:latin typeface="Times New Roman" pitchFamily="18" charset="0"/>
                <a:cs typeface="Times New Roman" pitchFamily="18" charset="0"/>
              </a:rPr>
              <a:t>ssri</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sz="2800" dirty="0" smtClean="0">
                <a:latin typeface="Times New Roman" pitchFamily="18" charset="0"/>
                <a:cs typeface="Times New Roman" pitchFamily="18" charset="0"/>
              </a:rPr>
              <a:t>1- Depressive disorders</a:t>
            </a:r>
          </a:p>
          <a:p>
            <a:r>
              <a:rPr lang="en-US" sz="2800" dirty="0" smtClean="0">
                <a:latin typeface="Times New Roman" pitchFamily="18" charset="0"/>
                <a:cs typeface="Times New Roman" pitchFamily="18" charset="0"/>
              </a:rPr>
              <a:t>2- In addition to antipsychotics in schizoaffective disorder depressive type.</a:t>
            </a:r>
          </a:p>
          <a:p>
            <a:r>
              <a:rPr lang="en-US" sz="2800" dirty="0" smtClean="0">
                <a:latin typeface="Times New Roman" pitchFamily="18" charset="0"/>
                <a:cs typeface="Times New Roman" pitchFamily="18" charset="0"/>
              </a:rPr>
              <a:t>3- Anxiety disorders: SSRIs are the treatment of choice in obsessive compulsive disorder, panic disorder, and different types of phobias</a:t>
            </a:r>
          </a:p>
          <a:p>
            <a:r>
              <a:rPr lang="en-US" sz="2800" dirty="0" smtClean="0">
                <a:latin typeface="Times New Roman" pitchFamily="18" charset="0"/>
                <a:cs typeface="Times New Roman" pitchFamily="18" charset="0"/>
              </a:rPr>
              <a:t>4- Some sexual disorders as premature ejaculation</a:t>
            </a:r>
          </a:p>
          <a:p>
            <a:r>
              <a:rPr lang="en-US" sz="2800" dirty="0" smtClean="0">
                <a:latin typeface="Times New Roman" pitchFamily="18" charset="0"/>
                <a:cs typeface="Times New Roman" pitchFamily="18" charset="0"/>
              </a:rPr>
              <a:t>5- Eating disorders, particularly bulimia nervosa</a:t>
            </a:r>
          </a:p>
          <a:p>
            <a:endParaRPr lang="en-US" dirty="0"/>
          </a:p>
        </p:txBody>
      </p:sp>
      <p:pic>
        <p:nvPicPr>
          <p:cNvPr id="4" name="il_fi" descr="http://farm4.static.flickr.com/3039/2645867784_d310bbe57e.jpg"/>
          <p:cNvPicPr/>
          <p:nvPr/>
        </p:nvPicPr>
        <p:blipFill>
          <a:blip r:embed="rId2"/>
          <a:srcRect/>
          <a:stretch>
            <a:fillRect/>
          </a:stretch>
        </p:blipFill>
        <p:spPr bwMode="auto">
          <a:xfrm>
            <a:off x="4648200" y="0"/>
            <a:ext cx="4495800" cy="19811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Adverse effects of </a:t>
            </a:r>
            <a:r>
              <a:rPr lang="en-US" sz="4000" b="1" dirty="0" err="1" smtClean="0">
                <a:latin typeface="Times New Roman" pitchFamily="18" charset="0"/>
                <a:cs typeface="Times New Roman" pitchFamily="18" charset="0"/>
              </a:rPr>
              <a:t>ssri</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001000" cy="4873752"/>
          </a:xfrm>
        </p:spPr>
        <p:txBody>
          <a:bodyPr>
            <a:normAutofit fontScale="92500"/>
          </a:bodyPr>
          <a:lstStyle/>
          <a:p>
            <a:pPr marL="0" indent="0">
              <a:lnSpc>
                <a:spcPct val="150000"/>
              </a:lnSpc>
              <a:buNone/>
            </a:pPr>
            <a:r>
              <a:rPr lang="en-US" sz="2800" dirty="0" smtClean="0">
                <a:latin typeface="Times New Roman" pitchFamily="18" charset="0"/>
                <a:cs typeface="Times New Roman" pitchFamily="18" charset="0"/>
              </a:rPr>
              <a:t>1- GIT: anorexia, nausea, and vomiting, in the initial phase of treatment</a:t>
            </a:r>
          </a:p>
          <a:p>
            <a:pPr marL="0" indent="0">
              <a:lnSpc>
                <a:spcPct val="150000"/>
              </a:lnSpc>
              <a:buNone/>
            </a:pPr>
            <a:r>
              <a:rPr lang="en-US" sz="2800" dirty="0" smtClean="0">
                <a:latin typeface="Times New Roman" pitchFamily="18" charset="0"/>
                <a:cs typeface="Times New Roman" pitchFamily="18" charset="0"/>
              </a:rPr>
              <a:t>2- Headache, anxiety, disturbed sleep continuity and irritability, in the initial phase of treatment</a:t>
            </a:r>
          </a:p>
          <a:p>
            <a:pPr marL="0" indent="0">
              <a:lnSpc>
                <a:spcPct val="150000"/>
              </a:lnSpc>
              <a:buNone/>
            </a:pPr>
            <a:r>
              <a:rPr lang="en-US" sz="2800" dirty="0" smtClean="0">
                <a:latin typeface="Times New Roman" pitchFamily="18" charset="0"/>
                <a:cs typeface="Times New Roman" pitchFamily="18" charset="0"/>
              </a:rPr>
              <a:t>3- Sexual: delayed ejaculation, </a:t>
            </a:r>
            <a:r>
              <a:rPr lang="en-US" sz="2800" dirty="0" err="1" smtClean="0">
                <a:latin typeface="Times New Roman" pitchFamily="18" charset="0"/>
                <a:cs typeface="Times New Roman" pitchFamily="18" charset="0"/>
              </a:rPr>
              <a:t>anorgasmia</a:t>
            </a:r>
            <a:r>
              <a:rPr lang="en-US" sz="2800" dirty="0" smtClean="0">
                <a:latin typeface="Times New Roman" pitchFamily="18" charset="0"/>
                <a:cs typeface="Times New Roman" pitchFamily="18" charset="0"/>
              </a:rPr>
              <a:t> and impotence</a:t>
            </a:r>
          </a:p>
          <a:p>
            <a:pPr marL="0" indent="0">
              <a:lnSpc>
                <a:spcPct val="150000"/>
              </a:lnSpc>
              <a:buNone/>
            </a:pPr>
            <a:r>
              <a:rPr lang="en-US" sz="2800" dirty="0" smtClean="0">
                <a:latin typeface="Times New Roman" pitchFamily="18" charset="0"/>
                <a:cs typeface="Times New Roman" pitchFamily="18" charset="0"/>
              </a:rPr>
              <a:t>4- Seizures. in susceptible patients, particularly with </a:t>
            </a:r>
            <a:r>
              <a:rPr lang="en-US" sz="2800" dirty="0" err="1" smtClean="0">
                <a:latin typeface="Times New Roman" pitchFamily="18" charset="0"/>
                <a:cs typeface="Times New Roman" pitchFamily="18" charset="0"/>
              </a:rPr>
              <a:t>fluoxetine</a:t>
            </a:r>
            <a:endParaRPr lang="en-US" sz="2800" dirty="0" smtClean="0">
              <a:latin typeface="Times New Roman" pitchFamily="18" charset="0"/>
              <a:cs typeface="Times New Roman" pitchFamily="18" charset="0"/>
            </a:endParaRPr>
          </a:p>
          <a:p>
            <a:pPr marL="0" indent="0">
              <a:lnSpc>
                <a:spcPct val="150000"/>
              </a:lnSpc>
              <a:buNone/>
            </a:pPr>
            <a:endParaRPr lang="en-US"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Newer Antidepressants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a:buNone/>
            </a:pPr>
            <a:r>
              <a:rPr lang="en-US" dirty="0" smtClean="0"/>
              <a:t>Examples:</a:t>
            </a:r>
          </a:p>
          <a:p>
            <a:r>
              <a:rPr lang="en-US" dirty="0" smtClean="0"/>
              <a:t>a- </a:t>
            </a:r>
            <a:r>
              <a:rPr lang="en-US" dirty="0" err="1" smtClean="0"/>
              <a:t>Venlafaxine</a:t>
            </a:r>
            <a:r>
              <a:rPr lang="en-US" dirty="0" smtClean="0"/>
              <a:t>: </a:t>
            </a:r>
            <a:r>
              <a:rPr lang="en-US" dirty="0" err="1" smtClean="0"/>
              <a:t>Efexor</a:t>
            </a:r>
            <a:r>
              <a:rPr lang="en-US" dirty="0" smtClean="0"/>
              <a:t> tab. 37.5 and 75 mg.</a:t>
            </a:r>
          </a:p>
          <a:p>
            <a:r>
              <a:rPr lang="en-US" dirty="0" smtClean="0"/>
              <a:t>b- </a:t>
            </a:r>
            <a:r>
              <a:rPr lang="en-US" dirty="0" err="1" smtClean="0"/>
              <a:t>Mirtazepine</a:t>
            </a:r>
            <a:r>
              <a:rPr lang="en-US" dirty="0" smtClean="0"/>
              <a:t>: </a:t>
            </a:r>
            <a:r>
              <a:rPr lang="en-US" dirty="0" err="1" smtClean="0"/>
              <a:t>Remeron</a:t>
            </a:r>
            <a:r>
              <a:rPr lang="en-US" dirty="0" smtClean="0"/>
              <a:t> tab. 30 mg.</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(C) Mood </a:t>
            </a:r>
            <a:r>
              <a:rPr lang="en-US" sz="4000" b="1" dirty="0" smtClean="0">
                <a:latin typeface="Times New Roman" pitchFamily="18" charset="0"/>
                <a:cs typeface="Times New Roman" pitchFamily="18" charset="0"/>
              </a:rPr>
              <a:t>stabilizers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153400" cy="4873752"/>
          </a:xfrm>
        </p:spPr>
        <p:txBody>
          <a:bodyPr>
            <a:normAutofit/>
          </a:bodyPr>
          <a:lstStyle/>
          <a:p>
            <a:pPr marL="0" indent="0">
              <a:buNone/>
            </a:pPr>
            <a:r>
              <a:rPr lang="en-US" sz="2800" dirty="0" smtClean="0">
                <a:latin typeface="Times New Roman" pitchFamily="18" charset="0"/>
                <a:cs typeface="Times New Roman" pitchFamily="18" charset="0"/>
              </a:rPr>
              <a:t>1- </a:t>
            </a:r>
            <a:r>
              <a:rPr lang="en-US" sz="2800" dirty="0" smtClean="0">
                <a:latin typeface="Times New Roman" pitchFamily="18" charset="0"/>
                <a:cs typeface="Times New Roman" pitchFamily="18" charset="0"/>
              </a:rPr>
              <a:t>Lithium salts: Lithium carbonate (</a:t>
            </a:r>
            <a:r>
              <a:rPr lang="en-US" sz="2800" dirty="0" err="1" smtClean="0">
                <a:latin typeface="Times New Roman" pitchFamily="18" charset="0"/>
                <a:cs typeface="Times New Roman" pitchFamily="18" charset="0"/>
              </a:rPr>
              <a:t>Prianel</a:t>
            </a:r>
            <a:r>
              <a:rPr lang="en-US" sz="2800" dirty="0" smtClean="0">
                <a:latin typeface="Times New Roman" pitchFamily="18" charset="0"/>
                <a:cs typeface="Times New Roman" pitchFamily="18" charset="0"/>
              </a:rPr>
              <a:t>) tab. 400mg</a:t>
            </a:r>
          </a:p>
          <a:p>
            <a:pPr marL="0" indent="0">
              <a:buNone/>
            </a:pPr>
            <a:r>
              <a:rPr lang="en-US" sz="2800" dirty="0" smtClean="0">
                <a:latin typeface="Times New Roman" pitchFamily="18" charset="0"/>
                <a:cs typeface="Times New Roman" pitchFamily="18" charset="0"/>
              </a:rPr>
              <a:t>2- Some Conventional </a:t>
            </a:r>
            <a:r>
              <a:rPr lang="en-US" sz="2800" dirty="0" err="1" smtClean="0">
                <a:latin typeface="Times New Roman" pitchFamily="18" charset="0"/>
                <a:cs typeface="Times New Roman" pitchFamily="18" charset="0"/>
              </a:rPr>
              <a:t>Antiepileptics</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a. Sodium </a:t>
            </a:r>
            <a:r>
              <a:rPr lang="en-US" sz="2800" dirty="0" err="1" smtClean="0">
                <a:latin typeface="Times New Roman" pitchFamily="18" charset="0"/>
                <a:cs typeface="Times New Roman" pitchFamily="18" charset="0"/>
              </a:rPr>
              <a:t>valproate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Depakine</a:t>
            </a:r>
            <a:r>
              <a:rPr lang="en-US" sz="2800" dirty="0" smtClean="0">
                <a:latin typeface="Times New Roman" pitchFamily="18" charset="0"/>
                <a:cs typeface="Times New Roman" pitchFamily="18" charset="0"/>
              </a:rPr>
              <a:t> tab. 200 and 500 mg</a:t>
            </a:r>
          </a:p>
          <a:p>
            <a:pPr marL="0" indent="0">
              <a:buNone/>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Carbamazepine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Tegretol</a:t>
            </a:r>
            <a:r>
              <a:rPr lang="en-US" sz="2800" dirty="0" smtClean="0">
                <a:latin typeface="Times New Roman" pitchFamily="18" charset="0"/>
                <a:cs typeface="Times New Roman" pitchFamily="18" charset="0"/>
              </a:rPr>
              <a:t> tab. 200 and 400 mg</a:t>
            </a:r>
          </a:p>
          <a:p>
            <a:pPr marL="0" indent="0">
              <a:buNone/>
            </a:pPr>
            <a:r>
              <a:rPr lang="en-US" sz="2800" dirty="0" smtClean="0">
                <a:latin typeface="Times New Roman" pitchFamily="18" charset="0"/>
                <a:cs typeface="Times New Roman" pitchFamily="18" charset="0"/>
              </a:rPr>
              <a:t>3- Some Novel </a:t>
            </a:r>
            <a:r>
              <a:rPr lang="en-US" sz="2800" dirty="0" err="1" smtClean="0">
                <a:latin typeface="Times New Roman" pitchFamily="18" charset="0"/>
                <a:cs typeface="Times New Roman" pitchFamily="18" charset="0"/>
              </a:rPr>
              <a:t>Antiepileptics</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Lamotrigine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Lamictal</a:t>
            </a:r>
            <a:r>
              <a:rPr lang="en-US" sz="2800" dirty="0" smtClean="0">
                <a:latin typeface="Times New Roman" pitchFamily="18" charset="0"/>
                <a:cs typeface="Times New Roman" pitchFamily="18" charset="0"/>
              </a:rPr>
              <a:t> tab. 25 mg and 100 mg</a:t>
            </a:r>
          </a:p>
          <a:p>
            <a:pPr marL="0" indent="0">
              <a:buNone/>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Topiramate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Topamax</a:t>
            </a:r>
            <a:r>
              <a:rPr lang="en-US" sz="2800" dirty="0" smtClean="0">
                <a:latin typeface="Times New Roman" pitchFamily="18" charset="0"/>
                <a:cs typeface="Times New Roman" pitchFamily="18" charset="0"/>
              </a:rPr>
              <a:t> tab. 25 mg and 100 mg</a:t>
            </a:r>
          </a:p>
          <a:p>
            <a:pPr marL="0" indent="0">
              <a:buNone/>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Gabapentine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Neurontine</a:t>
            </a:r>
            <a:r>
              <a:rPr lang="en-US" sz="2800" dirty="0" smtClean="0">
                <a:latin typeface="Times New Roman" pitchFamily="18" charset="0"/>
                <a:cs typeface="Times New Roman" pitchFamily="18" charset="0"/>
              </a:rPr>
              <a:t> caps. 400 mg</a:t>
            </a:r>
          </a:p>
          <a:p>
            <a:pPr marL="0" indent="0">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Lithium Salts</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001000" cy="4873752"/>
          </a:xfrm>
        </p:spPr>
        <p:txBody>
          <a:bodyPr>
            <a:noAutofit/>
          </a:bodyPr>
          <a:lstStyle/>
          <a:p>
            <a:r>
              <a:rPr lang="en-US" sz="2800" dirty="0" smtClean="0">
                <a:latin typeface="Times New Roman" pitchFamily="18" charset="0"/>
                <a:cs typeface="Times New Roman" pitchFamily="18" charset="0"/>
              </a:rPr>
              <a:t>Lithium is a </a:t>
            </a:r>
            <a:r>
              <a:rPr lang="en-US" sz="2800" dirty="0" err="1" smtClean="0">
                <a:latin typeface="Times New Roman" pitchFamily="18" charset="0"/>
                <a:cs typeface="Times New Roman" pitchFamily="18" charset="0"/>
              </a:rPr>
              <a:t>monovalent</a:t>
            </a:r>
            <a:r>
              <a:rPr lang="en-US" sz="2800" dirty="0" smtClean="0">
                <a:latin typeface="Times New Roman" pitchFamily="18" charset="0"/>
                <a:cs typeface="Times New Roman" pitchFamily="18" charset="0"/>
              </a:rPr>
              <a:t> ion. It is not metabolized by the liver, and is excreted by the kidneys.</a:t>
            </a:r>
          </a:p>
          <a:p>
            <a:pPr>
              <a:buNone/>
            </a:pPr>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Indications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Bipolar Disorders</a:t>
            </a:r>
          </a:p>
          <a:p>
            <a:r>
              <a:rPr lang="en-US" sz="2800" dirty="0" smtClean="0">
                <a:latin typeface="Times New Roman" pitchFamily="18" charset="0"/>
                <a:cs typeface="Times New Roman" pitchFamily="18" charset="0"/>
              </a:rPr>
              <a:t>2- Schizoaffective Disorder - bipolar type.</a:t>
            </a:r>
          </a:p>
          <a:p>
            <a:r>
              <a:rPr lang="en-US" sz="2800" dirty="0" smtClean="0">
                <a:latin typeface="Times New Roman" pitchFamily="18" charset="0"/>
                <a:cs typeface="Times New Roman" pitchFamily="18" charset="0"/>
              </a:rPr>
              <a:t>3- Major depression (for resistant cases).</a:t>
            </a:r>
          </a:p>
          <a:p>
            <a:r>
              <a:rPr lang="en-US" sz="2800" dirty="0" smtClean="0">
                <a:latin typeface="Times New Roman" pitchFamily="18" charset="0"/>
                <a:cs typeface="Times New Roman" pitchFamily="18" charset="0"/>
              </a:rPr>
              <a:t>4- Resistant schizophrenia.</a:t>
            </a:r>
          </a:p>
          <a:p>
            <a:r>
              <a:rPr lang="en-US" sz="2800" dirty="0" smtClean="0">
                <a:latin typeface="Times New Roman" pitchFamily="18" charset="0"/>
                <a:cs typeface="Times New Roman" pitchFamily="18" charset="0"/>
              </a:rPr>
              <a:t>5- Aggressive behavior in mental retardation and dementia.</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pPr algn="ctr"/>
            <a:r>
              <a:rPr lang="en-US" sz="4000" b="1" dirty="0" smtClean="0">
                <a:latin typeface="Times New Roman" pitchFamily="18" charset="0"/>
                <a:cs typeface="Times New Roman" pitchFamily="18" charset="0"/>
              </a:rPr>
              <a:t>Adverse effects of </a:t>
            </a:r>
            <a:r>
              <a:rPr lang="en-US" sz="4000" b="1" dirty="0" smtClean="0">
                <a:latin typeface="Times New Roman" pitchFamily="18" charset="0"/>
                <a:cs typeface="Times New Roman" pitchFamily="18" charset="0"/>
              </a:rPr>
              <a:t>lithium</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001000" cy="5715000"/>
          </a:xfrm>
        </p:spPr>
        <p:txBody>
          <a:bodyPr>
            <a:normAutofit lnSpcReduction="10000"/>
          </a:bodyPr>
          <a:lstStyle/>
          <a:p>
            <a:pPr marL="0" indent="0">
              <a:buNone/>
            </a:pPr>
            <a:r>
              <a:rPr lang="en-US" sz="2800" dirty="0" smtClean="0">
                <a:latin typeface="Times New Roman" pitchFamily="18" charset="0"/>
                <a:cs typeface="Times New Roman" pitchFamily="18" charset="0"/>
              </a:rPr>
              <a:t>1- GIT: nausea, vomiting, and diarrhea (in the initial phase of treatment)</a:t>
            </a:r>
          </a:p>
          <a:p>
            <a:pPr marL="0" indent="0">
              <a:buNone/>
            </a:pPr>
            <a:r>
              <a:rPr lang="en-US" sz="2800" dirty="0" smtClean="0">
                <a:latin typeface="Times New Roman" pitchFamily="18" charset="0"/>
                <a:cs typeface="Times New Roman" pitchFamily="18" charset="0"/>
              </a:rPr>
              <a:t>2- Tremors</a:t>
            </a:r>
          </a:p>
          <a:p>
            <a:pPr marL="0" indent="0">
              <a:buNone/>
            </a:pP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Polyuria</a:t>
            </a:r>
            <a:r>
              <a:rPr lang="en-US" sz="2800" dirty="0" smtClean="0">
                <a:latin typeface="Times New Roman" pitchFamily="18" charset="0"/>
                <a:cs typeface="Times New Roman" pitchFamily="18" charset="0"/>
              </a:rPr>
              <a:t> (diabetes </a:t>
            </a:r>
            <a:r>
              <a:rPr lang="en-US" sz="2800" dirty="0" err="1" smtClean="0">
                <a:latin typeface="Times New Roman" pitchFamily="18" charset="0"/>
                <a:cs typeface="Times New Roman" pitchFamily="18" charset="0"/>
              </a:rPr>
              <a:t>insipidus</a:t>
            </a:r>
            <a:r>
              <a:rPr lang="en-US" sz="2800" dirty="0" smtClean="0">
                <a:latin typeface="Times New Roman" pitchFamily="18" charset="0"/>
                <a:cs typeface="Times New Roman" pitchFamily="18" charset="0"/>
              </a:rPr>
              <a:t>): It occurs due to inhibition of ADH that leads to decreased re-absorption of fluids. It is treated by fluids and K. retaining diuretics.</a:t>
            </a:r>
          </a:p>
          <a:p>
            <a:pPr marL="0" indent="0">
              <a:buNone/>
            </a:pPr>
            <a:r>
              <a:rPr lang="en-US" sz="2800" dirty="0" smtClean="0">
                <a:latin typeface="Times New Roman" pitchFamily="18" charset="0"/>
                <a:cs typeface="Times New Roman" pitchFamily="18" charset="0"/>
              </a:rPr>
              <a:t>4- Thyroid effect: decrease of thyroid hormone, goiter in 5% of cases</a:t>
            </a:r>
          </a:p>
          <a:p>
            <a:pPr marL="0" indent="0">
              <a:buNone/>
            </a:pPr>
            <a:r>
              <a:rPr lang="en-US" sz="2800" dirty="0" smtClean="0">
                <a:latin typeface="Times New Roman" pitchFamily="18" charset="0"/>
                <a:cs typeface="Times New Roman" pitchFamily="18" charset="0"/>
              </a:rPr>
              <a:t>5- Cardiac effect: manifestations of </a:t>
            </a:r>
            <a:r>
              <a:rPr lang="en-US" sz="2800" dirty="0" err="1" smtClean="0">
                <a:latin typeface="Times New Roman" pitchFamily="18" charset="0"/>
                <a:cs typeface="Times New Roman" pitchFamily="18" charset="0"/>
              </a:rPr>
              <a:t>hypokalemia</a:t>
            </a:r>
            <a:r>
              <a:rPr lang="en-US" sz="2800" dirty="0" smtClean="0">
                <a:latin typeface="Times New Roman" pitchFamily="18" charset="0"/>
                <a:cs typeface="Times New Roman" pitchFamily="18" charset="0"/>
              </a:rPr>
              <a:t> in ECG</a:t>
            </a:r>
          </a:p>
          <a:p>
            <a:pPr marL="0" indent="0">
              <a:buNone/>
            </a:pPr>
            <a:r>
              <a:rPr lang="en-US" sz="2800" dirty="0" smtClean="0">
                <a:latin typeface="Times New Roman" pitchFamily="18" charset="0"/>
                <a:cs typeface="Times New Roman" pitchFamily="18" charset="0"/>
              </a:rPr>
              <a:t>6- Epilepsy in susceptible patients</a:t>
            </a:r>
          </a:p>
          <a:p>
            <a:pPr marL="0" indent="0">
              <a:buNone/>
            </a:pPr>
            <a:r>
              <a:rPr lang="en-US" sz="2800" dirty="0" smtClean="0">
                <a:latin typeface="Times New Roman" pitchFamily="18" charset="0"/>
                <a:cs typeface="Times New Roman" pitchFamily="18" charset="0"/>
              </a:rPr>
              <a:t>7- </a:t>
            </a:r>
            <a:r>
              <a:rPr lang="en-US" sz="2800" dirty="0" err="1" smtClean="0">
                <a:latin typeface="Times New Roman" pitchFamily="18" charset="0"/>
                <a:cs typeface="Times New Roman" pitchFamily="18" charset="0"/>
              </a:rPr>
              <a:t>Teratogenicity</a:t>
            </a:r>
            <a:r>
              <a:rPr lang="en-US" sz="2800" dirty="0" smtClean="0">
                <a:latin typeface="Times New Roman" pitchFamily="18" charset="0"/>
                <a:cs typeface="Times New Roman" pitchFamily="18" charset="0"/>
              </a:rPr>
              <a:t> in pregnant patients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Lithium toxicity (emergency</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lnSpc>
                <a:spcPct val="150000"/>
              </a:lnSpc>
            </a:pPr>
            <a:r>
              <a:rPr lang="en-US" sz="2800" dirty="0" smtClean="0">
                <a:latin typeface="Times New Roman" pitchFamily="18" charset="0"/>
                <a:cs typeface="Times New Roman" pitchFamily="18" charset="0"/>
              </a:rPr>
              <a:t>Early signs include nausea, diarrhea, </a:t>
            </a:r>
            <a:r>
              <a:rPr lang="en-US" sz="2800" dirty="0" err="1" smtClean="0">
                <a:latin typeface="Times New Roman" pitchFamily="18" charset="0"/>
                <a:cs typeface="Times New Roman" pitchFamily="18" charset="0"/>
              </a:rPr>
              <a:t>polyuria</a:t>
            </a:r>
            <a:r>
              <a:rPr lang="en-US" sz="2800" dirty="0" smtClean="0">
                <a:latin typeface="Times New Roman" pitchFamily="18" charset="0"/>
                <a:cs typeface="Times New Roman" pitchFamily="18" charset="0"/>
              </a:rPr>
              <a:t>, ataxia, and tremors.</a:t>
            </a:r>
          </a:p>
          <a:p>
            <a:pPr algn="just">
              <a:lnSpc>
                <a:spcPct val="150000"/>
              </a:lnSpc>
            </a:pPr>
            <a:r>
              <a:rPr lang="en-US" sz="2800" dirty="0" smtClean="0">
                <a:latin typeface="Times New Roman" pitchFamily="18" charset="0"/>
                <a:cs typeface="Times New Roman" pitchFamily="18" charset="0"/>
              </a:rPr>
              <a:t> Signs of severe toxicity are renal failure, ataxia, convulsions, delirium, and coma. </a:t>
            </a:r>
          </a:p>
          <a:p>
            <a:pPr algn="just">
              <a:lnSpc>
                <a:spcPct val="150000"/>
              </a:lnSpc>
            </a:pPr>
            <a:r>
              <a:rPr lang="en-US" sz="2800" dirty="0" smtClean="0">
                <a:latin typeface="Times New Roman" pitchFamily="18" charset="0"/>
                <a:cs typeface="Times New Roman" pitchFamily="18" charset="0"/>
              </a:rPr>
              <a:t>Death can occur due to dehydration, cardiac side-effects and neurotoxicity</a:t>
            </a:r>
            <a:r>
              <a:rPr lang="en-US" dirty="0" smtClean="0"/>
              <a:t>. </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Lithium toxicity (emergency</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077200" cy="4873752"/>
          </a:xfrm>
        </p:spPr>
        <p:txBody>
          <a:bodyPr>
            <a:normAutofit/>
          </a:bodyPr>
          <a:lstStyle/>
          <a:p>
            <a:pPr>
              <a:buFont typeface="Wingdings" pitchFamily="2" charset="2"/>
              <a:buChar char="Ø"/>
            </a:pPr>
            <a:r>
              <a:rPr lang="en-US" sz="2800" dirty="0" smtClean="0">
                <a:latin typeface="Times New Roman" pitchFamily="18" charset="0"/>
                <a:cs typeface="Times New Roman" pitchFamily="18" charset="0"/>
              </a:rPr>
              <a:t>It is treated by:</a:t>
            </a:r>
          </a:p>
          <a:p>
            <a:pPr marL="0" indent="0">
              <a:buNone/>
            </a:pPr>
            <a:r>
              <a:rPr lang="en-US" sz="2800" dirty="0" smtClean="0">
                <a:latin typeface="Times New Roman" pitchFamily="18" charset="0"/>
                <a:cs typeface="Times New Roman" pitchFamily="18" charset="0"/>
              </a:rPr>
              <a:t>a- Stoppage of the drug.</a:t>
            </a:r>
          </a:p>
          <a:p>
            <a:pPr marL="0" indent="0">
              <a:buNone/>
            </a:pPr>
            <a:r>
              <a:rPr lang="en-US" sz="2800" dirty="0" smtClean="0">
                <a:latin typeface="Times New Roman" pitchFamily="18" charset="0"/>
                <a:cs typeface="Times New Roman" pitchFamily="18" charset="0"/>
              </a:rPr>
              <a:t>b- Monitoring and support of vital signs.</a:t>
            </a:r>
          </a:p>
          <a:p>
            <a:pPr marL="0" indent="0">
              <a:buNone/>
            </a:pPr>
            <a:r>
              <a:rPr lang="en-US" sz="2800" dirty="0" smtClean="0">
                <a:latin typeface="Times New Roman" pitchFamily="18" charset="0"/>
                <a:cs typeface="Times New Roman" pitchFamily="18" charset="0"/>
              </a:rPr>
              <a:t>c- Neurological and mental status examination.</a:t>
            </a:r>
          </a:p>
          <a:p>
            <a:pPr marL="0" indent="0">
              <a:buNone/>
            </a:pPr>
            <a:r>
              <a:rPr lang="en-US" sz="2800" dirty="0" smtClean="0">
                <a:latin typeface="Times New Roman" pitchFamily="18" charset="0"/>
                <a:cs typeface="Times New Roman" pitchFamily="18" charset="0"/>
              </a:rPr>
              <a:t>d- ECG, renal functions, electrolytes and serum lithium </a:t>
            </a:r>
            <a:r>
              <a:rPr lang="en-US" sz="2800" dirty="0" smtClean="0">
                <a:latin typeface="Times New Roman" pitchFamily="18" charset="0"/>
                <a:cs typeface="Times New Roman" pitchFamily="18" charset="0"/>
              </a:rPr>
              <a:t>level assessment</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e- Hydration and restoration of electrolyte balance.</a:t>
            </a:r>
          </a:p>
          <a:p>
            <a:pPr marL="0" indent="0">
              <a:buNone/>
            </a:pPr>
            <a:r>
              <a:rPr lang="en-US" sz="2800" dirty="0" smtClean="0">
                <a:latin typeface="Times New Roman" pitchFamily="18" charset="0"/>
                <a:cs typeface="Times New Roman" pitchFamily="18" charset="0"/>
              </a:rPr>
              <a:t>f- </a:t>
            </a:r>
            <a:r>
              <a:rPr lang="en-US" sz="2800" dirty="0" err="1" smtClean="0">
                <a:latin typeface="Times New Roman" pitchFamily="18" charset="0"/>
                <a:cs typeface="Times New Roman" pitchFamily="18" charset="0"/>
              </a:rPr>
              <a:t>Heamodialysis</a:t>
            </a:r>
            <a:r>
              <a:rPr lang="en-US" sz="2800" dirty="0" smtClean="0">
                <a:latin typeface="Times New Roman" pitchFamily="18" charset="0"/>
                <a:cs typeface="Times New Roman" pitchFamily="18" charset="0"/>
              </a:rPr>
              <a:t> if lithium level is more than 4 </a:t>
            </a:r>
            <a:r>
              <a:rPr lang="en-US" sz="2800" dirty="0" err="1" smtClean="0">
                <a:latin typeface="Times New Roman" pitchFamily="18" charset="0"/>
                <a:cs typeface="Times New Roman" pitchFamily="18" charset="0"/>
              </a:rPr>
              <a:t>mEq</a:t>
            </a:r>
            <a:r>
              <a:rPr lang="en-US" sz="2800" dirty="0" smtClean="0">
                <a:latin typeface="Times New Roman" pitchFamily="18" charset="0"/>
                <a:cs typeface="Times New Roman" pitchFamily="18" charset="0"/>
              </a:rPr>
              <a:t> / litter.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Typical Antipsychotics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They are D2 dopamine receptors antagonists. They are also called </a:t>
            </a:r>
            <a:r>
              <a:rPr lang="en-US" dirty="0" err="1" smtClean="0"/>
              <a:t>neuroleptics</a:t>
            </a:r>
            <a:r>
              <a:rPr lang="en-US" dirty="0" smtClean="0"/>
              <a:t>. </a:t>
            </a:r>
          </a:p>
          <a:p>
            <a:r>
              <a:rPr lang="en-US" dirty="0" smtClean="0"/>
              <a:t>They are subdivided into:</a:t>
            </a:r>
          </a:p>
          <a:p>
            <a:pPr>
              <a:buNone/>
            </a:pPr>
            <a:endParaRPr lang="en-US" dirty="0" smtClean="0"/>
          </a:p>
          <a:p>
            <a:pPr marL="457200" indent="-457200">
              <a:buAutoNum type="alphaLcPeriod"/>
            </a:pPr>
            <a:r>
              <a:rPr lang="en-US" dirty="0" smtClean="0"/>
              <a:t>High </a:t>
            </a:r>
            <a:r>
              <a:rPr lang="en-US" dirty="0" smtClean="0"/>
              <a:t>Potency Antipsychotics. e.g.. </a:t>
            </a:r>
            <a:r>
              <a:rPr lang="en-US" dirty="0" smtClean="0"/>
              <a:t>Haloperidol </a:t>
            </a:r>
            <a:r>
              <a:rPr lang="en-US" dirty="0" smtClean="0"/>
              <a:t>(</a:t>
            </a:r>
            <a:r>
              <a:rPr lang="en-US" dirty="0" smtClean="0"/>
              <a:t>Haldol, </a:t>
            </a:r>
            <a:r>
              <a:rPr lang="en-US" dirty="0" err="1" smtClean="0"/>
              <a:t>Safinace</a:t>
            </a:r>
            <a:r>
              <a:rPr lang="en-US" dirty="0" smtClean="0"/>
              <a:t>) tab 1.5 mg and 5 mg; and </a:t>
            </a:r>
            <a:r>
              <a:rPr lang="en-US" dirty="0" err="1" smtClean="0"/>
              <a:t>Trifluoperazine</a:t>
            </a:r>
            <a:r>
              <a:rPr lang="en-US" dirty="0" smtClean="0"/>
              <a:t>: </a:t>
            </a:r>
            <a:r>
              <a:rPr lang="en-US" dirty="0" err="1" smtClean="0"/>
              <a:t>Stelazine</a:t>
            </a:r>
            <a:r>
              <a:rPr lang="en-US" dirty="0" smtClean="0"/>
              <a:t> tab 5 </a:t>
            </a:r>
            <a:r>
              <a:rPr lang="en-US" dirty="0" smtClean="0"/>
              <a:t>mg.</a:t>
            </a:r>
          </a:p>
          <a:p>
            <a:pPr marL="457200" indent="-457200">
              <a:buAutoNum type="alphaLcPeriod"/>
            </a:pPr>
            <a:r>
              <a:rPr lang="en-US" dirty="0" smtClean="0"/>
              <a:t>Low   </a:t>
            </a:r>
            <a:r>
              <a:rPr lang="en-US" dirty="0" smtClean="0"/>
              <a:t>Potency   Antipsychotics,   e.g.,   Chlorpromazine (</a:t>
            </a:r>
            <a:r>
              <a:rPr lang="en-US" dirty="0" err="1" smtClean="0"/>
              <a:t>Neurazine</a:t>
            </a:r>
            <a:r>
              <a:rPr lang="en-US" dirty="0" smtClean="0"/>
              <a:t>, </a:t>
            </a:r>
            <a:r>
              <a:rPr lang="en-US" dirty="0" err="1" smtClean="0"/>
              <a:t>Largactil</a:t>
            </a:r>
            <a:r>
              <a:rPr lang="en-US" dirty="0" smtClean="0"/>
              <a:t>) tab 25 and 100 mg.</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Serum level </a:t>
            </a:r>
            <a:r>
              <a:rPr lang="en-US" sz="4000" b="1" dirty="0" smtClean="0">
                <a:latin typeface="Times New Roman" pitchFamily="18" charset="0"/>
                <a:cs typeface="Times New Roman" pitchFamily="18" charset="0"/>
              </a:rPr>
              <a:t>monitoring</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229600" cy="4873752"/>
          </a:xfrm>
        </p:spPr>
        <p:txBody>
          <a:bodyPr/>
          <a:lstStyle/>
          <a:p>
            <a:pPr algn="just">
              <a:lnSpc>
                <a:spcPct val="150000"/>
              </a:lnSpc>
            </a:pPr>
            <a:r>
              <a:rPr lang="en-US" sz="2800" dirty="0" smtClean="0">
                <a:latin typeface="Times New Roman" pitchFamily="18" charset="0"/>
                <a:cs typeface="Times New Roman" pitchFamily="18" charset="0"/>
              </a:rPr>
              <a:t>Assessment </a:t>
            </a:r>
            <a:r>
              <a:rPr lang="en-US" sz="2800" dirty="0" smtClean="0">
                <a:latin typeface="Times New Roman" pitchFamily="18" charset="0"/>
                <a:cs typeface="Times New Roman" pitchFamily="18" charset="0"/>
              </a:rPr>
              <a:t>of the serum level of lithium must be done regularly. </a:t>
            </a:r>
          </a:p>
          <a:p>
            <a:pPr algn="just">
              <a:lnSpc>
                <a:spcPct val="150000"/>
              </a:lnSpc>
            </a:pPr>
            <a:r>
              <a:rPr lang="en-US" sz="2800" dirty="0" smtClean="0">
                <a:latin typeface="Times New Roman" pitchFamily="18" charset="0"/>
                <a:cs typeface="Times New Roman" pitchFamily="18" charset="0"/>
              </a:rPr>
              <a:t>The first sample can be taken after 5 days of treatment, then every month after stabilization of the level.</a:t>
            </a:r>
          </a:p>
          <a:p>
            <a:pPr algn="just">
              <a:lnSpc>
                <a:spcPct val="150000"/>
              </a:lnSpc>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blood sample is collected 8-12 hours after the last dose.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4000" b="1" dirty="0" smtClean="0">
                <a:latin typeface="Times New Roman" pitchFamily="18" charset="0"/>
                <a:cs typeface="Times New Roman" pitchFamily="18" charset="0"/>
              </a:rPr>
              <a:t>Sodium Valproate </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077200" cy="5562600"/>
          </a:xfrm>
        </p:spPr>
        <p:txBody>
          <a:bodyPr>
            <a:normAutofit lnSpcReduction="10000"/>
          </a:bodyPr>
          <a:lstStyle/>
          <a:p>
            <a:r>
              <a:rPr lang="en-US" sz="2800" b="1" dirty="0" smtClean="0">
                <a:latin typeface="Times New Roman" pitchFamily="18" charset="0"/>
                <a:cs typeface="Times New Roman" pitchFamily="18" charset="0"/>
              </a:rPr>
              <a:t>Indications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 bipolar disorders, sodium </a:t>
            </a:r>
            <a:r>
              <a:rPr lang="en-US" sz="2800" dirty="0" err="1" smtClean="0">
                <a:latin typeface="Times New Roman" pitchFamily="18" charset="0"/>
                <a:cs typeface="Times New Roman" pitchFamily="18" charset="0"/>
              </a:rPr>
              <a:t>valproate</a:t>
            </a:r>
            <a:r>
              <a:rPr lang="en-US" sz="2800" dirty="0" smtClean="0">
                <a:latin typeface="Times New Roman" pitchFamily="18" charset="0"/>
                <a:cs typeface="Times New Roman" pitchFamily="18" charset="0"/>
              </a:rPr>
              <a:t> is similar to lithium. However. it is preferred in the mixed and rapid cycling bipolar episodes.</a:t>
            </a:r>
          </a:p>
          <a:p>
            <a:pPr>
              <a:buNone/>
            </a:pPr>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Adverse effects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GIT: nausea, and vomiting</a:t>
            </a:r>
          </a:p>
          <a:p>
            <a:r>
              <a:rPr lang="en-US" sz="2800" dirty="0" smtClean="0">
                <a:latin typeface="Times New Roman" pitchFamily="18" charset="0"/>
                <a:cs typeface="Times New Roman" pitchFamily="18" charset="0"/>
              </a:rPr>
              <a:t>2- Sedation and tremors</a:t>
            </a: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Hepatotoxicity</a:t>
            </a:r>
            <a:r>
              <a:rPr lang="en-US" sz="2800" dirty="0" smtClean="0">
                <a:latin typeface="Times New Roman" pitchFamily="18" charset="0"/>
                <a:cs typeface="Times New Roman" pitchFamily="18" charset="0"/>
              </a:rPr>
              <a:t> especially if used in children (&lt;2 years).</a:t>
            </a:r>
          </a:p>
          <a:p>
            <a:r>
              <a:rPr lang="en-US" sz="2800" dirty="0" smtClean="0">
                <a:latin typeface="Times New Roman" pitchFamily="18" charset="0"/>
                <a:cs typeface="Times New Roman" pitchFamily="18" charset="0"/>
              </a:rPr>
              <a:t>4- Hair loss and weight gain.</a:t>
            </a:r>
          </a:p>
          <a:p>
            <a:r>
              <a:rPr lang="en-US" sz="2800" dirty="0" smtClean="0">
                <a:latin typeface="Times New Roman" pitchFamily="18" charset="0"/>
                <a:cs typeface="Times New Roman" pitchFamily="18" charset="0"/>
              </a:rPr>
              <a:t>5- Neural tube defect if used during pregnancy</a:t>
            </a:r>
            <a:r>
              <a:rPr lang="en-US" dirty="0" smtClean="0"/>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
            <a:ext cx="7467600" cy="1143000"/>
          </a:xfrm>
        </p:spPr>
        <p:txBody>
          <a:bodyPr>
            <a:normAutofit/>
          </a:bodyPr>
          <a:lstStyle/>
          <a:p>
            <a:pPr algn="ctr"/>
            <a:r>
              <a:rPr lang="en-US" sz="4000" b="1" dirty="0" smtClean="0">
                <a:latin typeface="Times New Roman" pitchFamily="18" charset="0"/>
                <a:cs typeface="Times New Roman" pitchFamily="18" charset="0"/>
              </a:rPr>
              <a:t>Carbamazepine</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915400" cy="5943600"/>
          </a:xfrm>
        </p:spPr>
        <p:txBody>
          <a:bodyPr>
            <a:normAutofit fontScale="92500" lnSpcReduction="10000"/>
          </a:bodyPr>
          <a:lstStyle/>
          <a:p>
            <a:r>
              <a:rPr lang="en-US" sz="2600" b="1" dirty="0" smtClean="0">
                <a:latin typeface="Times New Roman" pitchFamily="18" charset="0"/>
                <a:cs typeface="Times New Roman" pitchFamily="18" charset="0"/>
              </a:rPr>
              <a:t>Indications</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They are similar to lithium and sodium </a:t>
            </a:r>
            <a:r>
              <a:rPr lang="en-US" sz="2600" dirty="0" err="1" smtClean="0">
                <a:latin typeface="Times New Roman" pitchFamily="18" charset="0"/>
                <a:cs typeface="Times New Roman" pitchFamily="18" charset="0"/>
              </a:rPr>
              <a:t>valproate</a:t>
            </a:r>
            <a:r>
              <a:rPr lang="en-US" sz="2600" dirty="0" smtClean="0">
                <a:latin typeface="Times New Roman" pitchFamily="18" charset="0"/>
                <a:cs typeface="Times New Roman" pitchFamily="18" charset="0"/>
              </a:rPr>
              <a:t>. In addition, it is useful for the treatment of alcohol and benzodiazepine withdrawal.</a:t>
            </a:r>
          </a:p>
          <a:p>
            <a:pPr>
              <a:buNone/>
            </a:pPr>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Adverse effects</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1- GIT: nausea, and vomiting.</a:t>
            </a:r>
          </a:p>
          <a:p>
            <a:r>
              <a:rPr lang="en-US" sz="2600" dirty="0" smtClean="0">
                <a:latin typeface="Times New Roman" pitchFamily="18" charset="0"/>
                <a:cs typeface="Times New Roman" pitchFamily="18" charset="0"/>
              </a:rPr>
              <a:t>2- Sedation, memory disturbance.</a:t>
            </a:r>
          </a:p>
          <a:p>
            <a:r>
              <a:rPr lang="en-US" sz="2600" dirty="0" smtClean="0">
                <a:latin typeface="Times New Roman" pitchFamily="18" charset="0"/>
                <a:cs typeface="Times New Roman" pitchFamily="18" charset="0"/>
              </a:rPr>
              <a:t>3- Elevate liver enzymes.</a:t>
            </a:r>
          </a:p>
          <a:p>
            <a:r>
              <a:rPr lang="en-US" sz="2600" dirty="0" smtClean="0">
                <a:latin typeface="Times New Roman" pitchFamily="18" charset="0"/>
                <a:cs typeface="Times New Roman" pitchFamily="18" charset="0"/>
              </a:rPr>
              <a:t>4- Hypersensitivity reactions, skin rash.</a:t>
            </a:r>
          </a:p>
          <a:p>
            <a:r>
              <a:rPr lang="en-US" sz="2600" dirty="0" smtClean="0">
                <a:latin typeface="Times New Roman" pitchFamily="18" charset="0"/>
                <a:cs typeface="Times New Roman" pitchFamily="18" charset="0"/>
              </a:rPr>
              <a:t>5- </a:t>
            </a:r>
            <a:r>
              <a:rPr lang="en-US" sz="2600" dirty="0" err="1" smtClean="0">
                <a:latin typeface="Times New Roman" pitchFamily="18" charset="0"/>
                <a:cs typeface="Times New Roman" pitchFamily="18" charset="0"/>
              </a:rPr>
              <a:t>Agranulocytosis</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6- Neural tube defect can occur if used in pregnancy.</a:t>
            </a:r>
          </a:p>
          <a:p>
            <a:r>
              <a:rPr lang="en-US" sz="2600" dirty="0" smtClean="0">
                <a:latin typeface="Times New Roman" pitchFamily="18" charset="0"/>
                <a:cs typeface="Times New Roman" pitchFamily="18" charset="0"/>
              </a:rPr>
              <a:t>7- </a:t>
            </a:r>
            <a:r>
              <a:rPr lang="en-US" sz="2600" dirty="0" err="1" smtClean="0">
                <a:latin typeface="Times New Roman" pitchFamily="18" charset="0"/>
                <a:cs typeface="Times New Roman" pitchFamily="18" charset="0"/>
              </a:rPr>
              <a:t>Carbamazepine</a:t>
            </a:r>
            <a:r>
              <a:rPr lang="en-US" sz="2600" dirty="0" smtClean="0">
                <a:latin typeface="Times New Roman" pitchFamily="18" charset="0"/>
                <a:cs typeface="Times New Roman" pitchFamily="18" charset="0"/>
              </a:rPr>
              <a:t> is an inducer of liver enzymes, so it can decrease the blood level of many drugs such as  haloperidol, </a:t>
            </a:r>
            <a:r>
              <a:rPr lang="en-US" sz="2600" dirty="0" err="1" smtClean="0">
                <a:latin typeface="Times New Roman" pitchFamily="18" charset="0"/>
                <a:cs typeface="Times New Roman" pitchFamily="18" charset="0"/>
              </a:rPr>
              <a:t>tricyclic</a:t>
            </a:r>
            <a:r>
              <a:rPr lang="en-US" sz="2600" dirty="0" smtClean="0">
                <a:latin typeface="Times New Roman" pitchFamily="18" charset="0"/>
                <a:cs typeface="Times New Roman" pitchFamily="18" charset="0"/>
              </a:rPr>
              <a:t> antidepressants and anticoagulants.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(D) </a:t>
            </a:r>
            <a:r>
              <a:rPr lang="en-US" sz="4000" b="1" dirty="0" smtClean="0">
                <a:latin typeface="Times New Roman" pitchFamily="18" charset="0"/>
                <a:cs typeface="Times New Roman" pitchFamily="18" charset="0"/>
              </a:rPr>
              <a:t>Benzodiazepines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153400" cy="5257800"/>
          </a:xfrm>
        </p:spPr>
        <p:txBody>
          <a:bodyPr>
            <a:normAutofit/>
          </a:bodyPr>
          <a:lstStyle/>
          <a:p>
            <a:pPr algn="just">
              <a:lnSpc>
                <a:spcPct val="110000"/>
              </a:lnSpc>
              <a:buFont typeface="Wingdings" pitchFamily="2" charset="2"/>
              <a:buChar char="Ø"/>
            </a:pPr>
            <a:r>
              <a:rPr lang="en-US" sz="2800" b="1" dirty="0" smtClean="0">
                <a:latin typeface="Times New Roman" pitchFamily="18" charset="0"/>
                <a:cs typeface="Times New Roman" pitchFamily="18" charset="0"/>
              </a:rPr>
              <a:t>Classification</a:t>
            </a:r>
            <a:endParaRPr lang="en-US" sz="2800" dirty="0" smtClean="0">
              <a:latin typeface="Times New Roman" pitchFamily="18" charset="0"/>
              <a:cs typeface="Times New Roman" pitchFamily="18" charset="0"/>
            </a:endParaRPr>
          </a:p>
          <a:p>
            <a:pPr marL="0" indent="0" algn="just">
              <a:lnSpc>
                <a:spcPct val="110000"/>
              </a:lnSpc>
              <a:buNone/>
            </a:pPr>
            <a:r>
              <a:rPr lang="en-US" sz="2800" dirty="0" smtClean="0">
                <a:latin typeface="Times New Roman" pitchFamily="18" charset="0"/>
                <a:cs typeface="Times New Roman" pitchFamily="18" charset="0"/>
              </a:rPr>
              <a:t>1- </a:t>
            </a:r>
            <a:r>
              <a:rPr lang="en-US" sz="2800" b="1" dirty="0" smtClean="0">
                <a:latin typeface="Times New Roman" pitchFamily="18" charset="0"/>
                <a:cs typeface="Times New Roman" pitchFamily="18" charset="0"/>
              </a:rPr>
              <a:t>Short</a:t>
            </a:r>
            <a:r>
              <a:rPr lang="en-US" sz="2800" dirty="0" smtClean="0">
                <a:latin typeface="Times New Roman" pitchFamily="18" charset="0"/>
                <a:cs typeface="Times New Roman" pitchFamily="18" charset="0"/>
              </a:rPr>
              <a:t> acting (5-20 hours), e.g., </a:t>
            </a:r>
            <a:r>
              <a:rPr lang="en-US" sz="2800" dirty="0" err="1" smtClean="0">
                <a:latin typeface="Times New Roman" pitchFamily="18" charset="0"/>
                <a:cs typeface="Times New Roman" pitchFamily="18" charset="0"/>
              </a:rPr>
              <a:t>Lorazepam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Ativan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Alprazolam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Xanax</a:t>
            </a:r>
            <a:r>
              <a:rPr lang="en-US" sz="2800" dirty="0" smtClean="0">
                <a:latin typeface="Times New Roman" pitchFamily="18" charset="0"/>
                <a:cs typeface="Times New Roman" pitchFamily="18" charset="0"/>
              </a:rPr>
              <a:t>).</a:t>
            </a:r>
          </a:p>
          <a:p>
            <a:pPr marL="0" indent="0" algn="just">
              <a:lnSpc>
                <a:spcPct val="110000"/>
              </a:lnSpc>
              <a:buNone/>
            </a:pPr>
            <a:r>
              <a:rPr lang="en-US" sz="2800"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Intermediate</a:t>
            </a:r>
            <a:r>
              <a:rPr lang="en-US" sz="2800" dirty="0" smtClean="0">
                <a:latin typeface="Times New Roman" pitchFamily="18" charset="0"/>
                <a:cs typeface="Times New Roman" pitchFamily="18" charset="0"/>
              </a:rPr>
              <a:t> acting (10-30 hours), e.g., Diazepam</a:t>
            </a:r>
          </a:p>
          <a:p>
            <a:pPr marL="0" indent="0" algn="just">
              <a:lnSpc>
                <a:spcPct val="110000"/>
              </a:lnSpc>
              <a:buNone/>
            </a:pPr>
            <a:r>
              <a:rPr lang="en-US" sz="2800" dirty="0" smtClean="0">
                <a:latin typeface="Times New Roman" pitchFamily="18" charset="0"/>
                <a:cs typeface="Times New Roman" pitchFamily="18" charset="0"/>
              </a:rPr>
              <a:t>(Valium), </a:t>
            </a:r>
            <a:r>
              <a:rPr lang="en-US" sz="2800" dirty="0" err="1" smtClean="0">
                <a:latin typeface="Times New Roman" pitchFamily="18" charset="0"/>
                <a:cs typeface="Times New Roman" pitchFamily="18" charset="0"/>
              </a:rPr>
              <a:t>Bromazepam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Lexotanil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Clobazam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Frisium</a:t>
            </a:r>
            <a:r>
              <a:rPr lang="en-US" sz="2800" dirty="0" smtClean="0">
                <a:latin typeface="Times New Roman" pitchFamily="18" charset="0"/>
                <a:cs typeface="Times New Roman" pitchFamily="18" charset="0"/>
              </a:rPr>
              <a:t>).</a:t>
            </a:r>
          </a:p>
          <a:p>
            <a:pPr marL="0" indent="0" algn="just">
              <a:lnSpc>
                <a:spcPct val="110000"/>
              </a:lnSpc>
              <a:buNone/>
            </a:pPr>
            <a:r>
              <a:rPr lang="en-US" sz="2800" dirty="0" smtClean="0">
                <a:latin typeface="Times New Roman" pitchFamily="18" charset="0"/>
                <a:cs typeface="Times New Roman" pitchFamily="18" charset="0"/>
              </a:rPr>
              <a:t>3- </a:t>
            </a:r>
            <a:r>
              <a:rPr lang="en-US" sz="2800" b="1" dirty="0" smtClean="0">
                <a:latin typeface="Times New Roman" pitchFamily="18" charset="0"/>
                <a:cs typeface="Times New Roman" pitchFamily="18" charset="0"/>
              </a:rPr>
              <a:t>Long</a:t>
            </a:r>
            <a:r>
              <a:rPr lang="en-US" sz="2800" dirty="0" smtClean="0">
                <a:latin typeface="Times New Roman" pitchFamily="18" charset="0"/>
                <a:cs typeface="Times New Roman" pitchFamily="18" charset="0"/>
              </a:rPr>
              <a:t> acting (30-100 hours), e.g., </a:t>
            </a:r>
            <a:r>
              <a:rPr lang="en-US" sz="2800" dirty="0" err="1" smtClean="0">
                <a:latin typeface="Times New Roman" pitchFamily="18" charset="0"/>
                <a:cs typeface="Times New Roman" pitchFamily="18" charset="0"/>
              </a:rPr>
              <a:t>Clonazepam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Rivotril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Clorazepate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Tranxene</a:t>
            </a:r>
            <a:r>
              <a:rPr lang="en-US" sz="2800" dirty="0" smtClean="0">
                <a:latin typeface="Times New Roman" pitchFamily="18" charset="0"/>
                <a:cs typeface="Times New Roman" pitchFamily="18" charset="0"/>
              </a:rPr>
              <a:t>).</a:t>
            </a:r>
          </a:p>
          <a:p>
            <a:pPr marL="0" indent="0" algn="just">
              <a:lnSpc>
                <a:spcPct val="110000"/>
              </a:lnSpc>
              <a:buNone/>
            </a:pPr>
            <a:r>
              <a:rPr lang="en-US" sz="2800" dirty="0" smtClean="0">
                <a:latin typeface="Times New Roman" pitchFamily="18" charset="0"/>
                <a:cs typeface="Times New Roman" pitchFamily="18" charset="0"/>
              </a:rPr>
              <a:t>4- </a:t>
            </a:r>
            <a:r>
              <a:rPr lang="en-US" sz="2800" b="1" dirty="0" smtClean="0">
                <a:latin typeface="Times New Roman" pitchFamily="18" charset="0"/>
                <a:cs typeface="Times New Roman" pitchFamily="18" charset="0"/>
              </a:rPr>
              <a:t>Very long </a:t>
            </a:r>
            <a:r>
              <a:rPr lang="en-US" sz="2800" dirty="0" smtClean="0">
                <a:latin typeface="Times New Roman" pitchFamily="18" charset="0"/>
                <a:cs typeface="Times New Roman" pitchFamily="18" charset="0"/>
              </a:rPr>
              <a:t>acting (40-200 hours), e.g., </a:t>
            </a:r>
            <a:r>
              <a:rPr lang="en-US" sz="2800" dirty="0" err="1" smtClean="0">
                <a:latin typeface="Times New Roman" pitchFamily="18" charset="0"/>
                <a:cs typeface="Times New Roman" pitchFamily="18" charset="0"/>
              </a:rPr>
              <a:t>Flunitrazepam</a:t>
            </a:r>
            <a:r>
              <a:rPr lang="en-US" sz="2800" dirty="0" smtClean="0">
                <a:latin typeface="Times New Roman" pitchFamily="18" charset="0"/>
                <a:cs typeface="Times New Roman" pitchFamily="18" charset="0"/>
              </a:rPr>
              <a:t> (Rohypnol).</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Mechanism of action of </a:t>
            </a:r>
            <a:r>
              <a:rPr lang="en-US" sz="4000" b="1" dirty="0" err="1" smtClean="0">
                <a:latin typeface="Times New Roman" pitchFamily="18" charset="0"/>
                <a:cs typeface="Times New Roman" pitchFamily="18" charset="0"/>
              </a:rPr>
              <a:t>bdz</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229600" cy="4873752"/>
          </a:xfrm>
        </p:spPr>
        <p:txBody>
          <a:bodyPr>
            <a:normAutofit/>
          </a:bodyPr>
          <a:lstStyle/>
          <a:p>
            <a:pPr algn="just">
              <a:lnSpc>
                <a:spcPct val="150000"/>
              </a:lnSpc>
            </a:pPr>
            <a:r>
              <a:rPr lang="en-US" sz="2800" dirty="0" smtClean="0">
                <a:latin typeface="Times New Roman" pitchFamily="18" charset="0"/>
                <a:cs typeface="Times New Roman" pitchFamily="18" charset="0"/>
              </a:rPr>
              <a:t>They are agonists of benzodiazepine receptors. These receptors bind to GABA receptors, increasing the affinity of these receptors to GABA.</a:t>
            </a:r>
          </a:p>
          <a:p>
            <a:pPr algn="just">
              <a:lnSpc>
                <a:spcPct val="150000"/>
              </a:lnSpc>
            </a:pPr>
            <a:r>
              <a:rPr lang="en-US" sz="2800" dirty="0" smtClean="0">
                <a:latin typeface="Times New Roman" pitchFamily="18" charset="0"/>
                <a:cs typeface="Times New Roman" pitchFamily="18" charset="0"/>
              </a:rPr>
              <a:t>There are two types of benzodiazepine receptors:</a:t>
            </a:r>
          </a:p>
          <a:p>
            <a:pPr algn="just">
              <a:lnSpc>
                <a:spcPct val="150000"/>
              </a:lnSpc>
            </a:pPr>
            <a:r>
              <a:rPr lang="ar-SA"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BZ 1 which is responsible for sleep.</a:t>
            </a:r>
          </a:p>
          <a:p>
            <a:pPr algn="just">
              <a:lnSpc>
                <a:spcPct val="150000"/>
              </a:lnSpc>
            </a:pPr>
            <a:r>
              <a:rPr lang="ar-SA"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BZ 2 which is responsible for cognition and motor activity.</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Mechanism of action of </a:t>
            </a:r>
            <a:r>
              <a:rPr lang="en-US" sz="4000" b="1" dirty="0" err="1" smtClean="0">
                <a:latin typeface="Times New Roman" pitchFamily="18" charset="0"/>
                <a:cs typeface="Times New Roman" pitchFamily="18" charset="0"/>
              </a:rPr>
              <a:t>bdz</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382000" cy="4873752"/>
          </a:xfrm>
        </p:spPr>
        <p:txBody>
          <a:bodyPr>
            <a:normAutofit/>
          </a:bodyPr>
          <a:lstStyle/>
          <a:p>
            <a:r>
              <a:rPr lang="en-US" sz="2800" dirty="0" smtClean="0">
                <a:latin typeface="Times New Roman" pitchFamily="18" charset="0"/>
                <a:cs typeface="Times New Roman" pitchFamily="18" charset="0"/>
              </a:rPr>
              <a:t>Generally speaking, benzodiazepines have the following clinical effects:</a:t>
            </a:r>
          </a:p>
          <a:p>
            <a:pPr marL="0" indent="0">
              <a:buNone/>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Anxiolytic</a:t>
            </a:r>
            <a:r>
              <a:rPr lang="en-US" sz="2800" dirty="0" smtClean="0">
                <a:latin typeface="Times New Roman" pitchFamily="18" charset="0"/>
                <a:cs typeface="Times New Roman" pitchFamily="18" charset="0"/>
              </a:rPr>
              <a:t> effect: reducing anxiety</a:t>
            </a:r>
          </a:p>
          <a:p>
            <a:pPr marL="0" indent="0">
              <a:buNone/>
            </a:pPr>
            <a:r>
              <a:rPr lang="en-US" sz="2800" dirty="0" smtClean="0">
                <a:latin typeface="Times New Roman" pitchFamily="18" charset="0"/>
                <a:cs typeface="Times New Roman" pitchFamily="18" charset="0"/>
              </a:rPr>
              <a:t>b. Sedation: sleep inducing effect, induction of anesthesia</a:t>
            </a:r>
          </a:p>
          <a:p>
            <a:pPr marL="0" indent="0">
              <a:buNone/>
            </a:pPr>
            <a:r>
              <a:rPr lang="en-US" sz="2800" dirty="0" smtClean="0">
                <a:latin typeface="Times New Roman" pitchFamily="18" charset="0"/>
                <a:cs typeface="Times New Roman" pitchFamily="18" charset="0"/>
              </a:rPr>
              <a:t>c. Direct muscle relaxant effect</a:t>
            </a:r>
          </a:p>
          <a:p>
            <a:pPr marL="0" indent="0">
              <a:buNone/>
            </a:pPr>
            <a:r>
              <a:rPr lang="en-US" sz="2800" dirty="0" smtClean="0">
                <a:latin typeface="Times New Roman" pitchFamily="18" charset="0"/>
                <a:cs typeface="Times New Roman" pitchFamily="18" charset="0"/>
              </a:rPr>
              <a:t>d. Antiepileptic effects</a:t>
            </a:r>
          </a:p>
          <a:p>
            <a:r>
              <a:rPr lang="en-US" sz="2800" dirty="0" smtClean="0">
                <a:latin typeface="Times New Roman" pitchFamily="18" charset="0"/>
                <a:cs typeface="Times New Roman" pitchFamily="18" charset="0"/>
              </a:rPr>
              <a:t>Individual members of benzodiazepines vary according to their ability to exert one or more of the above-mentioned effects.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Indications of </a:t>
            </a:r>
            <a:r>
              <a:rPr lang="en-US" sz="4000" b="1" dirty="0" err="1" smtClean="0">
                <a:latin typeface="Times New Roman" pitchFamily="18" charset="0"/>
                <a:cs typeface="Times New Roman" pitchFamily="18" charset="0"/>
              </a:rPr>
              <a:t>bdz</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001000" cy="4873752"/>
          </a:xfrm>
        </p:spPr>
        <p:txBody>
          <a:bodyPr>
            <a:normAutofit fontScale="92500" lnSpcReduction="20000"/>
          </a:bodyPr>
          <a:lstStyle/>
          <a:p>
            <a:pPr marL="0" indent="0">
              <a:lnSpc>
                <a:spcPct val="150000"/>
              </a:lnSpc>
              <a:buNone/>
            </a:pPr>
            <a:r>
              <a:rPr lang="en-US" sz="2800" dirty="0" smtClean="0">
                <a:latin typeface="Times New Roman" pitchFamily="18" charset="0"/>
                <a:cs typeface="Times New Roman" pitchFamily="18" charset="0"/>
              </a:rPr>
              <a:t>1- Anxiety disorders such as generalized anxiety disorder, panic disorder, and phobias</a:t>
            </a:r>
          </a:p>
          <a:p>
            <a:pPr marL="0" indent="0">
              <a:lnSpc>
                <a:spcPct val="150000"/>
              </a:lnSpc>
              <a:buNone/>
            </a:pPr>
            <a:r>
              <a:rPr lang="en-US" sz="2800" dirty="0" smtClean="0">
                <a:latin typeface="Times New Roman" pitchFamily="18" charset="0"/>
                <a:cs typeface="Times New Roman" pitchFamily="18" charset="0"/>
              </a:rPr>
              <a:t>2- Insomnia</a:t>
            </a:r>
          </a:p>
          <a:p>
            <a:pPr marL="0" indent="0">
              <a:lnSpc>
                <a:spcPct val="150000"/>
              </a:lnSpc>
              <a:buNone/>
            </a:pP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Akathisia</a:t>
            </a:r>
            <a:endParaRPr lang="en-US" sz="2800" dirty="0" smtClean="0">
              <a:latin typeface="Times New Roman" pitchFamily="18" charset="0"/>
              <a:cs typeface="Times New Roman" pitchFamily="18" charset="0"/>
            </a:endParaRPr>
          </a:p>
          <a:p>
            <a:pPr marL="0" indent="0">
              <a:lnSpc>
                <a:spcPct val="150000"/>
              </a:lnSpc>
              <a:buNone/>
            </a:pPr>
            <a:r>
              <a:rPr lang="en-US" sz="2800" dirty="0" smtClean="0">
                <a:latin typeface="Times New Roman" pitchFamily="18" charset="0"/>
                <a:cs typeface="Times New Roman" pitchFamily="18" charset="0"/>
              </a:rPr>
              <a:t>4- Agitation.</a:t>
            </a:r>
          </a:p>
          <a:p>
            <a:pPr marL="0" indent="0">
              <a:lnSpc>
                <a:spcPct val="150000"/>
              </a:lnSpc>
              <a:buNone/>
            </a:pPr>
            <a:r>
              <a:rPr lang="en-US" sz="2800" dirty="0" smtClean="0">
                <a:latin typeface="Times New Roman" pitchFamily="18" charset="0"/>
                <a:cs typeface="Times New Roman" pitchFamily="18" charset="0"/>
              </a:rPr>
              <a:t>5- Depression especially </a:t>
            </a:r>
            <a:r>
              <a:rPr lang="en-US" sz="2800" dirty="0" err="1" smtClean="0">
                <a:latin typeface="Times New Roman" pitchFamily="18" charset="0"/>
                <a:cs typeface="Times New Roman" pitchFamily="18" charset="0"/>
              </a:rPr>
              <a:t>alprazolam</a:t>
            </a:r>
            <a:r>
              <a:rPr lang="en-US" sz="2800" dirty="0" smtClean="0">
                <a:latin typeface="Times New Roman" pitchFamily="18" charset="0"/>
                <a:cs typeface="Times New Roman" pitchFamily="18" charset="0"/>
              </a:rPr>
              <a:t>.</a:t>
            </a:r>
          </a:p>
          <a:p>
            <a:pPr marL="0" indent="0">
              <a:lnSpc>
                <a:spcPct val="150000"/>
              </a:lnSpc>
              <a:buNone/>
            </a:pPr>
            <a:r>
              <a:rPr lang="en-US" sz="2800" dirty="0" smtClean="0">
                <a:latin typeface="Times New Roman" pitchFamily="18" charset="0"/>
                <a:cs typeface="Times New Roman" pitchFamily="18" charset="0"/>
              </a:rPr>
              <a:t>6- Bipolar disorders especially </a:t>
            </a:r>
            <a:r>
              <a:rPr lang="en-US" sz="2800" dirty="0" err="1" smtClean="0">
                <a:latin typeface="Times New Roman" pitchFamily="18" charset="0"/>
                <a:cs typeface="Times New Roman" pitchFamily="18" charset="0"/>
              </a:rPr>
              <a:t>clonazepam</a:t>
            </a:r>
            <a:r>
              <a:rPr lang="en-US" sz="2800" dirty="0" smtClean="0">
                <a:latin typeface="Times New Roman" pitchFamily="18" charset="0"/>
                <a:cs typeface="Times New Roman" pitchFamily="18" charset="0"/>
              </a:rPr>
              <a:t>.</a:t>
            </a:r>
          </a:p>
          <a:p>
            <a:pPr marL="0" indent="0">
              <a:lnSpc>
                <a:spcPct val="150000"/>
              </a:lnSpc>
              <a:buNone/>
            </a:pPr>
            <a:r>
              <a:rPr lang="en-US" sz="2800" dirty="0" smtClean="0">
                <a:latin typeface="Times New Roman" pitchFamily="18" charset="0"/>
                <a:cs typeface="Times New Roman" pitchFamily="18" charset="0"/>
              </a:rPr>
              <a:t>7- Alcohol withdrawal</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619"/>
            <a:ext cx="7467600" cy="1265238"/>
          </a:xfrm>
        </p:spPr>
        <p:txBody>
          <a:bodyPr>
            <a:normAutofit/>
          </a:bodyPr>
          <a:lstStyle/>
          <a:p>
            <a:pPr algn="ctr"/>
            <a:r>
              <a:rPr lang="en-US" sz="4000" b="1" dirty="0" smtClean="0">
                <a:latin typeface="Times New Roman" pitchFamily="18" charset="0"/>
                <a:cs typeface="Times New Roman" pitchFamily="18" charset="0"/>
              </a:rPr>
              <a:t>Adverse effects of </a:t>
            </a:r>
            <a:r>
              <a:rPr lang="en-US" sz="4000" b="1" dirty="0" err="1" smtClean="0">
                <a:latin typeface="Times New Roman" pitchFamily="18" charset="0"/>
                <a:cs typeface="Times New Roman" pitchFamily="18" charset="0"/>
              </a:rPr>
              <a:t>bdz</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534400" cy="5943600"/>
          </a:xfrm>
        </p:spPr>
        <p:txBody>
          <a:bodyPr>
            <a:noAutofit/>
          </a:bodyPr>
          <a:lstStyle/>
          <a:p>
            <a:pPr marL="0" indent="0">
              <a:buNone/>
            </a:pPr>
            <a:r>
              <a:rPr lang="en-US" sz="2600" dirty="0" smtClean="0">
                <a:latin typeface="Times New Roman" pitchFamily="18" charset="0"/>
                <a:cs typeface="Times New Roman" pitchFamily="18" charset="0"/>
              </a:rPr>
              <a:t>1- Drowsiness.</a:t>
            </a:r>
          </a:p>
          <a:p>
            <a:pPr marL="0" indent="0">
              <a:buNone/>
            </a:pPr>
            <a:r>
              <a:rPr lang="en-US" sz="2600" dirty="0" smtClean="0">
                <a:latin typeface="Times New Roman" pitchFamily="18" charset="0"/>
                <a:cs typeface="Times New Roman" pitchFamily="18" charset="0"/>
              </a:rPr>
              <a:t>2- Memory impairment.</a:t>
            </a:r>
          </a:p>
          <a:p>
            <a:pPr marL="0" indent="0">
              <a:buNone/>
            </a:pPr>
            <a:r>
              <a:rPr lang="en-US" sz="2600" dirty="0" smtClean="0">
                <a:latin typeface="Times New Roman" pitchFamily="18" charset="0"/>
                <a:cs typeface="Times New Roman" pitchFamily="18" charset="0"/>
              </a:rPr>
              <a:t>3- Respiratory depression.</a:t>
            </a:r>
          </a:p>
          <a:p>
            <a:pPr marL="0" indent="0">
              <a:buNone/>
            </a:pPr>
            <a:r>
              <a:rPr lang="en-US" sz="2600" dirty="0" smtClean="0">
                <a:latin typeface="Times New Roman" pitchFamily="18" charset="0"/>
                <a:cs typeface="Times New Roman" pitchFamily="18" charset="0"/>
              </a:rPr>
              <a:t>4- Withdrawal symptoms (especially in short half life drugs as </a:t>
            </a:r>
            <a:r>
              <a:rPr lang="en-US" sz="2600" dirty="0" err="1" smtClean="0">
                <a:latin typeface="Times New Roman" pitchFamily="18" charset="0"/>
                <a:cs typeface="Times New Roman" pitchFamily="18" charset="0"/>
              </a:rPr>
              <a:t>alprazolam</a:t>
            </a:r>
            <a:r>
              <a:rPr lang="en-US" sz="2600" dirty="0" smtClean="0">
                <a:latin typeface="Times New Roman" pitchFamily="18" charset="0"/>
                <a:cs typeface="Times New Roman" pitchFamily="18" charset="0"/>
              </a:rPr>
              <a:t>):   Symptoms   include:   anxiety,   insomnia, irritability, depression and seizures can occur.</a:t>
            </a:r>
          </a:p>
          <a:p>
            <a:pPr marL="0" indent="0">
              <a:buNone/>
            </a:pPr>
            <a:r>
              <a:rPr lang="en-US" sz="2600" dirty="0" smtClean="0">
                <a:latin typeface="Times New Roman" pitchFamily="18" charset="0"/>
                <a:cs typeface="Times New Roman" pitchFamily="18" charset="0"/>
              </a:rPr>
              <a:t>5- Paradoxical increase in agitation.</a:t>
            </a:r>
          </a:p>
          <a:p>
            <a:pPr marL="0" indent="0">
              <a:buNone/>
            </a:pPr>
            <a:r>
              <a:rPr lang="en-US" sz="2600" dirty="0" smtClean="0">
                <a:latin typeface="Times New Roman" pitchFamily="18" charset="0"/>
                <a:cs typeface="Times New Roman" pitchFamily="18" charset="0"/>
              </a:rPr>
              <a:t>6- Tolerance, dependence and addiction.</a:t>
            </a:r>
          </a:p>
          <a:p>
            <a:pPr marL="0" indent="0">
              <a:buNone/>
            </a:pPr>
            <a:r>
              <a:rPr lang="en-US" sz="2600" dirty="0" smtClean="0">
                <a:latin typeface="Times New Roman" pitchFamily="18" charset="0"/>
                <a:cs typeface="Times New Roman" pitchFamily="18" charset="0"/>
              </a:rPr>
              <a:t>7- Overdose: Benzodiazepines are safe as they have a high lethality index</a:t>
            </a:r>
            <a:r>
              <a:rPr lang="en-US"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Death </a:t>
            </a:r>
            <a:r>
              <a:rPr lang="en-US" sz="2600" dirty="0" smtClean="0">
                <a:latin typeface="Times New Roman" pitchFamily="18" charset="0"/>
                <a:cs typeface="Times New Roman" pitchFamily="18" charset="0"/>
              </a:rPr>
              <a:t>occurs if they are combined with another CNS depressant drug such as alcohol</a:t>
            </a:r>
            <a:r>
              <a:rPr lang="en-US" sz="260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Symptoms </a:t>
            </a:r>
            <a:r>
              <a:rPr lang="en-US" sz="2600" dirty="0" smtClean="0">
                <a:latin typeface="Times New Roman" pitchFamily="18" charset="0"/>
                <a:cs typeface="Times New Roman" pitchFamily="18" charset="0"/>
              </a:rPr>
              <a:t>include respiratory depression, coma and death.</a:t>
            </a:r>
          </a:p>
          <a:p>
            <a:endParaRPr lang="en-US"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ling Thoughts Premium Poster"/>
          <p:cNvPicPr>
            <a:picLocks noGrp="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Typical Antipsychotics</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7467600" cy="5638800"/>
          </a:xfrm>
        </p:spPr>
        <p:txBody>
          <a:bodyPr>
            <a:normAutofit/>
          </a:bodyPr>
          <a:lstStyle/>
          <a:p>
            <a:r>
              <a:rPr lang="en-US" sz="2600" b="1" dirty="0" smtClean="0"/>
              <a:t>Mechanism of action</a:t>
            </a:r>
            <a:endParaRPr lang="en-US" sz="2600" dirty="0" smtClean="0"/>
          </a:p>
          <a:p>
            <a:r>
              <a:rPr lang="ar-SA" sz="2600" dirty="0" smtClean="0"/>
              <a:t>•</a:t>
            </a:r>
            <a:r>
              <a:rPr lang="en-US" sz="2600" dirty="0" smtClean="0"/>
              <a:t>  Blockage of D2 receptors in </a:t>
            </a:r>
            <a:r>
              <a:rPr lang="en-US" sz="2600" dirty="0" err="1" smtClean="0"/>
              <a:t>mesolimbic</a:t>
            </a:r>
            <a:r>
              <a:rPr lang="en-US" sz="2600" dirty="0" smtClean="0"/>
              <a:t> </a:t>
            </a:r>
            <a:r>
              <a:rPr lang="en-US" sz="2600" dirty="0" err="1" smtClean="0"/>
              <a:t>mesocortical</a:t>
            </a:r>
            <a:r>
              <a:rPr lang="en-US" sz="2600" dirty="0" smtClean="0"/>
              <a:t> and </a:t>
            </a:r>
            <a:r>
              <a:rPr lang="en-US" sz="2600" dirty="0" err="1" smtClean="0"/>
              <a:t>tubuloinfudibular</a:t>
            </a:r>
            <a:r>
              <a:rPr lang="en-US" sz="2600" dirty="0" smtClean="0"/>
              <a:t> tracts.</a:t>
            </a:r>
          </a:p>
          <a:p>
            <a:r>
              <a:rPr lang="ar-SA" sz="2600" dirty="0" smtClean="0"/>
              <a:t>•</a:t>
            </a:r>
            <a:r>
              <a:rPr lang="en-US" sz="2600" dirty="0" smtClean="0"/>
              <a:t>   Blockage of histamine, cholinergic and noradrenergic receptors.</a:t>
            </a:r>
          </a:p>
          <a:p>
            <a:pPr>
              <a:buNone/>
            </a:pPr>
            <a:endParaRPr lang="en-US" sz="26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Typical Antipsychotics</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7467600" cy="5638800"/>
          </a:xfrm>
        </p:spPr>
        <p:txBody>
          <a:bodyPr>
            <a:normAutofit lnSpcReduction="10000"/>
          </a:bodyPr>
          <a:lstStyle/>
          <a:p>
            <a:r>
              <a:rPr lang="en-US" sz="2600" b="1" dirty="0" smtClean="0"/>
              <a:t>Indications</a:t>
            </a:r>
            <a:endParaRPr lang="en-US" sz="2600" dirty="0" smtClean="0"/>
          </a:p>
          <a:p>
            <a:pPr algn="just">
              <a:buFont typeface="Wingdings" pitchFamily="2" charset="2"/>
              <a:buChar char="Ø"/>
            </a:pPr>
            <a:r>
              <a:rPr lang="en-US" sz="2600" dirty="0" smtClean="0"/>
              <a:t> </a:t>
            </a:r>
            <a:r>
              <a:rPr lang="en-US" sz="2600" dirty="0" smtClean="0"/>
              <a:t> </a:t>
            </a:r>
            <a:r>
              <a:rPr lang="en-US" sz="2600" dirty="0" smtClean="0">
                <a:latin typeface="Times New Roman" pitchFamily="18" charset="0"/>
                <a:cs typeface="Times New Roman" pitchFamily="18" charset="0"/>
              </a:rPr>
              <a:t>Schizophrenia and other primary psychoses such </a:t>
            </a:r>
            <a:r>
              <a:rPr lang="en-US" sz="2600" dirty="0" smtClean="0">
                <a:latin typeface="Times New Roman" pitchFamily="18" charset="0"/>
                <a:cs typeface="Times New Roman" pitchFamily="18" charset="0"/>
              </a:rPr>
              <a:t>as schizoaffective </a:t>
            </a:r>
            <a:r>
              <a:rPr lang="en-US" sz="2600" dirty="0" smtClean="0">
                <a:latin typeface="Times New Roman" pitchFamily="18" charset="0"/>
                <a:cs typeface="Times New Roman" pitchFamily="18" charset="0"/>
              </a:rPr>
              <a:t>disorder, delusional disorder </a:t>
            </a:r>
            <a:r>
              <a:rPr lang="en-US" sz="2600" dirty="0" smtClean="0">
                <a:latin typeface="Times New Roman" pitchFamily="18" charset="0"/>
                <a:cs typeface="Times New Roman" pitchFamily="18" charset="0"/>
              </a:rPr>
              <a:t>and</a:t>
            </a:r>
          </a:p>
          <a:p>
            <a:pPr algn="just">
              <a:buFont typeface="Wingdings" pitchFamily="2" charset="2"/>
              <a:buChar char="Ø"/>
            </a:pPr>
            <a:r>
              <a:rPr lang="en-US" sz="2600" dirty="0" smtClean="0">
                <a:latin typeface="Times New Roman" pitchFamily="18" charset="0"/>
                <a:cs typeface="Times New Roman" pitchFamily="18" charset="0"/>
              </a:rPr>
              <a:t>Bipolar disorders</a:t>
            </a:r>
            <a:r>
              <a:rPr lang="en-US" sz="2600" dirty="0" smtClean="0">
                <a:latin typeface="Times New Roman" pitchFamily="18" charset="0"/>
                <a:cs typeface="Times New Roman" pitchFamily="18" charset="0"/>
              </a:rPr>
              <a:t>.</a:t>
            </a:r>
          </a:p>
          <a:p>
            <a:pPr algn="just">
              <a:buFont typeface="Wingdings" pitchFamily="2" charset="2"/>
              <a:buChar char="Ø"/>
            </a:pPr>
            <a:r>
              <a:rPr 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Psychotic symptoms in association with major depression</a:t>
            </a:r>
          </a:p>
          <a:p>
            <a:pPr algn="just">
              <a:buFont typeface="Wingdings" pitchFamily="2" charset="2"/>
              <a:buChar char="Ø"/>
            </a:pPr>
            <a:r>
              <a:rPr 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Psychotic </a:t>
            </a:r>
            <a:r>
              <a:rPr lang="en-US" sz="2600" dirty="0" smtClean="0">
                <a:latin typeface="Times New Roman" pitchFamily="18" charset="0"/>
                <a:cs typeface="Times New Roman" pitchFamily="18" charset="0"/>
              </a:rPr>
              <a:t>disorders secondary to organic mental disorders</a:t>
            </a:r>
          </a:p>
          <a:p>
            <a:pPr algn="just">
              <a:buFont typeface="Wingdings" pitchFamily="2" charset="2"/>
              <a:buChar char="Ø"/>
            </a:pPr>
            <a:r>
              <a:rPr lang="en-US" sz="2600" dirty="0" smtClean="0">
                <a:latin typeface="Times New Roman" pitchFamily="18" charset="0"/>
                <a:cs typeface="Times New Roman" pitchFamily="18" charset="0"/>
              </a:rPr>
              <a:t>To </a:t>
            </a:r>
            <a:r>
              <a:rPr lang="en-US" sz="2600" dirty="0" smtClean="0">
                <a:latin typeface="Times New Roman" pitchFamily="18" charset="0"/>
                <a:cs typeface="Times New Roman" pitchFamily="18" charset="0"/>
              </a:rPr>
              <a:t>control behavioral symptoms in association with       childhood conditions such as autism and mental retardation.</a:t>
            </a:r>
          </a:p>
          <a:p>
            <a:pPr algn="just">
              <a:buFont typeface="Wingdings" pitchFamily="2" charset="2"/>
              <a:buChar char="Ø"/>
            </a:pPr>
            <a:r>
              <a:rPr 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In small doses, they are used to control generalized </a:t>
            </a:r>
            <a:r>
              <a:rPr lang="en-US" sz="2600" dirty="0" smtClean="0">
                <a:latin typeface="Times New Roman" pitchFamily="18" charset="0"/>
                <a:cs typeface="Times New Roman" pitchFamily="18" charset="0"/>
              </a:rPr>
              <a:t>anxiety and </a:t>
            </a:r>
            <a:r>
              <a:rPr lang="en-US" sz="2600" dirty="0" smtClean="0">
                <a:latin typeface="Times New Roman" pitchFamily="18" charset="0"/>
                <a:cs typeface="Times New Roman" pitchFamily="18" charset="0"/>
              </a:rPr>
              <a:t>psychosomatic disorders</a:t>
            </a:r>
          </a:p>
          <a:p>
            <a:pPr algn="just">
              <a:buFont typeface="Wingdings" pitchFamily="2" charset="2"/>
              <a:buChar char="Ø"/>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Adverse effects of typical antipsychotics</a:t>
            </a:r>
            <a:r>
              <a:rPr lang="en-US" sz="3200" dirty="0" smtClean="0"/>
              <a:t/>
            </a:r>
            <a:br>
              <a:rPr lang="en-US" sz="3200" dirty="0" smtClean="0"/>
            </a:br>
            <a:endParaRPr lang="en-US" sz="3200" dirty="0"/>
          </a:p>
        </p:txBody>
      </p:sp>
      <p:sp>
        <p:nvSpPr>
          <p:cNvPr id="3" name="Content Placeholder 2"/>
          <p:cNvSpPr>
            <a:spLocks noGrp="1"/>
          </p:cNvSpPr>
          <p:nvPr>
            <p:ph sz="quarter" idx="1"/>
          </p:nvPr>
        </p:nvSpPr>
        <p:spPr>
          <a:xfrm>
            <a:off x="457200" y="1219200"/>
            <a:ext cx="7467600" cy="5254752"/>
          </a:xfrm>
        </p:spPr>
        <p:txBody>
          <a:bodyPr/>
          <a:lstStyle/>
          <a:p>
            <a:r>
              <a:rPr lang="en-US" b="1" dirty="0" smtClean="0"/>
              <a:t>Neurological side-effects</a:t>
            </a:r>
            <a:endParaRPr lang="en-US" dirty="0" smtClean="0"/>
          </a:p>
          <a:p>
            <a:r>
              <a:rPr lang="en-US" b="1" dirty="0" smtClean="0"/>
              <a:t>Acute </a:t>
            </a:r>
            <a:r>
              <a:rPr lang="en-US" b="1" dirty="0" err="1" smtClean="0"/>
              <a:t>dystonic</a:t>
            </a:r>
            <a:r>
              <a:rPr lang="en-US" b="1" dirty="0" smtClean="0"/>
              <a:t> reaction</a:t>
            </a:r>
            <a:r>
              <a:rPr lang="en-US" dirty="0" smtClean="0"/>
              <a:t> (emergency)</a:t>
            </a:r>
          </a:p>
          <a:p>
            <a:r>
              <a:rPr lang="en-US" b="1" dirty="0" smtClean="0"/>
              <a:t> </a:t>
            </a:r>
            <a:r>
              <a:rPr lang="en-US" b="1" dirty="0" err="1" smtClean="0"/>
              <a:t>Parkinsonian</a:t>
            </a:r>
            <a:r>
              <a:rPr lang="en-US" b="1" dirty="0" smtClean="0"/>
              <a:t>-like side effects</a:t>
            </a:r>
            <a:endParaRPr lang="en-US" dirty="0" smtClean="0"/>
          </a:p>
          <a:p>
            <a:r>
              <a:rPr lang="en-US" b="1" dirty="0" smtClean="0"/>
              <a:t> </a:t>
            </a:r>
            <a:r>
              <a:rPr lang="en-US" b="1" dirty="0" err="1" smtClean="0"/>
              <a:t>Akasthisia</a:t>
            </a:r>
            <a:r>
              <a:rPr lang="en-US" b="1" dirty="0" smtClean="0"/>
              <a:t> (emergency)</a:t>
            </a:r>
            <a:endParaRPr lang="en-US" dirty="0" smtClean="0"/>
          </a:p>
          <a:p>
            <a:r>
              <a:rPr lang="en-US" b="1" dirty="0" smtClean="0"/>
              <a:t> </a:t>
            </a:r>
            <a:r>
              <a:rPr lang="en-US" b="1" dirty="0" err="1" smtClean="0"/>
              <a:t>Tardive</a:t>
            </a:r>
            <a:r>
              <a:rPr lang="en-US" b="1" dirty="0" smtClean="0"/>
              <a:t> </a:t>
            </a:r>
            <a:r>
              <a:rPr lang="en-US" b="1" dirty="0" err="1" smtClean="0"/>
              <a:t>Dyskinesia</a:t>
            </a:r>
            <a:r>
              <a:rPr lang="en-US" dirty="0" smtClean="0"/>
              <a:t> (serious)</a:t>
            </a:r>
          </a:p>
          <a:p>
            <a:r>
              <a:rPr lang="en-US" b="1" dirty="0" smtClean="0"/>
              <a:t>Non-Neurological Side-Effects:</a:t>
            </a:r>
            <a:endParaRPr lang="en-US" dirty="0" smtClean="0"/>
          </a:p>
          <a:p>
            <a:endParaRPr lang="en-US" dirty="0"/>
          </a:p>
        </p:txBody>
      </p:sp>
      <p:pic>
        <p:nvPicPr>
          <p:cNvPr id="4" name="il_fi" descr="http://4.bp.blogspot.com/_t3LvP47oDlY/SIWihvCKU2I/AAAAAAAABBQ/XhOAgVXcIiw/s400/image1.jpeg"/>
          <p:cNvPicPr/>
          <p:nvPr/>
        </p:nvPicPr>
        <p:blipFill>
          <a:blip r:embed="rId2"/>
          <a:srcRect/>
          <a:stretch>
            <a:fillRect/>
          </a:stretch>
        </p:blipFill>
        <p:spPr bwMode="auto">
          <a:xfrm>
            <a:off x="152400" y="4423410"/>
            <a:ext cx="6172200" cy="24345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algn="ctr"/>
            <a:r>
              <a:rPr lang="en-US" sz="4000" b="1" dirty="0">
                <a:latin typeface="Times New Roman" pitchFamily="18" charset="0"/>
                <a:cs typeface="Times New Roman" pitchFamily="18" charset="0"/>
              </a:rPr>
              <a:t>Acute dystonic reaction </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7467600" cy="5715000"/>
          </a:xfrm>
        </p:spPr>
        <p:txBody>
          <a:bodyPr>
            <a:normAutofit fontScale="92500" lnSpcReduction="20000"/>
          </a:bodyPr>
          <a:lstStyle/>
          <a:p>
            <a:pPr algn="just">
              <a:lnSpc>
                <a:spcPct val="150000"/>
              </a:lnSpc>
            </a:pPr>
            <a:r>
              <a:rPr lang="en-US" sz="2800" dirty="0" smtClean="0">
                <a:latin typeface="Times New Roman" pitchFamily="18" charset="0"/>
                <a:cs typeface="Times New Roman" pitchFamily="18" charset="0"/>
              </a:rPr>
              <a:t>It is </a:t>
            </a:r>
            <a:r>
              <a:rPr lang="en-US" sz="2800" dirty="0" smtClean="0">
                <a:latin typeface="Times New Roman" pitchFamily="18" charset="0"/>
                <a:cs typeface="Times New Roman" pitchFamily="18" charset="0"/>
              </a:rPr>
              <a:t>a severe spastic contraction in a group of muscles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may occur after a single dose of the drug.</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in 10% of cases.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in the form of </a:t>
            </a:r>
            <a:r>
              <a:rPr lang="en-US" sz="2800" dirty="0" err="1" smtClean="0">
                <a:latin typeface="Times New Roman" pitchFamily="18" charset="0"/>
                <a:cs typeface="Times New Roman" pitchFamily="18" charset="0"/>
              </a:rPr>
              <a:t>occulogyric</a:t>
            </a:r>
            <a:r>
              <a:rPr lang="en-US" sz="2800" dirty="0" smtClean="0">
                <a:latin typeface="Times New Roman" pitchFamily="18" charset="0"/>
                <a:cs typeface="Times New Roman" pitchFamily="18" charset="0"/>
              </a:rPr>
              <a:t> crisis, </a:t>
            </a:r>
            <a:r>
              <a:rPr lang="en-US" sz="2800" dirty="0" smtClean="0">
                <a:latin typeface="Times New Roman" pitchFamily="18" charset="0"/>
                <a:cs typeface="Times New Roman" pitchFamily="18" charset="0"/>
              </a:rPr>
              <a:t>torticollis. protrusion </a:t>
            </a:r>
            <a:r>
              <a:rPr lang="en-US" sz="2800" dirty="0" smtClean="0">
                <a:latin typeface="Times New Roman" pitchFamily="18" charset="0"/>
                <a:cs typeface="Times New Roman" pitchFamily="18" charset="0"/>
              </a:rPr>
              <a:t>of the tongue and laryngeal dystonia (most serious).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treated by injection of anticholinergic, antihistaminic drugs, or by benzodiazepines (Valium).</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1143000"/>
          </a:xfrm>
        </p:spPr>
        <p:txBody>
          <a:bodyPr>
            <a:noAutofit/>
          </a:bodyPr>
          <a:lstStyle/>
          <a:p>
            <a:pPr algn="ctr"/>
            <a:r>
              <a:rPr lang="en-US" sz="4000" b="1" dirty="0" smtClean="0">
                <a:latin typeface="Times New Roman" pitchFamily="18" charset="0"/>
                <a:cs typeface="Times New Roman" pitchFamily="18" charset="0"/>
              </a:rPr>
              <a:t>b. </a:t>
            </a:r>
            <a:r>
              <a:rPr lang="en-US" sz="4000" b="1" dirty="0" err="1" smtClean="0">
                <a:latin typeface="Times New Roman" pitchFamily="18" charset="0"/>
                <a:cs typeface="Times New Roman" pitchFamily="18" charset="0"/>
              </a:rPr>
              <a:t>Parkinsonian</a:t>
            </a:r>
            <a:r>
              <a:rPr lang="en-US" sz="4000" b="1" dirty="0" smtClean="0">
                <a:latin typeface="Times New Roman" pitchFamily="18" charset="0"/>
                <a:cs typeface="Times New Roman" pitchFamily="18" charset="0"/>
              </a:rPr>
              <a:t>-like side effects: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524000"/>
            <a:ext cx="7848600" cy="4873752"/>
          </a:xfrm>
        </p:spPr>
        <p:txBody>
          <a:bodyPr>
            <a:normAutofit/>
          </a:bodyPr>
          <a:lstStyle/>
          <a:p>
            <a:pPr algn="just">
              <a:lnSpc>
                <a:spcPct val="150000"/>
              </a:lnSpc>
            </a:pPr>
            <a:r>
              <a:rPr lang="en-US" sz="2800" dirty="0" smtClean="0">
                <a:latin typeface="Times New Roman" pitchFamily="18" charset="0"/>
                <a:cs typeface="Times New Roman" pitchFamily="18" charset="0"/>
              </a:rPr>
              <a:t>Due to </a:t>
            </a:r>
            <a:r>
              <a:rPr lang="en-US" sz="2800" dirty="0" smtClean="0">
                <a:latin typeface="Times New Roman" pitchFamily="18" charset="0"/>
                <a:cs typeface="Times New Roman" pitchFamily="18" charset="0"/>
              </a:rPr>
              <a:t>blockade of D2 receptors in the basal ganglia</a:t>
            </a:r>
          </a:p>
          <a:p>
            <a:pPr algn="just">
              <a:lnSpc>
                <a:spcPct val="150000"/>
              </a:lnSpc>
            </a:pPr>
            <a:r>
              <a:rPr lang="en-US" sz="2800" dirty="0" smtClean="0">
                <a:latin typeface="Times New Roman" pitchFamily="18" charset="0"/>
                <a:cs typeface="Times New Roman" pitchFamily="18" charset="0"/>
              </a:rPr>
              <a:t>They </a:t>
            </a:r>
            <a:r>
              <a:rPr lang="en-US" sz="2800" dirty="0" smtClean="0">
                <a:latin typeface="Times New Roman" pitchFamily="18" charset="0"/>
                <a:cs typeface="Times New Roman" pitchFamily="18" charset="0"/>
              </a:rPr>
              <a:t>occur in 15% of cases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in the form of rigidity, </a:t>
            </a:r>
            <a:r>
              <a:rPr lang="en-US" sz="2800" dirty="0" err="1" smtClean="0">
                <a:latin typeface="Times New Roman" pitchFamily="18" charset="0"/>
                <a:cs typeface="Times New Roman" pitchFamily="18" charset="0"/>
              </a:rPr>
              <a:t>bradykinesia</a:t>
            </a:r>
            <a:r>
              <a:rPr lang="en-US" sz="2800" dirty="0" smtClean="0">
                <a:latin typeface="Times New Roman" pitchFamily="18" charset="0"/>
                <a:cs typeface="Times New Roman" pitchFamily="18" charset="0"/>
              </a:rPr>
              <a:t>, and tremors.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treated by the addition of oral anticholinergic drugs.</a:t>
            </a:r>
            <a:endParaRPr lang="en-US"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7467600" cy="1143000"/>
          </a:xfrm>
        </p:spPr>
        <p:txBody>
          <a:bodyPr>
            <a:normAutofit/>
          </a:bodyPr>
          <a:lstStyle/>
          <a:p>
            <a:pPr algn="ctr"/>
            <a:r>
              <a:rPr lang="en-US" sz="4000" b="1" dirty="0" smtClean="0">
                <a:latin typeface="Times New Roman" pitchFamily="18" charset="0"/>
                <a:cs typeface="Times New Roman" pitchFamily="18" charset="0"/>
              </a:rPr>
              <a:t>c. </a:t>
            </a:r>
            <a:r>
              <a:rPr lang="en-US" sz="4000" b="1" dirty="0" err="1" smtClean="0">
                <a:latin typeface="Times New Roman" pitchFamily="18" charset="0"/>
                <a:cs typeface="Times New Roman" pitchFamily="18" charset="0"/>
              </a:rPr>
              <a:t>Akasthisia</a:t>
            </a:r>
            <a:r>
              <a:rPr lang="en-US" sz="4000" b="1" dirty="0" smtClean="0">
                <a:latin typeface="Times New Roman" pitchFamily="18" charset="0"/>
                <a:cs typeface="Times New Roman" pitchFamily="18" charset="0"/>
              </a:rPr>
              <a:t> (emergency</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95400"/>
            <a:ext cx="8610600" cy="5178552"/>
          </a:xfrm>
        </p:spPr>
        <p:txBody>
          <a:bodyPr>
            <a:normAutofit lnSpcReduction="10000"/>
          </a:bodyPr>
          <a:lstStyle/>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a subjective feeling of muscle discomfort causing the patient to be restless. He keeps on moving without feeling anxious.</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occurs at any time in the course of treatment.</a:t>
            </a:r>
          </a:p>
          <a:p>
            <a:pPr algn="just">
              <a:lnSpc>
                <a:spcPct val="150000"/>
              </a:lnSpc>
            </a:pPr>
            <a:r>
              <a:rPr lang="en-US" sz="2800" dirty="0" smtClean="0">
                <a:latin typeface="Times New Roman" pitchFamily="18" charset="0"/>
                <a:cs typeface="Times New Roman" pitchFamily="18" charset="0"/>
              </a:rPr>
              <a:t>It </a:t>
            </a:r>
            <a:r>
              <a:rPr lang="en-US" sz="2800" dirty="0" smtClean="0">
                <a:latin typeface="Times New Roman" pitchFamily="18" charset="0"/>
                <a:cs typeface="Times New Roman" pitchFamily="18" charset="0"/>
              </a:rPr>
              <a:t>is </a:t>
            </a:r>
            <a:r>
              <a:rPr lang="en-US" sz="2800" b="1" dirty="0" smtClean="0">
                <a:latin typeface="Times New Roman" pitchFamily="18" charset="0"/>
                <a:cs typeface="Times New Roman" pitchFamily="18" charset="0"/>
              </a:rPr>
              <a:t>treated</a:t>
            </a:r>
            <a:r>
              <a:rPr lang="en-US" sz="2800" dirty="0" smtClean="0">
                <a:latin typeface="Times New Roman" pitchFamily="18" charset="0"/>
                <a:cs typeface="Times New Roman" pitchFamily="18" charset="0"/>
              </a:rPr>
              <a:t> by </a:t>
            </a:r>
            <a:endParaRPr lang="en-US" sz="2800" dirty="0" smtClean="0">
              <a:latin typeface="Times New Roman" pitchFamily="18" charset="0"/>
              <a:cs typeface="Times New Roman" pitchFamily="18" charset="0"/>
            </a:endParaRPr>
          </a:p>
          <a:p>
            <a:pPr marL="514350" indent="-514350" algn="just">
              <a:lnSpc>
                <a:spcPct val="150000"/>
              </a:lnSpc>
              <a:buFont typeface="+mj-lt"/>
              <a:buAutoNum type="alphaUcPeriod"/>
            </a:pPr>
            <a:r>
              <a:rPr lang="en-US" sz="2800" dirty="0" smtClean="0">
                <a:latin typeface="Times New Roman" pitchFamily="18" charset="0"/>
                <a:cs typeface="Times New Roman" pitchFamily="18" charset="0"/>
              </a:rPr>
              <a:t>decreasing </a:t>
            </a:r>
            <a:r>
              <a:rPr lang="en-US" sz="2800" dirty="0" smtClean="0">
                <a:latin typeface="Times New Roman" pitchFamily="18" charset="0"/>
                <a:cs typeface="Times New Roman" pitchFamily="18" charset="0"/>
              </a:rPr>
              <a:t>the antipsychotic drug to </a:t>
            </a:r>
            <a:r>
              <a:rPr lang="en-US" sz="2800" dirty="0" smtClean="0">
                <a:latin typeface="Times New Roman" pitchFamily="18" charset="0"/>
                <a:cs typeface="Times New Roman" pitchFamily="18" charset="0"/>
              </a:rPr>
              <a:t>the least </a:t>
            </a:r>
            <a:r>
              <a:rPr lang="en-US" sz="2800" dirty="0" smtClean="0">
                <a:latin typeface="Times New Roman" pitchFamily="18" charset="0"/>
                <a:cs typeface="Times New Roman" pitchFamily="18" charset="0"/>
              </a:rPr>
              <a:t>needed dose. </a:t>
            </a:r>
            <a:endParaRPr lang="en-US" sz="2800" dirty="0" smtClean="0">
              <a:latin typeface="Times New Roman" pitchFamily="18" charset="0"/>
              <a:cs typeface="Times New Roman" pitchFamily="18" charset="0"/>
            </a:endParaRPr>
          </a:p>
          <a:p>
            <a:pPr marL="514350" indent="-514350" algn="just">
              <a:lnSpc>
                <a:spcPct val="150000"/>
              </a:lnSpc>
              <a:buFont typeface="+mj-lt"/>
              <a:buAutoNum type="alphaUcPeriod"/>
            </a:pPr>
            <a:r>
              <a:rPr lang="en-US" sz="2800" dirty="0" smtClean="0">
                <a:latin typeface="Times New Roman" pitchFamily="18" charset="0"/>
                <a:cs typeface="Times New Roman" pitchFamily="18" charset="0"/>
              </a:rPr>
              <a:t>Propranolol </a:t>
            </a:r>
            <a:r>
              <a:rPr lang="en-US" sz="2800" dirty="0" smtClean="0">
                <a:latin typeface="Times New Roman" pitchFamily="18" charset="0"/>
                <a:cs typeface="Times New Roman" pitchFamily="18" charset="0"/>
              </a:rPr>
              <a:t>and benzodiazepine are added to control it.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139</TotalTime>
  <Words>2066</Words>
  <Application>Microsoft Office PowerPoint</Application>
  <PresentationFormat>On-screen Show (4:3)</PresentationFormat>
  <Paragraphs>237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Pharmacotherapy </vt:lpstr>
      <vt:lpstr> (A) Antipsychotics </vt:lpstr>
      <vt:lpstr>1. Typical Antipsychotics </vt:lpstr>
      <vt:lpstr>1. Typical Antipsychotics </vt:lpstr>
      <vt:lpstr>1. Typical Antipsychotics </vt:lpstr>
      <vt:lpstr>Adverse effects of typical antipsychotics </vt:lpstr>
      <vt:lpstr>Acute dystonic reaction </vt:lpstr>
      <vt:lpstr>b. Parkinsonian-like side effects:</vt:lpstr>
      <vt:lpstr>c. Akasthisia (emergency):</vt:lpstr>
      <vt:lpstr>d. Tardive Dyskinesia</vt:lpstr>
      <vt:lpstr>e. Neuroleptic malignant syndrome (emergency):</vt:lpstr>
      <vt:lpstr>e. Neuroleptic malignant syndrome (emergency):</vt:lpstr>
      <vt:lpstr>Non-Neurological Side-Effects:</vt:lpstr>
      <vt:lpstr>2- Atypical Antipsychotics:</vt:lpstr>
      <vt:lpstr>(B) Antidepressants</vt:lpstr>
      <vt:lpstr>(B) Antidepressants</vt:lpstr>
      <vt:lpstr>Tricyclic and Tetracyclic Antidepressants</vt:lpstr>
      <vt:lpstr>Tricyclic and Tetracyclic Antidepressants</vt:lpstr>
      <vt:lpstr>Indications of TCA</vt:lpstr>
      <vt:lpstr>Adverse effects:</vt:lpstr>
      <vt:lpstr>Selective Serotonin Reuptake Inhibitors - SSRIs</vt:lpstr>
      <vt:lpstr>Indications of ssri</vt:lpstr>
      <vt:lpstr>Adverse effects of ssri:</vt:lpstr>
      <vt:lpstr>Other Newer Antidepressants </vt:lpstr>
      <vt:lpstr>(C) Mood stabilizers</vt:lpstr>
      <vt:lpstr>Lithium Salts:</vt:lpstr>
      <vt:lpstr>Adverse effects of lithium</vt:lpstr>
      <vt:lpstr>Lithium toxicity (emergency)</vt:lpstr>
      <vt:lpstr>Lithium toxicity (emergency)</vt:lpstr>
      <vt:lpstr>Serum level monitoring</vt:lpstr>
      <vt:lpstr>Sodium Valproate </vt:lpstr>
      <vt:lpstr>Carbamazepine</vt:lpstr>
      <vt:lpstr>(D) Benzodiazepines</vt:lpstr>
      <vt:lpstr>Mechanism of action of bdz</vt:lpstr>
      <vt:lpstr>Mechanism of action of bdz</vt:lpstr>
      <vt:lpstr>Indications of bdz</vt:lpstr>
      <vt:lpstr>Adverse effects of bdz</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Pharmacotherapy </dc:title>
  <dc:creator>hala</dc:creator>
  <cp:lastModifiedBy>win7</cp:lastModifiedBy>
  <cp:revision>64</cp:revision>
  <dcterms:created xsi:type="dcterms:W3CDTF">2006-08-16T00:00:00Z</dcterms:created>
  <dcterms:modified xsi:type="dcterms:W3CDTF">2019-12-02T09:05:22Z</dcterms:modified>
</cp:coreProperties>
</file>