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56" r:id="rId2"/>
    <p:sldId id="257" r:id="rId3"/>
    <p:sldId id="258" r:id="rId4"/>
    <p:sldId id="259" r:id="rId5"/>
    <p:sldId id="260" r:id="rId6"/>
    <p:sldId id="274" r:id="rId7"/>
    <p:sldId id="261" r:id="rId8"/>
    <p:sldId id="262" r:id="rId9"/>
    <p:sldId id="263" r:id="rId10"/>
    <p:sldId id="264" r:id="rId11"/>
    <p:sldId id="265" r:id="rId12"/>
    <p:sldId id="266" r:id="rId13"/>
    <p:sldId id="267" r:id="rId14"/>
    <p:sldId id="268" r:id="rId15"/>
    <p:sldId id="269" r:id="rId16"/>
    <p:sldId id="272" r:id="rId17"/>
    <p:sldId id="270" r:id="rId18"/>
    <p:sldId id="271" r:id="rId19"/>
    <p:sldId id="273"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41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C860C5-2766-4C71-A961-A9D851C84817}" type="datetimeFigureOut">
              <a:rPr lang="en-US" smtClean="0"/>
              <a:t>6/22/2012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44B3D2-9A87-4B6C-979F-5293CE1E61D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44B3D2-9A87-4B6C-979F-5293CE1E61D7}" type="slidenum">
              <a:rPr lang="en-US" smtClean="0"/>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6/22/2012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6/22/2012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6/22/2012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1752599"/>
          </a:xfrm>
        </p:spPr>
        <p:txBody>
          <a:bodyPr/>
          <a:lstStyle/>
          <a:p>
            <a:r>
              <a:rPr lang="en-US" dirty="0" smtClean="0"/>
              <a:t>Introduction &amp; etiology of psychiatric illness</a:t>
            </a:r>
            <a:endParaRPr lang="en-US" dirty="0"/>
          </a:p>
        </p:txBody>
      </p:sp>
      <p:sp>
        <p:nvSpPr>
          <p:cNvPr id="3" name="Subtitle 2"/>
          <p:cNvSpPr>
            <a:spLocks noGrp="1"/>
          </p:cNvSpPr>
          <p:nvPr>
            <p:ph type="subTitle" idx="1"/>
          </p:nvPr>
        </p:nvSpPr>
        <p:spPr>
          <a:xfrm>
            <a:off x="1371600" y="1981200"/>
            <a:ext cx="6400800" cy="1447800"/>
          </a:xfrm>
        </p:spPr>
        <p:txBody>
          <a:bodyPr/>
          <a:lstStyle/>
          <a:p>
            <a:r>
              <a:rPr lang="en-US" dirty="0" smtClean="0"/>
              <a:t>Psychiatry department</a:t>
            </a:r>
          </a:p>
          <a:p>
            <a:r>
              <a:rPr lang="en-US" dirty="0" err="1" smtClean="0"/>
              <a:t>Beni</a:t>
            </a:r>
            <a:r>
              <a:rPr lang="en-US" dirty="0" smtClean="0"/>
              <a:t> </a:t>
            </a:r>
            <a:r>
              <a:rPr lang="en-US" dirty="0" err="1" smtClean="0"/>
              <a:t>Suef</a:t>
            </a:r>
            <a:r>
              <a:rPr lang="en-US" dirty="0" smtClean="0"/>
              <a:t> University</a:t>
            </a:r>
            <a:endParaRPr lang="en-US" dirty="0"/>
          </a:p>
        </p:txBody>
      </p:sp>
      <p:pic>
        <p:nvPicPr>
          <p:cNvPr id="4" name="il_fi" descr="http://static.guim.co.uk/sys-images/Guardian/Pix/pictures/2012/2/10/1328896006572/Mental-illness-007.jpg"/>
          <p:cNvPicPr/>
          <p:nvPr/>
        </p:nvPicPr>
        <p:blipFill>
          <a:blip r:embed="rId2"/>
          <a:srcRect/>
          <a:stretch>
            <a:fillRect/>
          </a:stretch>
        </p:blipFill>
        <p:spPr bwMode="auto">
          <a:xfrm>
            <a:off x="1" y="3200400"/>
            <a:ext cx="9144000" cy="36576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Bio-Psycho-Social Model of</a:t>
            </a:r>
            <a:br>
              <a:rPr lang="en-US" b="1" dirty="0" smtClean="0"/>
            </a:br>
            <a:r>
              <a:rPr lang="en-US" b="1" dirty="0" smtClean="0"/>
              <a:t>Etiology of Psychiatric illness</a:t>
            </a:r>
            <a:endParaRPr lang="en-US" dirty="0"/>
          </a:p>
        </p:txBody>
      </p:sp>
      <p:sp>
        <p:nvSpPr>
          <p:cNvPr id="3" name="Content Placeholder 2"/>
          <p:cNvSpPr>
            <a:spLocks noGrp="1"/>
          </p:cNvSpPr>
          <p:nvPr>
            <p:ph idx="1"/>
          </p:nvPr>
        </p:nvSpPr>
        <p:spPr/>
        <p:txBody>
          <a:bodyPr>
            <a:normAutofit/>
          </a:bodyPr>
          <a:lstStyle/>
          <a:p>
            <a:r>
              <a:rPr lang="en-US" b="1" dirty="0" smtClean="0"/>
              <a:t>1- Biological Factors</a:t>
            </a:r>
            <a:endParaRPr lang="en-US" dirty="0" smtClean="0"/>
          </a:p>
          <a:p>
            <a:pPr lvl="0">
              <a:buNone/>
            </a:pPr>
            <a:r>
              <a:rPr lang="en-US" b="1" dirty="0" smtClean="0"/>
              <a:t>         A-Genetic </a:t>
            </a:r>
            <a:r>
              <a:rPr lang="en-US" b="1" dirty="0" smtClean="0"/>
              <a:t>Factors</a:t>
            </a:r>
          </a:p>
          <a:p>
            <a:pPr>
              <a:buNone/>
            </a:pPr>
            <a:r>
              <a:rPr lang="en-US" b="1" dirty="0" smtClean="0"/>
              <a:t>     </a:t>
            </a:r>
            <a:r>
              <a:rPr lang="en-US" b="1" dirty="0" smtClean="0"/>
              <a:t>    B- </a:t>
            </a:r>
            <a:r>
              <a:rPr lang="en-US" b="1" dirty="0" err="1" smtClean="0"/>
              <a:t>Neurochemical</a:t>
            </a:r>
            <a:r>
              <a:rPr lang="en-US" b="1" dirty="0" smtClean="0"/>
              <a:t> and </a:t>
            </a:r>
            <a:r>
              <a:rPr lang="en-US" b="1" dirty="0" err="1" smtClean="0"/>
              <a:t>neuroendocrine</a:t>
            </a:r>
            <a:r>
              <a:rPr lang="en-US" b="1" dirty="0" smtClean="0"/>
              <a:t> factors</a:t>
            </a:r>
          </a:p>
          <a:p>
            <a:pPr>
              <a:buNone/>
            </a:pPr>
            <a:r>
              <a:rPr lang="en-US" b="1" dirty="0" smtClean="0"/>
              <a:t>    </a:t>
            </a:r>
            <a:r>
              <a:rPr lang="en-US" b="1" dirty="0" smtClean="0"/>
              <a:t>     </a:t>
            </a:r>
            <a:r>
              <a:rPr lang="en-US" b="1" dirty="0" smtClean="0"/>
              <a:t>C- </a:t>
            </a:r>
            <a:r>
              <a:rPr lang="en-US" b="1" dirty="0" err="1" smtClean="0"/>
              <a:t>Neurophysiological</a:t>
            </a:r>
            <a:r>
              <a:rPr lang="en-US" b="1" dirty="0" smtClean="0"/>
              <a:t> and </a:t>
            </a:r>
            <a:r>
              <a:rPr lang="en-US" b="1" dirty="0" err="1" smtClean="0"/>
              <a:t>neuropathological</a:t>
            </a:r>
            <a:r>
              <a:rPr lang="en-US" b="1" dirty="0" smtClean="0"/>
              <a:t> factors</a:t>
            </a:r>
          </a:p>
          <a:p>
            <a:r>
              <a:rPr lang="en-US" b="1" dirty="0" smtClean="0"/>
              <a:t>2- Psychological Factors</a:t>
            </a:r>
          </a:p>
          <a:p>
            <a:r>
              <a:rPr lang="en-US" b="1" dirty="0" smtClean="0"/>
              <a:t>3- Social Factors</a:t>
            </a:r>
            <a:endParaRPr lang="en-US" dirty="0" smtClean="0"/>
          </a:p>
          <a:p>
            <a:pPr>
              <a:buNone/>
            </a:pPr>
            <a:r>
              <a:rPr lang="en-US" b="1" dirty="0" smtClean="0"/>
              <a:t>Predisposing, Precipitating and Perpetuating Factors</a:t>
            </a:r>
            <a:endParaRPr 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Genetic Factors</a:t>
            </a:r>
            <a:br>
              <a:rPr lang="en-US" b="1" dirty="0" smtClean="0"/>
            </a:br>
            <a:endParaRPr lang="en-US" dirty="0"/>
          </a:p>
        </p:txBody>
      </p:sp>
      <p:sp>
        <p:nvSpPr>
          <p:cNvPr id="3" name="Content Placeholder 2"/>
          <p:cNvSpPr>
            <a:spLocks noGrp="1"/>
          </p:cNvSpPr>
          <p:nvPr>
            <p:ph idx="1"/>
          </p:nvPr>
        </p:nvSpPr>
        <p:spPr>
          <a:xfrm>
            <a:off x="457200" y="1066800"/>
            <a:ext cx="8229600" cy="5791200"/>
          </a:xfrm>
        </p:spPr>
        <p:txBody>
          <a:bodyPr>
            <a:normAutofit lnSpcReduction="10000"/>
          </a:bodyPr>
          <a:lstStyle/>
          <a:p>
            <a:r>
              <a:rPr lang="en-US" dirty="0" err="1" smtClean="0"/>
              <a:t>i</a:t>
            </a:r>
            <a:r>
              <a:rPr lang="en-US" dirty="0" smtClean="0"/>
              <a:t>- </a:t>
            </a:r>
            <a:r>
              <a:rPr lang="en-US" dirty="0" smtClean="0"/>
              <a:t>For most psychiatric disorders the mode of inheritance is polygenic (i.e., combined action of multiple genes).</a:t>
            </a:r>
          </a:p>
          <a:p>
            <a:r>
              <a:rPr lang="en-US" dirty="0" smtClean="0"/>
              <a:t>ii- The degree of genetic contribution to disorder differs in       relation to different psychiatric disorders, e.g., the role of       genetic aspects in schizophrenia is higher than their role in       relation to anxiety disorders.</a:t>
            </a:r>
          </a:p>
          <a:p>
            <a:r>
              <a:rPr lang="en-US" dirty="0" smtClean="0"/>
              <a:t>iii- In most instances genetic factors may not lead to manifest       psychiatric disorders unless they interact with unfavorable       environmental developmental factors. </a:t>
            </a:r>
          </a:p>
          <a:p>
            <a:r>
              <a:rPr lang="en-US" dirty="0" smtClean="0"/>
              <a:t>These factors may be biological (intrauterine, </a:t>
            </a:r>
            <a:r>
              <a:rPr lang="en-US" dirty="0" err="1" smtClean="0"/>
              <a:t>perinatal</a:t>
            </a:r>
            <a:r>
              <a:rPr lang="en-US" dirty="0" smtClean="0"/>
              <a:t> or later in life) or psychosocial (developmental traumatic experiences and  stressors).</a:t>
            </a:r>
          </a:p>
          <a:p>
            <a:endParaRPr lang="en-US" dirty="0"/>
          </a:p>
        </p:txBody>
      </p:sp>
      <p:pic>
        <p:nvPicPr>
          <p:cNvPr id="4" name="il_fi" descr="http://www.minddisorders.com/photos/genetic-factors-and-mental-disorders-1061.jpg"/>
          <p:cNvPicPr/>
          <p:nvPr/>
        </p:nvPicPr>
        <p:blipFill>
          <a:blip r:embed="rId2"/>
          <a:srcRect/>
          <a:stretch>
            <a:fillRect/>
          </a:stretch>
        </p:blipFill>
        <p:spPr bwMode="auto">
          <a:xfrm>
            <a:off x="7315200" y="0"/>
            <a:ext cx="1828800" cy="1524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 </a:t>
            </a:r>
            <a:r>
              <a:rPr lang="en-US" b="1" dirty="0" err="1" smtClean="0"/>
              <a:t>Neurochemical</a:t>
            </a:r>
            <a:r>
              <a:rPr lang="en-US" b="1" dirty="0" smtClean="0"/>
              <a:t> and </a:t>
            </a:r>
            <a:r>
              <a:rPr lang="en-US" b="1" dirty="0" err="1" smtClean="0"/>
              <a:t>neuroendocrine</a:t>
            </a:r>
            <a:r>
              <a:rPr lang="en-US" b="1" dirty="0" smtClean="0"/>
              <a:t> factors</a:t>
            </a:r>
            <a:br>
              <a:rPr lang="en-US" b="1" dirty="0" smtClean="0"/>
            </a:br>
            <a:endParaRPr lang="en-US" dirty="0"/>
          </a:p>
        </p:txBody>
      </p:sp>
      <p:sp>
        <p:nvSpPr>
          <p:cNvPr id="3" name="Content Placeholder 2"/>
          <p:cNvSpPr>
            <a:spLocks noGrp="1"/>
          </p:cNvSpPr>
          <p:nvPr>
            <p:ph idx="1"/>
          </p:nvPr>
        </p:nvSpPr>
        <p:spPr>
          <a:xfrm>
            <a:off x="0" y="1600200"/>
            <a:ext cx="8686800" cy="5257800"/>
          </a:xfrm>
        </p:spPr>
        <p:txBody>
          <a:bodyPr>
            <a:normAutofit/>
          </a:bodyPr>
          <a:lstStyle/>
          <a:p>
            <a:r>
              <a:rPr lang="en-US" dirty="0" smtClean="0"/>
              <a:t>Most </a:t>
            </a:r>
            <a:r>
              <a:rPr lang="en-US" dirty="0" smtClean="0"/>
              <a:t>psychiatric disorders are associated with </a:t>
            </a:r>
            <a:r>
              <a:rPr lang="en-US" dirty="0" err="1" smtClean="0"/>
              <a:t>dysregulation</a:t>
            </a:r>
            <a:r>
              <a:rPr lang="en-US" dirty="0" smtClean="0"/>
              <a:t> in different brain neurotransmitter systems, e.g. </a:t>
            </a:r>
            <a:endParaRPr lang="en-US" dirty="0" smtClean="0"/>
          </a:p>
          <a:p>
            <a:r>
              <a:rPr lang="en-US" dirty="0" smtClean="0"/>
              <a:t>Schizophrenia </a:t>
            </a:r>
            <a:r>
              <a:rPr lang="en-US" dirty="0" smtClean="0"/>
              <a:t>is associated with identifiable dysfunctions in dopamine, serotonin and possibly other neurotransmitter systems.</a:t>
            </a:r>
          </a:p>
          <a:p>
            <a:r>
              <a:rPr lang="en-US" dirty="0" smtClean="0"/>
              <a:t>On the other hand, some psychiatric disorders may be  associated with certain </a:t>
            </a:r>
            <a:r>
              <a:rPr lang="en-US" dirty="0" err="1" smtClean="0"/>
              <a:t>neuroendocrine</a:t>
            </a:r>
            <a:r>
              <a:rPr lang="en-US" dirty="0" smtClean="0"/>
              <a:t> dysfunctions, e.g.. </a:t>
            </a:r>
            <a:endParaRPr lang="en-US" dirty="0" smtClean="0"/>
          </a:p>
          <a:p>
            <a:r>
              <a:rPr lang="en-US" dirty="0" smtClean="0"/>
              <a:t>Depressive </a:t>
            </a:r>
            <a:r>
              <a:rPr lang="en-US" dirty="0" smtClean="0"/>
              <a:t>Disorders are usually associated with </a:t>
            </a:r>
            <a:r>
              <a:rPr lang="en-US" dirty="0" err="1" smtClean="0"/>
              <a:t>hypothalamo</a:t>
            </a:r>
            <a:r>
              <a:rPr lang="en-US" dirty="0" smtClean="0"/>
              <a:t>-pituitary-adrenal axis over activity.</a:t>
            </a:r>
          </a:p>
          <a:p>
            <a:endParaRPr lang="en-US" dirty="0"/>
          </a:p>
        </p:txBody>
      </p:sp>
      <p:pic>
        <p:nvPicPr>
          <p:cNvPr id="4" name="il_fi" descr="http://img.mit.edu/newsoffice/images/article_images/original/20111116171218-1.jpg"/>
          <p:cNvPicPr/>
          <p:nvPr/>
        </p:nvPicPr>
        <p:blipFill>
          <a:blip r:embed="rId2" cstate="print"/>
          <a:srcRect/>
          <a:stretch>
            <a:fillRect/>
          </a:stretch>
        </p:blipFill>
        <p:spPr bwMode="auto">
          <a:xfrm>
            <a:off x="6096000" y="0"/>
            <a:ext cx="3048000" cy="16764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Autofit/>
          </a:bodyPr>
          <a:lstStyle/>
          <a:p>
            <a:r>
              <a:rPr lang="en-US" sz="2800" b="1" dirty="0" smtClean="0"/>
              <a:t>C- </a:t>
            </a:r>
            <a:r>
              <a:rPr lang="en-US" sz="2800" b="1" dirty="0" err="1" smtClean="0"/>
              <a:t>Neurophysiological</a:t>
            </a:r>
            <a:r>
              <a:rPr lang="en-US" sz="2800" b="1" dirty="0" smtClean="0"/>
              <a:t> and </a:t>
            </a:r>
            <a:r>
              <a:rPr lang="en-US" sz="2800" b="1" dirty="0" err="1" smtClean="0"/>
              <a:t>neuropathological</a:t>
            </a:r>
            <a:r>
              <a:rPr lang="en-US" sz="2800" b="1" dirty="0" smtClean="0"/>
              <a:t> factors</a:t>
            </a:r>
            <a:br>
              <a:rPr lang="en-US" sz="2800" b="1" dirty="0" smtClean="0"/>
            </a:br>
            <a:endParaRPr lang="en-US" sz="2800" dirty="0"/>
          </a:p>
        </p:txBody>
      </p:sp>
      <p:sp>
        <p:nvSpPr>
          <p:cNvPr id="3" name="Content Placeholder 2"/>
          <p:cNvSpPr>
            <a:spLocks noGrp="1"/>
          </p:cNvSpPr>
          <p:nvPr>
            <p:ph idx="1"/>
          </p:nvPr>
        </p:nvSpPr>
        <p:spPr>
          <a:xfrm>
            <a:off x="457200" y="1447800"/>
            <a:ext cx="8229600" cy="5410200"/>
          </a:xfrm>
        </p:spPr>
        <p:txBody>
          <a:bodyPr>
            <a:normAutofit/>
          </a:bodyPr>
          <a:lstStyle/>
          <a:p>
            <a:r>
              <a:rPr lang="en-US" dirty="0" smtClean="0"/>
              <a:t>Recent </a:t>
            </a:r>
            <a:r>
              <a:rPr lang="en-US" dirty="0" smtClean="0"/>
              <a:t>advances in </a:t>
            </a:r>
            <a:r>
              <a:rPr lang="en-US" dirty="0" err="1" smtClean="0"/>
              <a:t>neuroimaging</a:t>
            </a:r>
            <a:r>
              <a:rPr lang="en-US" dirty="0" smtClean="0"/>
              <a:t> (e.g. C.T, MRI, and PET) and other brain investigative techniques have made it possible to study different functional and structural (anatomical) changes associated with psychiatric disorders.</a:t>
            </a:r>
          </a:p>
          <a:p>
            <a:r>
              <a:rPr lang="en-US" dirty="0" smtClean="0"/>
              <a:t>Certain </a:t>
            </a:r>
            <a:r>
              <a:rPr lang="en-US" dirty="0" err="1" smtClean="0"/>
              <a:t>neurophysiological</a:t>
            </a:r>
            <a:r>
              <a:rPr lang="en-US" dirty="0" smtClean="0"/>
              <a:t> (i.e. functional) changes such as changes in cerebral blood flow, brain electrical and neuronal circuit activity may characterize different psychiatric disorders. </a:t>
            </a:r>
            <a:endParaRPr lang="en-US" dirty="0"/>
          </a:p>
        </p:txBody>
      </p:sp>
      <p:pic>
        <p:nvPicPr>
          <p:cNvPr id="4" name="il_fi" descr="http://www.med.upenn.edu/mads/images/subfeature2.png"/>
          <p:cNvPicPr/>
          <p:nvPr/>
        </p:nvPicPr>
        <p:blipFill>
          <a:blip r:embed="rId3"/>
          <a:srcRect/>
          <a:stretch>
            <a:fillRect/>
          </a:stretch>
        </p:blipFill>
        <p:spPr bwMode="auto">
          <a:xfrm>
            <a:off x="0" y="5257800"/>
            <a:ext cx="9144000" cy="1600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 Psychological Factors</a:t>
            </a:r>
            <a:br>
              <a:rPr lang="en-US" b="1" dirty="0" smtClean="0"/>
            </a:br>
            <a:endParaRPr lang="en-US" dirty="0"/>
          </a:p>
        </p:txBody>
      </p:sp>
      <p:sp>
        <p:nvSpPr>
          <p:cNvPr id="3" name="Content Placeholder 2"/>
          <p:cNvSpPr>
            <a:spLocks noGrp="1"/>
          </p:cNvSpPr>
          <p:nvPr>
            <p:ph idx="1"/>
          </p:nvPr>
        </p:nvSpPr>
        <p:spPr>
          <a:xfrm>
            <a:off x="457200" y="1066800"/>
            <a:ext cx="8229600" cy="5486400"/>
          </a:xfrm>
        </p:spPr>
        <p:txBody>
          <a:bodyPr>
            <a:normAutofit/>
          </a:bodyPr>
          <a:lstStyle/>
          <a:p>
            <a:r>
              <a:rPr lang="en-US" dirty="0" smtClean="0"/>
              <a:t>Vulnerability </a:t>
            </a:r>
            <a:r>
              <a:rPr lang="en-US" dirty="0" smtClean="0"/>
              <a:t>to psychiatric disorder is strongly related to negative or adverse psychological influences </a:t>
            </a:r>
          </a:p>
          <a:p>
            <a:pPr>
              <a:buNone/>
            </a:pPr>
            <a:r>
              <a:rPr lang="en-US" dirty="0" smtClean="0"/>
              <a:t>They include:</a:t>
            </a:r>
          </a:p>
          <a:p>
            <a:r>
              <a:rPr lang="en-US" dirty="0" smtClean="0"/>
              <a:t>a- Traumatic psychological experiences such as separation or loss of parents, physical or sexual abuse, and parental indifference or neglect.</a:t>
            </a:r>
          </a:p>
          <a:p>
            <a:r>
              <a:rPr lang="en-US" dirty="0" smtClean="0"/>
              <a:t>b- Pathological patterns of relationships with significant people particularly the parents.</a:t>
            </a:r>
          </a:p>
          <a:p>
            <a:r>
              <a:rPr lang="en-US" dirty="0" smtClean="0"/>
              <a:t>c- Defective development of personality or self due to defective satisfaction of essential psychological needs by caregivers.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 Social Factors</a:t>
            </a:r>
            <a:r>
              <a:rPr lang="en-US" dirty="0" smtClean="0"/>
              <a:t/>
            </a:r>
            <a:br>
              <a:rPr lang="en-US" dirty="0" smtClean="0"/>
            </a:br>
            <a:endParaRPr lang="en-US" dirty="0"/>
          </a:p>
        </p:txBody>
      </p:sp>
      <p:sp>
        <p:nvSpPr>
          <p:cNvPr id="3" name="Content Placeholder 2"/>
          <p:cNvSpPr>
            <a:spLocks noGrp="1"/>
          </p:cNvSpPr>
          <p:nvPr>
            <p:ph idx="1"/>
          </p:nvPr>
        </p:nvSpPr>
        <p:spPr>
          <a:xfrm>
            <a:off x="0" y="1143000"/>
            <a:ext cx="9144000" cy="5715000"/>
          </a:xfrm>
        </p:spPr>
        <p:txBody>
          <a:bodyPr>
            <a:normAutofit/>
          </a:bodyPr>
          <a:lstStyle/>
          <a:p>
            <a:r>
              <a:rPr lang="en-US" dirty="0" smtClean="0"/>
              <a:t>Negative </a:t>
            </a:r>
            <a:r>
              <a:rPr lang="en-US" dirty="0" smtClean="0"/>
              <a:t>or adverse psychosocial circumstances contribute to predisposition to or precipitation of psychiatric disorder. They include:</a:t>
            </a:r>
          </a:p>
          <a:p>
            <a:r>
              <a:rPr lang="en-US" dirty="0" smtClean="0"/>
              <a:t>a- Stressful life events, e.g. death of loved people, financial loss or loss of job, divorce, serious health problems, etc....</a:t>
            </a:r>
          </a:p>
          <a:p>
            <a:r>
              <a:rPr lang="en-US" dirty="0" smtClean="0"/>
              <a:t>b- Stresses of social milieu, e.g. stresses related to social class, culture or social change in the society, etc....</a:t>
            </a:r>
          </a:p>
          <a:p>
            <a:r>
              <a:rPr lang="en-US" dirty="0" smtClean="0"/>
              <a:t>c- The nature of the society (industrial versus agricultural, rural versus urban).</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Etiology of psychiatric illness</a:t>
            </a:r>
            <a:endParaRPr lang="en-US" dirty="0"/>
          </a:p>
        </p:txBody>
      </p:sp>
      <p:sp>
        <p:nvSpPr>
          <p:cNvPr id="3" name="Content Placeholder 2"/>
          <p:cNvSpPr>
            <a:spLocks noGrp="1"/>
          </p:cNvSpPr>
          <p:nvPr>
            <p:ph idx="1"/>
          </p:nvPr>
        </p:nvSpPr>
        <p:spPr/>
        <p:txBody>
          <a:bodyPr/>
          <a:lstStyle/>
          <a:p>
            <a:r>
              <a:rPr lang="en-US" dirty="0" smtClean="0"/>
              <a:t>From a different perspective etiological factors of psychiatric disorders can be classified in terms of predisposing, precipitating and perpetuating (maintaining) factors.</a:t>
            </a:r>
          </a:p>
          <a:p>
            <a:pPr>
              <a:buNone/>
            </a:pPr>
            <a:endParaRPr lang="en-US" dirty="0" smtClean="0"/>
          </a:p>
        </p:txBody>
      </p:sp>
      <p:pic>
        <p:nvPicPr>
          <p:cNvPr id="4" name="il_fi" descr="http://www.douglas.qc.ca/uploads/Image/images_site/1476_groupe_recherche_societe_rob_whitley/whitley-group.jpg"/>
          <p:cNvPicPr/>
          <p:nvPr/>
        </p:nvPicPr>
        <p:blipFill>
          <a:blip r:embed="rId2"/>
          <a:srcRect/>
          <a:stretch>
            <a:fillRect/>
          </a:stretch>
        </p:blipFill>
        <p:spPr bwMode="auto">
          <a:xfrm>
            <a:off x="0" y="3657600"/>
            <a:ext cx="9144000" cy="32004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 Predisposing Factors:</a:t>
            </a:r>
            <a:r>
              <a:rPr lang="en-US" dirty="0" smtClean="0"/>
              <a:t/>
            </a:r>
            <a:br>
              <a:rPr lang="en-US" dirty="0" smtClean="0"/>
            </a:b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These </a:t>
            </a:r>
            <a:r>
              <a:rPr lang="en-US" dirty="0" smtClean="0"/>
              <a:t>are factors which operate from early life and determine the person's vulnerability to the disorder. </a:t>
            </a:r>
            <a:endParaRPr lang="en-US" dirty="0" smtClean="0"/>
          </a:p>
          <a:p>
            <a:r>
              <a:rPr lang="en-US" dirty="0" smtClean="0"/>
              <a:t>They </a:t>
            </a:r>
            <a:r>
              <a:rPr lang="en-US" dirty="0" smtClean="0"/>
              <a:t>include genetic factors, intrauterine factors as well as physical, psychological and social </a:t>
            </a:r>
            <a:r>
              <a:rPr lang="en-US" dirty="0" smtClean="0"/>
              <a:t>factors.</a:t>
            </a:r>
            <a:endParaRPr lang="en-US" dirty="0" smtClean="0"/>
          </a:p>
          <a:p>
            <a:r>
              <a:rPr lang="en-US" dirty="0" smtClean="0"/>
              <a:t>Constitutional factors are the physical and mental make </a:t>
            </a:r>
            <a:r>
              <a:rPr lang="en-US" dirty="0" smtClean="0"/>
              <a:t>up. </a:t>
            </a:r>
          </a:p>
          <a:p>
            <a:r>
              <a:rPr lang="en-US" dirty="0" smtClean="0"/>
              <a:t>They </a:t>
            </a:r>
            <a:r>
              <a:rPr lang="en-US" dirty="0" smtClean="0"/>
              <a:t>form together the type of the individual's personality. </a:t>
            </a:r>
            <a:endParaRPr lang="en-US" dirty="0" smtClean="0"/>
          </a:p>
          <a:p>
            <a:r>
              <a:rPr lang="en-US" dirty="0" smtClean="0"/>
              <a:t>This </a:t>
            </a:r>
            <a:r>
              <a:rPr lang="en-US" dirty="0" smtClean="0"/>
              <a:t>latter is important in explaining the particular way of reaction to the precipitating factors.</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 Precipitating Factors</a:t>
            </a:r>
            <a:r>
              <a:rPr lang="en-US" dirty="0" smtClean="0"/>
              <a:t/>
            </a:r>
            <a:br>
              <a:rPr lang="en-US" dirty="0" smtClean="0"/>
            </a:br>
            <a:endParaRPr lang="en-US" dirty="0"/>
          </a:p>
        </p:txBody>
      </p:sp>
      <p:sp>
        <p:nvSpPr>
          <p:cNvPr id="3" name="Content Placeholder 2"/>
          <p:cNvSpPr>
            <a:spLocks noGrp="1"/>
          </p:cNvSpPr>
          <p:nvPr>
            <p:ph idx="1"/>
          </p:nvPr>
        </p:nvSpPr>
        <p:spPr>
          <a:xfrm>
            <a:off x="457200" y="1066800"/>
            <a:ext cx="8229600" cy="5791200"/>
          </a:xfrm>
        </p:spPr>
        <p:txBody>
          <a:bodyPr>
            <a:normAutofit/>
          </a:bodyPr>
          <a:lstStyle/>
          <a:p>
            <a:r>
              <a:rPr lang="en-US" dirty="0" smtClean="0"/>
              <a:t>These </a:t>
            </a:r>
            <a:r>
              <a:rPr lang="en-US" dirty="0" smtClean="0"/>
              <a:t>are events that occur shortly before the onset of a disorder and appear to have induced it. </a:t>
            </a:r>
            <a:endParaRPr lang="en-US" dirty="0" smtClean="0"/>
          </a:p>
          <a:p>
            <a:r>
              <a:rPr lang="en-US" dirty="0" smtClean="0"/>
              <a:t>They </a:t>
            </a:r>
            <a:r>
              <a:rPr lang="en-US" dirty="0" smtClean="0"/>
              <a:t>may be physical (e.g. trauma, infection,  intoxication,  etc...) </a:t>
            </a:r>
            <a:endParaRPr lang="en-US" dirty="0" smtClean="0"/>
          </a:p>
          <a:p>
            <a:r>
              <a:rPr lang="en-US" dirty="0" smtClean="0"/>
              <a:t> </a:t>
            </a:r>
            <a:r>
              <a:rPr lang="en-US" dirty="0" smtClean="0"/>
              <a:t>psychological  (e.g.  conflicts, frustration, deprivation or bereavement) or </a:t>
            </a:r>
            <a:endParaRPr lang="en-US" dirty="0" smtClean="0"/>
          </a:p>
          <a:p>
            <a:r>
              <a:rPr lang="en-US" dirty="0" smtClean="0"/>
              <a:t>social </a:t>
            </a:r>
            <a:r>
              <a:rPr lang="en-US" dirty="0" smtClean="0"/>
              <a:t>factors. </a:t>
            </a:r>
            <a:endParaRPr lang="en-US" dirty="0" smtClean="0"/>
          </a:p>
          <a:p>
            <a:r>
              <a:rPr lang="en-US" dirty="0" smtClean="0"/>
              <a:t>They </a:t>
            </a:r>
            <a:r>
              <a:rPr lang="en-US" dirty="0" smtClean="0"/>
              <a:t>require a predisposed individual to exert their effect. They do not influence the pattern of the illness or its intensity.</a:t>
            </a:r>
          </a:p>
          <a:p>
            <a:pPr>
              <a:buNone/>
            </a:pPr>
            <a:endParaRPr lang="en-US"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03238"/>
          </a:xfrm>
        </p:spPr>
        <p:txBody>
          <a:bodyPr>
            <a:normAutofit fontScale="90000"/>
          </a:bodyPr>
          <a:lstStyle/>
          <a:p>
            <a:r>
              <a:rPr lang="en-US" b="1" dirty="0" smtClean="0"/>
              <a:t>3. Perpetuating ( Maintaining ) Factors</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These </a:t>
            </a:r>
            <a:r>
              <a:rPr lang="en-US" dirty="0" smtClean="0"/>
              <a:t>are factors that prolong the course of illness and counteract therapeutic efforts. </a:t>
            </a:r>
            <a:endParaRPr lang="en-US" dirty="0" smtClean="0"/>
          </a:p>
          <a:p>
            <a:r>
              <a:rPr lang="en-US" dirty="0" smtClean="0"/>
              <a:t>They </a:t>
            </a:r>
            <a:r>
              <a:rPr lang="en-US" dirty="0" smtClean="0"/>
              <a:t>may be biological or psychosocial in nature.</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psychiatry?</a:t>
            </a:r>
            <a:endParaRPr lang="en-US" dirty="0"/>
          </a:p>
        </p:txBody>
      </p:sp>
      <p:sp>
        <p:nvSpPr>
          <p:cNvPr id="3" name="Content Placeholder 2"/>
          <p:cNvSpPr>
            <a:spLocks noGrp="1"/>
          </p:cNvSpPr>
          <p:nvPr>
            <p:ph idx="1"/>
          </p:nvPr>
        </p:nvSpPr>
        <p:spPr>
          <a:xfrm>
            <a:off x="457200" y="1935480"/>
            <a:ext cx="8229600" cy="4922520"/>
          </a:xfrm>
        </p:spPr>
        <p:txBody>
          <a:bodyPr>
            <a:normAutofit/>
          </a:bodyPr>
          <a:lstStyle/>
          <a:p>
            <a:r>
              <a:rPr lang="en-US" dirty="0" smtClean="0"/>
              <a:t>Psychiatry is the branch of Medicine that deals with the diagnosis and treatment of Psychiatric Disorders.</a:t>
            </a:r>
          </a:p>
          <a:p>
            <a:r>
              <a:rPr lang="en-US" dirty="0" smtClean="0"/>
              <a:t>Psychiatric disorders are disorders in mental or   psychological functions manifested as disorders of perception, thinking, emotions. decision </a:t>
            </a:r>
            <a:r>
              <a:rPr lang="en-US" dirty="0" smtClean="0"/>
              <a:t>making </a:t>
            </a:r>
            <a:r>
              <a:rPr lang="en-US" dirty="0" smtClean="0"/>
              <a:t>and motor behavior.</a:t>
            </a:r>
          </a:p>
          <a:p>
            <a:r>
              <a:rPr lang="en-US" dirty="0" smtClean="0"/>
              <a:t>Psychiatry is different from Psychology. Psychology is the scientific study of individual human behavior (perception, thinking, emotion and motor behavior). </a:t>
            </a:r>
            <a:endParaRPr lang="en-US" dirty="0"/>
          </a:p>
        </p:txBody>
      </p:sp>
      <p:pic>
        <p:nvPicPr>
          <p:cNvPr id="4" name="il_fi" descr="http://img.ehowcdn.com/article-new/ehow/images/a04/ps/am/psychiatric-neurologist-800x800.jpg"/>
          <p:cNvPicPr/>
          <p:nvPr/>
        </p:nvPicPr>
        <p:blipFill>
          <a:blip r:embed="rId2"/>
          <a:srcRect/>
          <a:stretch>
            <a:fillRect/>
          </a:stretch>
        </p:blipFill>
        <p:spPr bwMode="auto">
          <a:xfrm>
            <a:off x="5562600" y="0"/>
            <a:ext cx="3581400" cy="19050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pic>
        <p:nvPicPr>
          <p:cNvPr id="4" name="il_fi" descr="http://0.static.wix.com/media/10ccf7_20a3c58c3777ab6901d1487b68e7f1ef.jpg_512"/>
          <p:cNvPicPr>
            <a:picLocks noGrp="1"/>
          </p:cNvPicPr>
          <p:nvPr>
            <p:ph idx="1"/>
          </p:nvPr>
        </p:nvPicPr>
        <p:blipFill>
          <a:blip r:embed="rId2"/>
          <a:srcRect/>
          <a:stretch>
            <a:fillRect/>
          </a:stretch>
        </p:blipFill>
        <p:spPr bwMode="auto">
          <a:xfrm>
            <a:off x="0" y="1935163"/>
            <a:ext cx="9144000" cy="492283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Importance of studying psychiatry</a:t>
            </a:r>
            <a:endParaRPr lang="en-US" dirty="0"/>
          </a:p>
        </p:txBody>
      </p:sp>
      <p:sp>
        <p:nvSpPr>
          <p:cNvPr id="3" name="Content Placeholder 2"/>
          <p:cNvSpPr>
            <a:spLocks noGrp="1"/>
          </p:cNvSpPr>
          <p:nvPr>
            <p:ph idx="1"/>
          </p:nvPr>
        </p:nvSpPr>
        <p:spPr>
          <a:xfrm>
            <a:off x="457200" y="1905000"/>
            <a:ext cx="8229600" cy="4953000"/>
          </a:xfrm>
        </p:spPr>
        <p:txBody>
          <a:bodyPr>
            <a:normAutofit/>
          </a:bodyPr>
          <a:lstStyle/>
          <a:p>
            <a:r>
              <a:rPr lang="en-US" dirty="0" smtClean="0"/>
              <a:t>psychiatric disorders are widely spread, may be more prevalent than most other medical disorders. </a:t>
            </a:r>
            <a:endParaRPr lang="en-US" dirty="0" smtClean="0"/>
          </a:p>
          <a:p>
            <a:r>
              <a:rPr lang="en-US" dirty="0" smtClean="0"/>
              <a:t>Many </a:t>
            </a:r>
            <a:r>
              <a:rPr lang="en-US" dirty="0" smtClean="0"/>
              <a:t>of physical complaints presenting to other medical specialties are primarily symptoms of pure psychiatric disorders. </a:t>
            </a:r>
            <a:endParaRPr lang="en-US" dirty="0" smtClean="0"/>
          </a:p>
          <a:p>
            <a:r>
              <a:rPr lang="en-US" dirty="0" smtClean="0"/>
              <a:t>The </a:t>
            </a:r>
            <a:r>
              <a:rPr lang="en-US" dirty="0" smtClean="0"/>
              <a:t>psychiatric aspect of patients with medical and surgical disorders plays an important role in the prognosis and management of those patients</a:t>
            </a:r>
            <a:r>
              <a:rPr lang="en-US" dirty="0" smtClean="0"/>
              <a:t>.</a:t>
            </a:r>
            <a:r>
              <a:rPr lang="en-US" dirty="0" smtClean="0"/>
              <a:t> </a:t>
            </a:r>
            <a:endParaRPr lang="en-US" dirty="0" smtClean="0"/>
          </a:p>
          <a:p>
            <a:r>
              <a:rPr lang="en-US" dirty="0" smtClean="0"/>
              <a:t>Psychiatric </a:t>
            </a:r>
            <a:r>
              <a:rPr lang="en-US" dirty="0" smtClean="0"/>
              <a:t>patients always perform at a lower level than expected making them a great economic burden and a source of lots of familial and social problems.</a:t>
            </a:r>
          </a:p>
          <a:p>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World health organization report</a:t>
            </a:r>
            <a:endParaRPr lang="en-US" dirty="0"/>
          </a:p>
        </p:txBody>
      </p:sp>
      <p:sp>
        <p:nvSpPr>
          <p:cNvPr id="3" name="Content Placeholder 2"/>
          <p:cNvSpPr>
            <a:spLocks noGrp="1"/>
          </p:cNvSpPr>
          <p:nvPr>
            <p:ph idx="1"/>
          </p:nvPr>
        </p:nvSpPr>
        <p:spPr/>
        <p:txBody>
          <a:bodyPr/>
          <a:lstStyle/>
          <a:p>
            <a:r>
              <a:rPr lang="en-US" dirty="0" smtClean="0"/>
              <a:t>In October 2001, the WHO Yearly Report cited four psychiatric disorders among the top ten diseases that caused worldwide disability in all age groups. They </a:t>
            </a:r>
            <a:r>
              <a:rPr lang="en-US" dirty="0" smtClean="0"/>
              <a:t>are: </a:t>
            </a:r>
          </a:p>
          <a:p>
            <a:r>
              <a:rPr lang="en-US" dirty="0" err="1" smtClean="0"/>
              <a:t>Unipolar</a:t>
            </a:r>
            <a:r>
              <a:rPr lang="en-US" dirty="0" smtClean="0"/>
              <a:t> </a:t>
            </a:r>
            <a:r>
              <a:rPr lang="en-US" dirty="0" smtClean="0"/>
              <a:t>Depression (ranked 1st), </a:t>
            </a:r>
          </a:p>
          <a:p>
            <a:r>
              <a:rPr lang="en-US" dirty="0" smtClean="0"/>
              <a:t>Alcohol Use Disorders (ranked 5th), </a:t>
            </a:r>
          </a:p>
          <a:p>
            <a:r>
              <a:rPr lang="en-US" dirty="0" smtClean="0"/>
              <a:t>Schizophrenia (ranked 7th), and </a:t>
            </a:r>
          </a:p>
          <a:p>
            <a:r>
              <a:rPr lang="en-US" dirty="0" smtClean="0"/>
              <a:t>Bipolar Mood disorder (ranked 9th). </a:t>
            </a:r>
          </a:p>
          <a:p>
            <a:endParaRPr lang="en-US" dirty="0"/>
          </a:p>
        </p:txBody>
      </p:sp>
      <p:pic>
        <p:nvPicPr>
          <p:cNvPr id="4" name="il_fi" descr="http://www.buzzle.com/img/articleImages/137462-877-44.jpg"/>
          <p:cNvPicPr/>
          <p:nvPr/>
        </p:nvPicPr>
        <p:blipFill>
          <a:blip r:embed="rId2"/>
          <a:srcRect/>
          <a:stretch>
            <a:fillRect/>
          </a:stretch>
        </p:blipFill>
        <p:spPr bwMode="auto">
          <a:xfrm>
            <a:off x="6019800" y="4876800"/>
            <a:ext cx="3124200" cy="19812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Mind-Brain Relationship</a:t>
            </a:r>
            <a:br>
              <a:rPr lang="en-US" b="1" dirty="0" smtClean="0"/>
            </a:br>
            <a:endParaRPr lang="en-US" dirty="0"/>
          </a:p>
        </p:txBody>
      </p:sp>
      <p:sp>
        <p:nvSpPr>
          <p:cNvPr id="3" name="Content Placeholder 2"/>
          <p:cNvSpPr>
            <a:spLocks noGrp="1"/>
          </p:cNvSpPr>
          <p:nvPr>
            <p:ph idx="1"/>
          </p:nvPr>
        </p:nvSpPr>
        <p:spPr>
          <a:xfrm>
            <a:off x="457200" y="1066800"/>
            <a:ext cx="8229600" cy="5791200"/>
          </a:xfrm>
        </p:spPr>
        <p:txBody>
          <a:bodyPr>
            <a:normAutofit fontScale="92500" lnSpcReduction="20000"/>
          </a:bodyPr>
          <a:lstStyle/>
          <a:p>
            <a:r>
              <a:rPr lang="en-US" dirty="0" smtClean="0"/>
              <a:t>Mental </a:t>
            </a:r>
            <a:r>
              <a:rPr lang="en-US" dirty="0" smtClean="0"/>
              <a:t>functions such as memory, learning, habituation, and conditioning   are   now   defined   in   </a:t>
            </a:r>
            <a:r>
              <a:rPr lang="en-US" dirty="0" err="1" smtClean="0"/>
              <a:t>neuromolecular</a:t>
            </a:r>
            <a:r>
              <a:rPr lang="en-US" dirty="0" smtClean="0"/>
              <a:t>   and </a:t>
            </a:r>
            <a:r>
              <a:rPr lang="en-US" dirty="0" err="1" smtClean="0"/>
              <a:t>neurophysiological</a:t>
            </a:r>
            <a:r>
              <a:rPr lang="en-US" dirty="0" smtClean="0"/>
              <a:t> terms. </a:t>
            </a:r>
            <a:endParaRPr lang="en-US" dirty="0" smtClean="0"/>
          </a:p>
          <a:p>
            <a:r>
              <a:rPr lang="en-US" dirty="0" smtClean="0"/>
              <a:t>For </a:t>
            </a:r>
            <a:r>
              <a:rPr lang="en-US" dirty="0" smtClean="0"/>
              <a:t>example, consolidation of memory is now believed to be the product of long term </a:t>
            </a:r>
            <a:r>
              <a:rPr lang="en-US" dirty="0" err="1" smtClean="0"/>
              <a:t>potentiation</a:t>
            </a:r>
            <a:r>
              <a:rPr lang="en-US" dirty="0" smtClean="0"/>
              <a:t> inside the neuron. </a:t>
            </a:r>
            <a:endParaRPr lang="en-US" dirty="0" smtClean="0"/>
          </a:p>
          <a:p>
            <a:r>
              <a:rPr lang="en-US" dirty="0" smtClean="0"/>
              <a:t>This </a:t>
            </a:r>
            <a:r>
              <a:rPr lang="en-US" dirty="0" smtClean="0"/>
              <a:t>alters synaptic activity resulting in actual change in synaptic structure. These processes may be visualized in the brain by special </a:t>
            </a:r>
            <a:r>
              <a:rPr lang="en-US" dirty="0" err="1" smtClean="0"/>
              <a:t>neuroimaging</a:t>
            </a:r>
            <a:r>
              <a:rPr lang="en-US" dirty="0" smtClean="0"/>
              <a:t> techniques.</a:t>
            </a:r>
          </a:p>
          <a:p>
            <a:pPr>
              <a:buNone/>
            </a:pPr>
            <a:r>
              <a:rPr lang="en-US" dirty="0" smtClean="0"/>
              <a:t> </a:t>
            </a:r>
          </a:p>
          <a:p>
            <a:r>
              <a:rPr lang="en-US" dirty="0" smtClean="0"/>
              <a:t>This ability of brain synapse to alter its configuration in response to experience is called brain plasticity. </a:t>
            </a:r>
            <a:endParaRPr lang="en-US" dirty="0" smtClean="0"/>
          </a:p>
          <a:p>
            <a:r>
              <a:rPr lang="en-US" dirty="0" smtClean="0"/>
              <a:t>This </a:t>
            </a:r>
            <a:r>
              <a:rPr lang="en-US" dirty="0" smtClean="0"/>
              <a:t>means that psychological influences lead to functional and structural changes in the brain, e.g.. psychotherapy.</a:t>
            </a:r>
          </a:p>
          <a:p>
            <a:r>
              <a:rPr lang="en-US" dirty="0" smtClean="0"/>
              <a:t>It also means that experience shapes the structure of the brain.</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l_fi" descr="http://www.dormivigilia.com/wp-content/uploads/2011/06/F1.medium1.gif"/>
          <p:cNvPicPr>
            <a:picLocks noGrp="1"/>
          </p:cNvPicPr>
          <p:nvPr>
            <p:ph idx="1"/>
          </p:nvPr>
        </p:nvPicPr>
        <p:blipFill>
          <a:blip r:embed="rId2"/>
          <a:srcRect/>
          <a:stretch>
            <a:fillRect/>
          </a:stretch>
        </p:blipFill>
        <p:spPr bwMode="auto">
          <a:xfrm>
            <a:off x="0" y="838200"/>
            <a:ext cx="9144000" cy="6019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95400"/>
          </a:xfrm>
        </p:spPr>
        <p:txBody>
          <a:bodyPr>
            <a:normAutofit fontScale="90000"/>
          </a:bodyPr>
          <a:lstStyle/>
          <a:p>
            <a:r>
              <a:rPr lang="en-US" sz="4000" b="1" dirty="0" smtClean="0"/>
              <a:t>Evaluation of Normality and Abnormality</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In </a:t>
            </a:r>
            <a:r>
              <a:rPr lang="en-US" dirty="0" smtClean="0"/>
              <a:t>psychiatry, a person is considered abnormal (disordered) if he displays two major characteristics: </a:t>
            </a:r>
            <a:endParaRPr lang="en-US" dirty="0" smtClean="0"/>
          </a:p>
          <a:p>
            <a:r>
              <a:rPr lang="en-US" dirty="0" smtClean="0"/>
              <a:t>(</a:t>
            </a:r>
            <a:r>
              <a:rPr lang="en-US" dirty="0" smtClean="0"/>
              <a:t>1) clear psychiatric symptoms and signs leading to significant distress to the patient or suffering to others; and </a:t>
            </a:r>
            <a:endParaRPr lang="en-US" dirty="0" smtClean="0"/>
          </a:p>
          <a:p>
            <a:r>
              <a:rPr lang="en-US" dirty="0" smtClean="0"/>
              <a:t>(</a:t>
            </a:r>
            <a:r>
              <a:rPr lang="en-US" dirty="0" smtClean="0"/>
              <a:t>2) manifest decline in social and vocational adjustment.</a:t>
            </a:r>
          </a:p>
          <a:p>
            <a:endParaRPr lang="en-US" dirty="0"/>
          </a:p>
        </p:txBody>
      </p:sp>
      <p:pic>
        <p:nvPicPr>
          <p:cNvPr id="4" name="il_fi" descr="http://puddlejumpcoaching.com/wp-content/uploads/2012/02/Mental-Disorders.jpg"/>
          <p:cNvPicPr/>
          <p:nvPr/>
        </p:nvPicPr>
        <p:blipFill>
          <a:blip r:embed="rId2"/>
          <a:srcRect/>
          <a:stretch>
            <a:fillRect/>
          </a:stretch>
        </p:blipFill>
        <p:spPr bwMode="auto">
          <a:xfrm>
            <a:off x="4419600" y="4572001"/>
            <a:ext cx="4724400" cy="2286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Etiology of Psychiatric Disorders</a:t>
            </a:r>
            <a:br>
              <a:rPr lang="en-US" b="1" dirty="0" smtClean="0"/>
            </a:br>
            <a:endParaRPr lang="en-US" dirty="0"/>
          </a:p>
        </p:txBody>
      </p:sp>
      <p:sp>
        <p:nvSpPr>
          <p:cNvPr id="3" name="Content Placeholder 2"/>
          <p:cNvSpPr>
            <a:spLocks noGrp="1"/>
          </p:cNvSpPr>
          <p:nvPr>
            <p:ph idx="1"/>
          </p:nvPr>
        </p:nvSpPr>
        <p:spPr/>
        <p:txBody>
          <a:bodyPr>
            <a:normAutofit/>
          </a:bodyPr>
          <a:lstStyle/>
          <a:p>
            <a:pPr>
              <a:buNone/>
            </a:pPr>
            <a:r>
              <a:rPr lang="en-US" dirty="0" smtClean="0"/>
              <a:t>Etiology </a:t>
            </a:r>
            <a:r>
              <a:rPr lang="en-US" dirty="0" smtClean="0"/>
              <a:t>or causation of psychiatric disorders is a complex issue. This complexity has several aspects :</a:t>
            </a:r>
          </a:p>
          <a:p>
            <a:pPr lvl="0"/>
            <a:r>
              <a:rPr lang="en-US" dirty="0" smtClean="0"/>
              <a:t>psychiatric disorders are caused by the interaction of a multitude of biological, psychological and social factors. </a:t>
            </a:r>
          </a:p>
          <a:p>
            <a:r>
              <a:rPr lang="en-US" dirty="0" smtClean="0"/>
              <a:t>separation </a:t>
            </a:r>
            <a:r>
              <a:rPr lang="en-US" dirty="0" smtClean="0"/>
              <a:t>of time between the cause and effect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a:bodyPr>
          <a:lstStyle/>
          <a:p>
            <a:r>
              <a:rPr lang="en-US" b="1" dirty="0" smtClean="0"/>
              <a:t>The </a:t>
            </a:r>
            <a:r>
              <a:rPr lang="en-US" b="1" dirty="0" smtClean="0"/>
              <a:t>Bio-Psycho-Social </a:t>
            </a:r>
            <a:r>
              <a:rPr lang="en-US" b="1" dirty="0" smtClean="0"/>
              <a:t>Model</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According </a:t>
            </a:r>
            <a:r>
              <a:rPr lang="en-US" dirty="0" smtClean="0"/>
              <a:t>to this model psychiatric disorders arise from the combined effect or interaction of biological, psychological and social factors. </a:t>
            </a:r>
            <a:endParaRPr lang="en-US" dirty="0" smtClean="0"/>
          </a:p>
          <a:p>
            <a:r>
              <a:rPr lang="en-US" dirty="0" smtClean="0"/>
              <a:t>Biological</a:t>
            </a:r>
            <a:r>
              <a:rPr lang="en-US" dirty="0" smtClean="0"/>
              <a:t>, psychological and social factors create a vulnerability (i.e. readiness) to develop certain psychiatric disorders. </a:t>
            </a:r>
            <a:endParaRPr lang="en-US" dirty="0" smtClean="0"/>
          </a:p>
          <a:p>
            <a:r>
              <a:rPr lang="en-US" dirty="0" smtClean="0"/>
              <a:t>Negative </a:t>
            </a:r>
            <a:r>
              <a:rPr lang="en-US" dirty="0" smtClean="0"/>
              <a:t>or traumatic psychological experiences operating during childhood development add to this vulnerability. </a:t>
            </a:r>
            <a:endParaRPr lang="en-US" dirty="0" smtClean="0"/>
          </a:p>
          <a:p>
            <a:r>
              <a:rPr lang="en-US" dirty="0" smtClean="0"/>
              <a:t>Later </a:t>
            </a:r>
            <a:r>
              <a:rPr lang="en-US" dirty="0" smtClean="0"/>
              <a:t>in life the impact of significant stressors</a:t>
            </a:r>
            <a:r>
              <a:rPr lang="en-US" dirty="0" smtClean="0"/>
              <a:t>,, </a:t>
            </a:r>
            <a:r>
              <a:rPr lang="en-US" dirty="0" smtClean="0"/>
              <a:t>activates pathological processes that lead to the emergence of </a:t>
            </a:r>
            <a:r>
              <a:rPr lang="en-US" dirty="0" smtClean="0"/>
              <a:t>disorder.</a:t>
            </a:r>
            <a:endParaRPr lang="en-US" dirty="0" smtClean="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79</TotalTime>
  <Words>1123</Words>
  <Application>Microsoft Office PowerPoint</Application>
  <PresentationFormat>On-screen Show (4:3)</PresentationFormat>
  <Paragraphs>90</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Flow</vt:lpstr>
      <vt:lpstr>Introduction &amp; etiology of psychiatric illness</vt:lpstr>
      <vt:lpstr>What is psychiatry?</vt:lpstr>
      <vt:lpstr>Importance of studying psychiatry</vt:lpstr>
      <vt:lpstr>World health organization report</vt:lpstr>
      <vt:lpstr>The Mind-Brain Relationship </vt:lpstr>
      <vt:lpstr>Slide 6</vt:lpstr>
      <vt:lpstr>Evaluation of Normality and Abnormality </vt:lpstr>
      <vt:lpstr>Etiology of Psychiatric Disorders </vt:lpstr>
      <vt:lpstr>The Bio-Psycho-Social Model</vt:lpstr>
      <vt:lpstr>The Bio-Psycho-Social Model of Etiology of Psychiatric illness</vt:lpstr>
      <vt:lpstr>Genetic Factors </vt:lpstr>
      <vt:lpstr>B- Neurochemical and neuroendocrine factors </vt:lpstr>
      <vt:lpstr>C- Neurophysiological and neuropathological factors </vt:lpstr>
      <vt:lpstr>2- Psychological Factors </vt:lpstr>
      <vt:lpstr>3- Social Factors </vt:lpstr>
      <vt:lpstr>Etiology of psychiatric illness</vt:lpstr>
      <vt:lpstr>1- Predisposing Factors: </vt:lpstr>
      <vt:lpstr>2- Precipitating Factors </vt:lpstr>
      <vt:lpstr>3. Perpetuating ( Maintaining ) Factors </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&amp; etiology of psychiatric illness</dc:title>
  <dc:creator>hala</dc:creator>
  <cp:lastModifiedBy>hala</cp:lastModifiedBy>
  <cp:revision>13</cp:revision>
  <dcterms:created xsi:type="dcterms:W3CDTF">2006-08-16T00:00:00Z</dcterms:created>
  <dcterms:modified xsi:type="dcterms:W3CDTF">2012-06-22T16:52:13Z</dcterms:modified>
</cp:coreProperties>
</file>