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57" r:id="rId4"/>
    <p:sldId id="258" r:id="rId5"/>
    <p:sldId id="262" r:id="rId6"/>
    <p:sldId id="261" r:id="rId7"/>
    <p:sldId id="272" r:id="rId8"/>
    <p:sldId id="275" r:id="rId9"/>
    <p:sldId id="271" r:id="rId10"/>
    <p:sldId id="260" r:id="rId11"/>
    <p:sldId id="259" r:id="rId12"/>
    <p:sldId id="276" r:id="rId13"/>
    <p:sldId id="263" r:id="rId14"/>
    <p:sldId id="266" r:id="rId15"/>
    <p:sldId id="265" r:id="rId16"/>
    <p:sldId id="274" r:id="rId17"/>
    <p:sldId id="264" r:id="rId18"/>
    <p:sldId id="273" r:id="rId19"/>
    <p:sldId id="270" r:id="rId20"/>
    <p:sldId id="269" r:id="rId21"/>
    <p:sldId id="268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9D95E87-0740-4ADD-81F2-A93DD903FE41}" type="datetimeFigureOut">
              <a:rPr lang="en-US" smtClean="0"/>
              <a:t>4/22/2018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936F6B-6C60-4DFA-8916-B268B66310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dirty="0" smtClean="0">
                <a:effectLst/>
                <a:latin typeface="Algerian" panose="04020705040A02060702" pitchFamily="82" charset="0"/>
                <a:ea typeface="Calibri"/>
                <a:cs typeface="Arial"/>
              </a:rPr>
              <a:t>SYSTEMIC LUPUS ERYTHEMATOSUS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4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4- The eye: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Retinal vasculitis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Arial"/>
              </a:rPr>
              <a:t>Episcleritis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 , conjunctivitis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Arial"/>
              </a:rPr>
              <a:t>Keratoconjunctivitis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 sicca.</a:t>
            </a:r>
            <a:endParaRPr lang="en-US" sz="3200" dirty="0">
              <a:ea typeface="Calibri"/>
              <a:cs typeface="Arial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6852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5-The heart: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Pericarditis &amp; pericardial effusion.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Myocarditis with heart failure.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err="1" smtClean="0">
                <a:effectLst/>
                <a:latin typeface="Times New Roman"/>
                <a:ea typeface="Calibri"/>
                <a:cs typeface="Arial"/>
              </a:rPr>
              <a:t>Libman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 sacks endocarditis.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Hypertension </a:t>
            </a:r>
            <a:endParaRPr lang="en-US" sz="3200" dirty="0">
              <a:ea typeface="Calibri"/>
              <a:cs typeface="Arial"/>
            </a:endParaRPr>
          </a:p>
          <a:p>
            <a:r>
              <a:rPr lang="en-US" sz="3200" dirty="0" smtClean="0">
                <a:effectLst/>
                <a:latin typeface="Times New Roman"/>
                <a:ea typeface="Calibri"/>
              </a:rPr>
              <a:t>Coronary artery disease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68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036495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65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6-The kidney: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    LUPUS NEPHRITIS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7- The lung: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Pleurisy and pleural effusion.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Interstitial lung disease.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Shrinking lung syndrome with elevation of diaphragm due to recurrent pulmonary infarction.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Pulmonary hypertension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Adult respiratory distress syndrome.</a:t>
            </a:r>
            <a:endParaRPr lang="en-US" sz="28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0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8- GIT: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Mesenteric vasculitis with acute abdomen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9- Neurological: 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Psychosis.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Seizures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Polyneuropathy.</a:t>
            </a:r>
            <a:endParaRPr lang="en-US" sz="2800" dirty="0">
              <a:ea typeface="Calibri"/>
              <a:cs typeface="Arial"/>
            </a:endParaRPr>
          </a:p>
          <a:p>
            <a:r>
              <a:rPr lang="en-US" sz="2800" dirty="0" smtClean="0">
                <a:effectLst/>
                <a:latin typeface="Times New Roman"/>
                <a:ea typeface="Calibri"/>
              </a:rPr>
              <a:t>Lupus headache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17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10- Blood: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Autoimmune thrombocytopenia and hemolytic anemia.</a:t>
            </a:r>
            <a:endParaRPr lang="en-US" sz="32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Leucopenia&amp; lymphopenia.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11- </a:t>
            </a:r>
            <a:r>
              <a:rPr lang="en-US" sz="3200" dirty="0" err="1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Serositis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: </a:t>
            </a:r>
            <a:endParaRPr lang="en-US" sz="3200" dirty="0" smtClean="0">
              <a:solidFill>
                <a:srgbClr val="FF0000"/>
              </a:solidFill>
              <a:effectLst/>
              <a:latin typeface="Times New Roman"/>
              <a:ea typeface="Calibri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</a:t>
            </a: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</a:rPr>
              <a:t> </a:t>
            </a:r>
            <a:r>
              <a:rPr lang="en-US" sz="3200" dirty="0" smtClean="0">
                <a:effectLst/>
                <a:latin typeface="Times New Roman"/>
                <a:ea typeface="Calibri"/>
              </a:rPr>
              <a:t>of pleura, pericardium&amp; peritoneum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458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885698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68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Investigations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1- CBC: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N.N.anemia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, autoimmune hemolytic anemia, leucopenia,      lymphopenia.  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2- ESR: increased.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3- ANA:  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positive in 95% of cases.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4- Anti-DsDNA: is most specific and reflect disease activity.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5- C3&amp;C4 are consumed during disease activity.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6- Anti Ro&amp; Anti La antibodies.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7- Anti Smith antibody (specific for SLE).</a:t>
            </a:r>
            <a:endParaRPr lang="ar-EG" dirty="0" smtClean="0">
              <a:effectLst/>
              <a:latin typeface="Times New Roman"/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8- </a:t>
            </a:r>
            <a:r>
              <a:rPr lang="en-US" b="1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Kidney biopsy.</a:t>
            </a:r>
            <a:endParaRPr lang="en-US" b="1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US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02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856983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22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All patients require education and general prophylactic measures to prevent disease flares: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1- Sunscreens and protective clothing to avoid photosensitive reactions.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2-Avoiding use of oral contraceptive pills as they increase the disease activity.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3- Avoidance of vasoconstrictive drugs for treating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Raynaud᾽s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phenomenon.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4- Psychological support for depression and anxiety.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5- Routine immunization for influenza and </a:t>
            </a:r>
            <a:r>
              <a:rPr lang="en-US" dirty="0" err="1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pneumococcai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are recommended.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  <a:endParaRPr lang="en-US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3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88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6828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u="sng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Pharmacological therapy: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NSAIDs: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for arthralgia, fever and </a:t>
            </a: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serositis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2- </a:t>
            </a:r>
            <a:r>
              <a:rPr lang="en-US" sz="2800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Hydroxychloroquine&amp; topical steroids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for skin manifestations.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3- 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Corticosteroid therapy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is the main subject of treatment.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Either: pulse methylprednisolone OR oral prednisolone (full dose).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60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728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12296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4- Immunosuppressive therapy:</a:t>
            </a:r>
            <a:endParaRPr lang="en-US" dirty="0">
              <a:solidFill>
                <a:srgbClr val="0070C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Cyclophosphamide</a:t>
            </a:r>
            <a:endParaRPr lang="en-US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Mycophenolate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Mofetil</a:t>
            </a:r>
            <a:endParaRPr lang="en-US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Azathioprine</a:t>
            </a:r>
            <a:endParaRPr lang="en-US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Cyclosporine </a:t>
            </a:r>
            <a:endParaRPr lang="en-US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/>
                <a:ea typeface="Calibri"/>
                <a:cs typeface="Arial"/>
              </a:rPr>
              <a:t>5- Biologic therapy:</a:t>
            </a:r>
            <a:endParaRPr lang="en-US" dirty="0">
              <a:solidFill>
                <a:srgbClr val="0070C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TNF inhibitors</a:t>
            </a:r>
            <a:endParaRPr lang="en-US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IL1&amp; IL6 blockers</a:t>
            </a:r>
            <a:endParaRPr lang="en-US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T cell </a:t>
            </a:r>
            <a:r>
              <a:rPr lang="en-US" dirty="0" err="1" smtClean="0">
                <a:effectLst/>
                <a:latin typeface="Times New Roman"/>
                <a:ea typeface="Calibri"/>
                <a:cs typeface="Arial"/>
              </a:rPr>
              <a:t>costimmualtory</a:t>
            </a:r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 inhibitor</a:t>
            </a:r>
            <a:endParaRPr lang="en-US" dirty="0">
              <a:ea typeface="Calibri"/>
              <a:cs typeface="Arial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  <a:effectLst/>
                <a:latin typeface="Times New Roman"/>
                <a:ea typeface="Calibri"/>
              </a:rPr>
              <a:t>6- Plasmapheresis </a:t>
            </a:r>
            <a:r>
              <a:rPr lang="en-US" dirty="0" smtClean="0">
                <a:effectLst/>
                <a:latin typeface="Times New Roman"/>
                <a:ea typeface="Calibri"/>
              </a:rPr>
              <a:t>in sever exacerbations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332656"/>
            <a:ext cx="8229600" cy="20074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723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b="1" smtClean="0">
                <a:solidFill>
                  <a:srgbClr val="C00000"/>
                </a:solidFill>
                <a:latin typeface="Bodoni MT" panose="02070603080606020203" pitchFamily="18" charset="0"/>
              </a:rPr>
              <a:t>THANK </a:t>
            </a:r>
            <a:r>
              <a:rPr lang="en-US" sz="9600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YOU 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&amp;</a:t>
            </a:r>
          </a:p>
          <a:p>
            <a:pPr marL="0" indent="0" algn="ctr">
              <a:buNone/>
            </a:pPr>
            <a:r>
              <a:rPr lang="en-US" sz="9600" b="1" dirty="0" smtClean="0">
                <a:solidFill>
                  <a:srgbClr val="C00000"/>
                </a:solidFill>
                <a:latin typeface="Bodoni MT" panose="02070603080606020203" pitchFamily="18" charset="0"/>
              </a:rPr>
              <a:t>GOOD LUCK</a:t>
            </a:r>
            <a:endParaRPr lang="en-US" sz="9600" b="1" dirty="0">
              <a:solidFill>
                <a:srgbClr val="C00000"/>
              </a:solidFill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0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SLE is an inflammatory autoimmune disorder characterized by autoantibodies to nuclear antigens. It can affect multiple organ systems.</a:t>
            </a:r>
            <a:endParaRPr lang="en-US" sz="2800" dirty="0">
              <a:ea typeface="Calibri"/>
              <a:cs typeface="Arial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It affects mainly females (9:1) with peak incidence in the second &amp; third decades.</a:t>
            </a:r>
            <a:endParaRPr lang="en-US" sz="2800" dirty="0">
              <a:ea typeface="Calibri"/>
              <a:cs typeface="Arial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609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b="1" dirty="0" err="1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Aetiology</a:t>
            </a:r>
            <a:r>
              <a:rPr lang="en-US" sz="2800" spc="0" dirty="0">
                <a:solidFill>
                  <a:srgbClr val="292934"/>
                </a:solidFill>
                <a:latin typeface="Times New Roman"/>
                <a:ea typeface="Calibri"/>
                <a:cs typeface="Arial"/>
              </a:rPr>
              <a:t>(Autoimmune disorder</a:t>
            </a:r>
            <a:r>
              <a:rPr lang="en-US" sz="2800" spc="0" dirty="0" smtClean="0">
                <a:solidFill>
                  <a:srgbClr val="292934"/>
                </a:solidFill>
                <a:latin typeface="Times New Roman"/>
                <a:ea typeface="Calibri"/>
                <a:cs typeface="Arial"/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1- 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Defect in T suppressor lymphocytes and formation of autoantibodies to a variety of antigens. 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2- Environmental factors leading to oxidative stress e.g. exposure to sunlight, pregnancy and infection.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3- Drugs: like hydralazine, procainamide (drug induced lupus)</a:t>
            </a:r>
            <a:endParaRPr lang="en-US" sz="28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effectLst/>
                <a:latin typeface="Times New Roman"/>
                <a:ea typeface="Calibri"/>
              </a:rPr>
              <a:t>4- Hormonal factors</a:t>
            </a:r>
            <a:r>
              <a:rPr lang="ar-EG" sz="2800" dirty="0" smtClean="0">
                <a:effectLst/>
                <a:latin typeface="Times New Roman"/>
                <a:ea typeface="Calibri"/>
              </a:rPr>
              <a:t>: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: SLE is common in child bearing period&amp; in those who using contraceptive pills. </a:t>
            </a:r>
            <a:endParaRPr lang="en-US" sz="28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10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b="1" dirty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Clinical </a:t>
            </a:r>
            <a:r>
              <a:rPr lang="en-US" b="1" dirty="0" smtClean="0">
                <a:solidFill>
                  <a:prstClr val="black"/>
                </a:solidFill>
                <a:latin typeface="Times New Roman"/>
                <a:ea typeface="Calibri"/>
                <a:cs typeface="Arial"/>
              </a:rPr>
              <a:t>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1- Fever.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2- Musculoskeletal:</a:t>
            </a:r>
            <a:endParaRPr lang="en-US" sz="3200" dirty="0">
              <a:solidFill>
                <a:srgbClr val="FF0000"/>
              </a:solidFill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   Bilateral and symmetrical arthralgia of joints.</a:t>
            </a:r>
            <a:r>
              <a:rPr lang="en-US" sz="3200" b="1" dirty="0" smtClean="0">
                <a:effectLst/>
                <a:latin typeface="Times New Roman"/>
                <a:ea typeface="Calibri"/>
                <a:cs typeface="Arial"/>
              </a:rPr>
              <a:t> 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3200" b="1" dirty="0" smtClean="0">
                <a:effectLst/>
                <a:latin typeface="Times New Roman"/>
                <a:ea typeface="Calibri"/>
                <a:cs typeface="Arial"/>
              </a:rPr>
              <a:t>   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Non deforming but tenosynovitis may lead to deformity (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Arial"/>
              </a:rPr>
              <a:t>Jaccoud᾽s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 </a:t>
            </a:r>
            <a:r>
              <a:rPr lang="en-US" sz="3200" dirty="0" err="1" smtClean="0">
                <a:effectLst/>
                <a:latin typeface="Times New Roman"/>
                <a:ea typeface="Calibri"/>
                <a:cs typeface="Arial"/>
              </a:rPr>
              <a:t>arthropathy</a:t>
            </a:r>
            <a:r>
              <a:rPr lang="en-US" sz="3200" dirty="0" smtClean="0">
                <a:effectLst/>
                <a:latin typeface="Times New Roman"/>
                <a:ea typeface="Calibri"/>
                <a:cs typeface="Arial"/>
              </a:rPr>
              <a:t>).</a:t>
            </a:r>
            <a:endParaRPr lang="en-US" sz="3200" dirty="0">
              <a:ea typeface="Calibri"/>
              <a:cs typeface="Arial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50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Arial"/>
              </a:rPr>
              <a:t>3- The skin:</a:t>
            </a:r>
            <a:endParaRPr lang="en-US" sz="2800" dirty="0">
              <a:solidFill>
                <a:srgbClr val="FF0000"/>
              </a:solidFill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Malar rash: butterfly rash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Discoid rash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Photosensitivity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Purpuric eruption with vasculitis or thrombocytopenia.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buFont typeface="Symbol"/>
              <a:buChar char=""/>
            </a:pP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Alopecia </a:t>
            </a:r>
            <a:endParaRPr lang="en-US" sz="2800" dirty="0">
              <a:ea typeface="Calibri"/>
              <a:cs typeface="Arial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sz="2800" dirty="0" err="1" smtClean="0">
                <a:effectLst/>
                <a:latin typeface="Times New Roman"/>
                <a:ea typeface="Calibri"/>
                <a:cs typeface="Arial"/>
              </a:rPr>
              <a:t>Raynaud᾽s</a:t>
            </a:r>
            <a:r>
              <a:rPr lang="en-US" sz="2800" dirty="0" smtClean="0">
                <a:effectLst/>
                <a:latin typeface="Times New Roman"/>
                <a:ea typeface="Calibri"/>
                <a:cs typeface="Arial"/>
              </a:rPr>
              <a:t> phenomenon.</a:t>
            </a:r>
            <a:endParaRPr lang="en-US" sz="2800" dirty="0">
              <a:ea typeface="Calibri"/>
              <a:cs typeface="Arial"/>
            </a:endParaRPr>
          </a:p>
          <a:p>
            <a:r>
              <a:rPr lang="en-US" sz="2800" dirty="0" err="1" smtClean="0">
                <a:effectLst/>
                <a:latin typeface="Times New Roman"/>
                <a:ea typeface="Calibri"/>
              </a:rPr>
              <a:t>Urticaria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1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24528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854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4355976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4909"/>
            <a:ext cx="4464495" cy="625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1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119437"/>
            <a:ext cx="249555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1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70</TotalTime>
  <Words>490</Words>
  <Application>Microsoft Office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SYSTEMIC LUPUS ERYTHEMATOSUS</vt:lpstr>
      <vt:lpstr>PowerPoint Presentation</vt:lpstr>
      <vt:lpstr>PowerPoint Presentation</vt:lpstr>
      <vt:lpstr>Aetiology(Autoimmune disorder)</vt:lpstr>
      <vt:lpstr>Clinical picture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PowerPoint Presentation</vt:lpstr>
      <vt:lpstr>Treatment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SYSTEMIC LUPUS ERYTHEMATOSUS</dc:title>
  <dc:creator>HI TECH</dc:creator>
  <cp:lastModifiedBy>HI TECH</cp:lastModifiedBy>
  <cp:revision>30</cp:revision>
  <dcterms:created xsi:type="dcterms:W3CDTF">2018-04-21T21:59:24Z</dcterms:created>
  <dcterms:modified xsi:type="dcterms:W3CDTF">2018-04-22T07:12:00Z</dcterms:modified>
</cp:coreProperties>
</file>