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01" r:id="rId12"/>
    <p:sldId id="266" r:id="rId13"/>
    <p:sldId id="302" r:id="rId14"/>
    <p:sldId id="267" r:id="rId15"/>
    <p:sldId id="300" r:id="rId16"/>
    <p:sldId id="268" r:id="rId17"/>
    <p:sldId id="269" r:id="rId18"/>
    <p:sldId id="270" r:id="rId19"/>
    <p:sldId id="271" r:id="rId20"/>
    <p:sldId id="304" r:id="rId21"/>
    <p:sldId id="272" r:id="rId22"/>
    <p:sldId id="273" r:id="rId23"/>
    <p:sldId id="274" r:id="rId24"/>
    <p:sldId id="298" r:id="rId25"/>
    <p:sldId id="275" r:id="rId26"/>
    <p:sldId id="276" r:id="rId27"/>
    <p:sldId id="299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6" r:id="rId37"/>
    <p:sldId id="285" r:id="rId38"/>
    <p:sldId id="287" r:id="rId39"/>
    <p:sldId id="288" r:id="rId40"/>
    <p:sldId id="289" r:id="rId41"/>
    <p:sldId id="290" r:id="rId42"/>
    <p:sldId id="291" r:id="rId43"/>
    <p:sldId id="292" r:id="rId44"/>
    <p:sldId id="296" r:id="rId45"/>
    <p:sldId id="293" r:id="rId46"/>
    <p:sldId id="295" r:id="rId47"/>
    <p:sldId id="297" r:id="rId48"/>
    <p:sldId id="294" r:id="rId49"/>
    <p:sldId id="303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7/7/2012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javascript:PopVideoPlayer('http://www.encyclopedia.com/video/HlKR6SQlg5k-milieu-therapy-part-1-of.aspx');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Psychotherapy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Psychiatry department</a:t>
            </a:r>
          </a:p>
          <a:p>
            <a:r>
              <a:rPr lang="en-US" dirty="0" err="1" smtClean="0"/>
              <a:t>Beni</a:t>
            </a:r>
            <a:r>
              <a:rPr lang="en-US" dirty="0" smtClean="0"/>
              <a:t> </a:t>
            </a:r>
            <a:r>
              <a:rPr lang="en-US" dirty="0" err="1" smtClean="0"/>
              <a:t>Suef</a:t>
            </a:r>
            <a:r>
              <a:rPr lang="en-US" dirty="0" smtClean="0"/>
              <a:t> University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psychodynamic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Psychodynamic psychotherapy includes a variety) of models, e.g.. classical </a:t>
            </a:r>
            <a:endParaRPr lang="en-US" dirty="0" smtClean="0"/>
          </a:p>
          <a:p>
            <a:r>
              <a:rPr lang="en-US" dirty="0" smtClean="0"/>
              <a:t>psychoanalysis </a:t>
            </a:r>
            <a:r>
              <a:rPr lang="en-US" dirty="0" smtClean="0"/>
              <a:t>(of limited use now), </a:t>
            </a:r>
            <a:endParaRPr lang="en-US" dirty="0" smtClean="0"/>
          </a:p>
          <a:p>
            <a:r>
              <a:rPr lang="en-US" dirty="0" smtClean="0"/>
              <a:t>psychoanalytic </a:t>
            </a:r>
            <a:r>
              <a:rPr lang="en-US" dirty="0" smtClean="0"/>
              <a:t>oriented models, </a:t>
            </a:r>
            <a:endParaRPr lang="en-US" dirty="0" smtClean="0"/>
          </a:p>
          <a:p>
            <a:r>
              <a:rPr lang="en-US" dirty="0" smtClean="0"/>
              <a:t>short-term </a:t>
            </a:r>
            <a:r>
              <a:rPr lang="en-US" dirty="0" smtClean="0"/>
              <a:t>models, </a:t>
            </a:r>
            <a:endParaRPr lang="en-US" dirty="0" smtClean="0"/>
          </a:p>
          <a:p>
            <a:r>
              <a:rPr lang="en-US" dirty="0" smtClean="0"/>
              <a:t>object </a:t>
            </a:r>
            <a:r>
              <a:rPr lang="en-US" dirty="0" smtClean="0"/>
              <a:t>relation and </a:t>
            </a:r>
            <a:endParaRPr lang="en-US" dirty="0" smtClean="0"/>
          </a:p>
          <a:p>
            <a:r>
              <a:rPr lang="en-US" dirty="0" smtClean="0"/>
              <a:t>self-</a:t>
            </a:r>
            <a:r>
              <a:rPr lang="en-US" dirty="0" err="1" smtClean="0"/>
              <a:t>psychologv</a:t>
            </a:r>
            <a:r>
              <a:rPr lang="en-US" dirty="0" smtClean="0"/>
              <a:t> </a:t>
            </a:r>
            <a:r>
              <a:rPr lang="en-US" dirty="0" smtClean="0"/>
              <a:t>models, etc....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l_fi" descr="http://4.bp.blogspot.com/_0XSUkJE6sg8/S7GLB5bh1LI/AAAAAAAAACs/goFrSzokAII/s1600/psychodynamic+tx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Psychodynamic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enough </a:t>
            </a:r>
            <a:r>
              <a:rPr lang="en-US" dirty="0" smtClean="0"/>
              <a:t>ego-strength to tolerate the experience of change and growth.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patient should also he capable of expressing his thoughts and emotions.</a:t>
            </a:r>
          </a:p>
          <a:p>
            <a:r>
              <a:rPr lang="en-US" dirty="0" smtClean="0"/>
              <a:t>It </a:t>
            </a:r>
            <a:r>
              <a:rPr lang="en-US" dirty="0" smtClean="0"/>
              <a:t>can be long term (years) but short-term models are more commonly used.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l_fi" descr="http://psychiatryonline.org/data/Journals/FOCUS/2634/171table2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Psychodynamic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short-term techniques are characterized by being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1-   Time-limited. i.e.. weekly sessions for 3-6 months.</a:t>
            </a:r>
          </a:p>
          <a:p>
            <a:r>
              <a:rPr lang="en-US" dirty="0" smtClean="0"/>
              <a:t>2-  Problem-focused. i.e.. focused on limited key aspects of </a:t>
            </a:r>
            <a:r>
              <a:rPr lang="en-US" dirty="0" smtClean="0"/>
              <a:t>the patient's </a:t>
            </a:r>
            <a:r>
              <a:rPr lang="en-US" dirty="0" err="1" smtClean="0"/>
              <a:t>psychopathologv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l_fi" descr="https://www.msu.edu/~larsena3/wra110/other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Behavioral Therapies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Behavioral </a:t>
            </a:r>
            <a:r>
              <a:rPr lang="en-US" dirty="0" smtClean="0"/>
              <a:t>therapy is based on the theory that symptoms are persistent </a:t>
            </a:r>
            <a:r>
              <a:rPr lang="en-US" dirty="0" smtClean="0"/>
              <a:t>maladaptive </a:t>
            </a:r>
            <a:r>
              <a:rPr lang="en-US" dirty="0" smtClean="0"/>
              <a:t>behaviors acquired by conditioning or learning. </a:t>
            </a:r>
            <a:endParaRPr lang="en-US" dirty="0" smtClean="0"/>
          </a:p>
          <a:p>
            <a:r>
              <a:rPr lang="en-US" dirty="0" smtClean="0"/>
              <a:t>Therapy </a:t>
            </a:r>
            <a:r>
              <a:rPr lang="en-US" dirty="0" smtClean="0"/>
              <a:t>consists of "</a:t>
            </a:r>
            <a:r>
              <a:rPr lang="en-US" dirty="0" err="1" smtClean="0"/>
              <a:t>deconditioning</a:t>
            </a:r>
            <a:r>
              <a:rPr lang="en-US" dirty="0" smtClean="0"/>
              <a:t>" or "unlearning" of such behavioral habits and "relearning" of new adaptive behaviors.</a:t>
            </a:r>
          </a:p>
          <a:p>
            <a:r>
              <a:rPr lang="en-US" dirty="0" smtClean="0"/>
              <a:t>e.g., </a:t>
            </a:r>
            <a:r>
              <a:rPr lang="en-US" dirty="0" smtClean="0"/>
              <a:t>phobia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Techniques of behavioral therapy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1- </a:t>
            </a:r>
            <a:r>
              <a:rPr lang="en-US" b="1" dirty="0" smtClean="0"/>
              <a:t>Systematic desensitization</a:t>
            </a:r>
            <a:endParaRPr lang="en-US" dirty="0" smtClean="0"/>
          </a:p>
          <a:p>
            <a:r>
              <a:rPr lang="en-US" b="1" dirty="0" smtClean="0"/>
              <a:t>2- Graded exposure</a:t>
            </a:r>
            <a:endParaRPr lang="en-US" dirty="0" smtClean="0"/>
          </a:p>
          <a:p>
            <a:r>
              <a:rPr lang="en-US" b="1" dirty="0" smtClean="0"/>
              <a:t>3- Flooding</a:t>
            </a:r>
            <a:endParaRPr lang="en-US" dirty="0" smtClean="0"/>
          </a:p>
          <a:p>
            <a:r>
              <a:rPr lang="en-US" b="1" dirty="0" smtClean="0"/>
              <a:t>N.B.</a:t>
            </a:r>
            <a:r>
              <a:rPr lang="en-US" dirty="0" smtClean="0"/>
              <a:t> The above techniques are useful in phobic, and obsessive</a:t>
            </a:r>
          </a:p>
          <a:p>
            <a:r>
              <a:rPr lang="en-US" dirty="0" smtClean="0"/>
              <a:t>compulsive disorders and some sexual disorders.</a:t>
            </a:r>
          </a:p>
          <a:p>
            <a:r>
              <a:rPr lang="en-US" b="1" dirty="0" smtClean="0"/>
              <a:t>4- Aversive conditioning</a:t>
            </a:r>
            <a:endParaRPr lang="en-US" dirty="0" smtClean="0"/>
          </a:p>
          <a:p>
            <a:r>
              <a:rPr lang="en-US" dirty="0" smtClean="0"/>
              <a:t>e.g.,: In treating alcoholism (</a:t>
            </a:r>
            <a:r>
              <a:rPr lang="en-US" dirty="0" err="1" smtClean="0"/>
              <a:t>Disulfiram</a:t>
            </a:r>
            <a:r>
              <a:rPr lang="en-US" dirty="0" smtClean="0"/>
              <a:t>) </a:t>
            </a:r>
          </a:p>
          <a:p>
            <a:r>
              <a:rPr lang="en-US" b="1" dirty="0" smtClean="0"/>
              <a:t>5- Positive reinforcement (reward)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chronic </a:t>
            </a:r>
            <a:r>
              <a:rPr lang="en-US" dirty="0" smtClean="0"/>
              <a:t>patients (e.g.. schizophrenia, autistic disorder, M.R..).</a:t>
            </a:r>
          </a:p>
          <a:p>
            <a:r>
              <a:rPr lang="en-US" b="1" dirty="0" smtClean="0"/>
              <a:t>6- Participant modeling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Biofeedback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</a:t>
            </a:r>
            <a:r>
              <a:rPr lang="en-US" dirty="0" smtClean="0"/>
              <a:t>is based on the idea that physiological functions (e.g., B.P., HR., muscle tension, etc...) which are not controlled voluntarily can be brought under voluntary control through operant conditioning if a person is provided with feedback information about these functions.</a:t>
            </a:r>
          </a:p>
          <a:p>
            <a:endParaRPr lang="en-US" dirty="0"/>
          </a:p>
        </p:txBody>
      </p:sp>
      <p:pic>
        <p:nvPicPr>
          <p:cNvPr id="4" name="il_fi" descr="http://thequantumtherapy.com/images/th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1" y="3276601"/>
            <a:ext cx="533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 of biofeedback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</a:t>
            </a:r>
            <a:r>
              <a:rPr lang="en-US" dirty="0" smtClean="0"/>
              <a:t>from measuring devices (e.g.. B.P., skin temperature or galvanic response, EMG, EEC ...) is transformed by electronic instruments into signals that can be perceived by the patient (e.g.. a sound or flashing light).</a:t>
            </a:r>
          </a:p>
          <a:p>
            <a:r>
              <a:rPr lang="en-US" dirty="0" smtClean="0"/>
              <a:t>On receiving these signals, the person can be trained to control those functions and reach a related </a:t>
            </a:r>
            <a:r>
              <a:rPr lang="en-US" dirty="0" err="1" smtClean="0"/>
              <a:t>euthymic</a:t>
            </a:r>
            <a:r>
              <a:rPr lang="en-US" dirty="0" smtClean="0"/>
              <a:t> mental state.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Psychotherapy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Definition</a:t>
            </a:r>
            <a:endParaRPr lang="en-US" dirty="0" smtClean="0"/>
          </a:p>
          <a:p>
            <a:r>
              <a:rPr lang="en-US" dirty="0" smtClean="0"/>
              <a:t>A process which attempts to help the patient relieve symptoms, resolve problems or seek personal growth through a structured relation (i.e. specified goals and methods) with a trained professional therapist.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therapist may be a psychiatrist, a psychologist, a nurse, etc...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l_fi" descr="http://modernmedicalguide.com/wp-content/uploads/2010/04/biofeedbackLoop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Indications of biofeedback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</a:t>
            </a:r>
            <a:r>
              <a:rPr lang="en-US" dirty="0" smtClean="0"/>
              <a:t>is used in the management of many psychosomatic conditions</a:t>
            </a:r>
          </a:p>
          <a:p>
            <a:r>
              <a:rPr lang="en-US" dirty="0" smtClean="0"/>
              <a:t>including hypertension, arrhythmias, migraine, tension headache, etc....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il_fi" descr="http://www.altmedicinezone.com/wp-content/uploads/2007/08/biofeedback-therapy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1" y="2286000"/>
            <a:ext cx="2362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Cognitive-Behavioral Therapy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Theory</a:t>
            </a:r>
            <a:endParaRPr lang="en-US" dirty="0" smtClean="0"/>
          </a:p>
          <a:p>
            <a:r>
              <a:rPr lang="en-US" dirty="0" smtClean="0"/>
              <a:t>Based on the theory that a person's affect and behavior are largely determined by the way in which he cognitively structures and interprets the world (</a:t>
            </a:r>
            <a:r>
              <a:rPr lang="en-US" b="1" i="1" u="sng" dirty="0" smtClean="0"/>
              <a:t>cognitive schemata </a:t>
            </a:r>
            <a:r>
              <a:rPr lang="en-US" dirty="0" smtClean="0"/>
              <a:t>developed from previous experience</a:t>
            </a:r>
            <a:r>
              <a:rPr lang="en-US" dirty="0" smtClean="0"/>
              <a:t>).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When faced with any situation, we respond with certain immediate interpretations (called </a:t>
            </a:r>
            <a:r>
              <a:rPr lang="en-US" b="1" i="1" u="sng" dirty="0" smtClean="0"/>
              <a:t>automatic thoughts</a:t>
            </a:r>
            <a:r>
              <a:rPr lang="en-US" dirty="0" smtClean="0"/>
              <a:t>) which are highly influenced by our underlying or hidden beliefs or assumptions. 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Aim of </a:t>
            </a:r>
            <a:r>
              <a:rPr lang="en-US" sz="3100" dirty="0" smtClean="0"/>
              <a:t>cognitive behavioral therapy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To </a:t>
            </a:r>
            <a:r>
              <a:rPr lang="en-US" sz="3200" dirty="0" smtClean="0"/>
              <a:t>identify and correct cognitive distortions (</a:t>
            </a:r>
            <a:r>
              <a:rPr lang="en-US" sz="3200" b="1" i="1" u="sng" dirty="0" smtClean="0"/>
              <a:t>automatic thoughts and underlying beliefs</a:t>
            </a:r>
            <a:r>
              <a:rPr lang="en-US" sz="3200" dirty="0" smtClean="0"/>
              <a:t>) and </a:t>
            </a:r>
            <a:r>
              <a:rPr lang="en-US" sz="3200" b="1" i="1" u="sng" dirty="0" smtClean="0"/>
              <a:t>maladaptive behaviors</a:t>
            </a:r>
            <a:r>
              <a:rPr lang="en-US" sz="3200" dirty="0" smtClean="0"/>
              <a:t> that result from them </a:t>
            </a:r>
            <a:endParaRPr lang="en-US" sz="3200" dirty="0" smtClean="0"/>
          </a:p>
          <a:p>
            <a:r>
              <a:rPr lang="en-US" sz="3200" dirty="0" smtClean="0"/>
              <a:t>through </a:t>
            </a:r>
            <a:r>
              <a:rPr lang="en-US" sz="3200" dirty="0" smtClean="0"/>
              <a:t>a combination of verbal and behavior modification techniques.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l_fi" descr="http://creationsmindbody.com/wp-content/uploads/2011/02/triangle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"/>
            <a:ext cx="845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Techniques of CBT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A- </a:t>
            </a:r>
            <a:r>
              <a:rPr lang="en-US" b="1" dirty="0" smtClean="0"/>
              <a:t>Cognitive (verbal) techniques</a:t>
            </a:r>
            <a:endParaRPr lang="en-US" dirty="0" smtClean="0"/>
          </a:p>
          <a:p>
            <a:r>
              <a:rPr lang="en-US" dirty="0" smtClean="0"/>
              <a:t>1-  Identify and test automatic thoughts, i.e., test their rationality as hypotheses rather than facts.</a:t>
            </a:r>
          </a:p>
          <a:p>
            <a:r>
              <a:rPr lang="en-US" dirty="0" smtClean="0"/>
              <a:t>2- Identify and test the underlying assumptions or core beliefs.</a:t>
            </a:r>
          </a:p>
          <a:p>
            <a:r>
              <a:rPr lang="en-US" dirty="0" smtClean="0"/>
              <a:t>3- Correcting the distorted cognitions and replacing them with positive and more adaptive cognitive habits.</a:t>
            </a:r>
          </a:p>
          <a:p>
            <a:r>
              <a:rPr lang="en-US" dirty="0" smtClean="0"/>
              <a:t>4- Rehearsal of the new cognitive and behavioral responses.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Techniques of CBT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B- Behavioral Techniques:</a:t>
            </a:r>
            <a:endParaRPr lang="en-US" dirty="0" smtClean="0"/>
          </a:p>
          <a:p>
            <a:r>
              <a:rPr lang="en-US" dirty="0" smtClean="0"/>
              <a:t>methods </a:t>
            </a:r>
            <a:r>
              <a:rPr lang="en-US" dirty="0" smtClean="0"/>
              <a:t>including:</a:t>
            </a:r>
          </a:p>
          <a:p>
            <a:r>
              <a:rPr lang="en-US" dirty="0" smtClean="0"/>
              <a:t>1- Activity scheduling.</a:t>
            </a:r>
          </a:p>
          <a:p>
            <a:r>
              <a:rPr lang="en-US" dirty="0" smtClean="0"/>
              <a:t>2- Graded task assignment (e.g., graded social activity to correct social withdrawal).</a:t>
            </a:r>
          </a:p>
          <a:p>
            <a:r>
              <a:rPr lang="en-US" dirty="0" smtClean="0"/>
              <a:t>3- Rehearsal of new behavior.</a:t>
            </a:r>
          </a:p>
          <a:p>
            <a:r>
              <a:rPr lang="en-US" dirty="0" smtClean="0"/>
              <a:t>4- Rating of progress in the amount of mastery and pleasure.</a:t>
            </a:r>
          </a:p>
          <a:p>
            <a:r>
              <a:rPr lang="en-US" dirty="0" smtClean="0"/>
              <a:t>5-  Diversion techniques: e.g., physical activity and exercise, work, social contact.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l_fi" descr="http://eliteclinics.com/images/CBT-grid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9525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 </a:t>
            </a:r>
            <a:r>
              <a:rPr lang="en-US" dirty="0" smtClean="0"/>
              <a:t>Features of CBT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1- </a:t>
            </a:r>
            <a:r>
              <a:rPr lang="en-US" b="1" dirty="0" smtClean="0"/>
              <a:t>Duration:</a:t>
            </a:r>
            <a:endParaRPr lang="en-US" dirty="0" smtClean="0"/>
          </a:p>
          <a:p>
            <a:r>
              <a:rPr lang="en-US" dirty="0" smtClean="0"/>
              <a:t>Short-term and time limited, usually 15-20 sessions, over 3 months</a:t>
            </a:r>
          </a:p>
          <a:p>
            <a:pPr>
              <a:buNone/>
            </a:pPr>
            <a:r>
              <a:rPr lang="en-US" b="1" dirty="0" smtClean="0"/>
              <a:t>2- Therapist role:</a:t>
            </a:r>
            <a:endParaRPr lang="en-US" dirty="0" smtClean="0"/>
          </a:p>
          <a:p>
            <a:r>
              <a:rPr lang="en-US" dirty="0" smtClean="0"/>
              <a:t>Active, directive, understanding and empathic</a:t>
            </a:r>
          </a:p>
          <a:p>
            <a:pPr>
              <a:buNone/>
            </a:pPr>
            <a:r>
              <a:rPr lang="en-US" b="1" dirty="0" smtClean="0"/>
              <a:t>3- Focused on:</a:t>
            </a:r>
            <a:endParaRPr lang="en-US" dirty="0" smtClean="0"/>
          </a:p>
          <a:p>
            <a:r>
              <a:rPr lang="en-US" dirty="0" smtClean="0"/>
              <a:t>a. Conscious aspects of experience and behavior.</a:t>
            </a:r>
          </a:p>
          <a:p>
            <a:r>
              <a:rPr lang="en-US" dirty="0" smtClean="0"/>
              <a:t>b. Current (here and now) problems.</a:t>
            </a:r>
          </a:p>
          <a:p>
            <a:pPr>
              <a:buNone/>
            </a:pPr>
            <a:r>
              <a:rPr lang="en-US" b="1" dirty="0" smtClean="0"/>
              <a:t>4- Structured:</a:t>
            </a:r>
            <a:endParaRPr lang="en-US" dirty="0" smtClean="0"/>
          </a:p>
          <a:p>
            <a:r>
              <a:rPr lang="en-US" dirty="0" smtClean="0"/>
              <a:t>a. Problems and goals operationally defined.</a:t>
            </a:r>
          </a:p>
          <a:p>
            <a:r>
              <a:rPr lang="en-US" dirty="0" smtClean="0"/>
              <a:t>b. Agenda prepared for each session.</a:t>
            </a:r>
          </a:p>
          <a:p>
            <a:pPr>
              <a:buNone/>
            </a:pPr>
            <a:r>
              <a:rPr lang="en-US" b="1" dirty="0" smtClean="0"/>
              <a:t>5- Format:</a:t>
            </a:r>
            <a:endParaRPr lang="en-US" dirty="0" smtClean="0"/>
          </a:p>
          <a:p>
            <a:r>
              <a:rPr lang="en-US" dirty="0" smtClean="0"/>
              <a:t>Usually individual but can be used in other formats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Indications of CBT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1- </a:t>
            </a:r>
            <a:r>
              <a:rPr lang="en-US" dirty="0" smtClean="0"/>
              <a:t>Depressive disorders (non-psychotic).</a:t>
            </a:r>
          </a:p>
          <a:p>
            <a:r>
              <a:rPr lang="en-US" dirty="0" smtClean="0"/>
              <a:t>2- Anxiety disorders</a:t>
            </a:r>
          </a:p>
          <a:p>
            <a:r>
              <a:rPr lang="en-US" dirty="0" smtClean="0"/>
              <a:t>e.g.. panic, phobic and generalized anxiety disorders.</a:t>
            </a:r>
          </a:p>
          <a:p>
            <a:r>
              <a:rPr lang="en-US" dirty="0" smtClean="0"/>
              <a:t>3- Obesity and eating disorders.</a:t>
            </a:r>
          </a:p>
          <a:p>
            <a:r>
              <a:rPr lang="en-US" dirty="0" smtClean="0"/>
              <a:t>4- Substance related disorders.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Psychotherapy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A</a:t>
            </a:r>
            <a:r>
              <a:rPr lang="en-US" dirty="0" smtClean="0"/>
              <a:t>. According to Format: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B</a:t>
            </a:r>
            <a:r>
              <a:rPr lang="en-US" dirty="0" smtClean="0"/>
              <a:t>. According to content (the applied personality theory)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1- </a:t>
            </a:r>
            <a:r>
              <a:rPr lang="en-US" dirty="0" smtClean="0"/>
              <a:t>Individual therapy.</a:t>
            </a:r>
          </a:p>
          <a:p>
            <a:r>
              <a:rPr lang="en-US" dirty="0" smtClean="0"/>
              <a:t>2- Group therapy.</a:t>
            </a:r>
          </a:p>
          <a:p>
            <a:r>
              <a:rPr lang="en-US" dirty="0" smtClean="0"/>
              <a:t>3- Family therapy.</a:t>
            </a:r>
          </a:p>
          <a:p>
            <a:r>
              <a:rPr lang="en-US" dirty="0" smtClean="0"/>
              <a:t>4- Marital therapy.</a:t>
            </a:r>
          </a:p>
          <a:p>
            <a:r>
              <a:rPr lang="en-US" dirty="0" smtClean="0"/>
              <a:t>5- Community or Milieu therapy.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 </a:t>
            </a:r>
            <a:r>
              <a:rPr lang="en-US" dirty="0" smtClean="0"/>
              <a:t>- Supportive.</a:t>
            </a:r>
          </a:p>
          <a:p>
            <a:r>
              <a:rPr lang="en-US" dirty="0" smtClean="0"/>
              <a:t>2- Expressive (dynamic or insight oriented).</a:t>
            </a:r>
          </a:p>
          <a:p>
            <a:r>
              <a:rPr lang="en-US" dirty="0" smtClean="0"/>
              <a:t>3- Behavioral.</a:t>
            </a:r>
          </a:p>
          <a:p>
            <a:r>
              <a:rPr lang="en-US" dirty="0" smtClean="0"/>
              <a:t>4- Biofeedback</a:t>
            </a:r>
          </a:p>
          <a:p>
            <a:r>
              <a:rPr lang="en-US" dirty="0" smtClean="0"/>
              <a:t>5- Cognitive-Behavioral</a:t>
            </a:r>
          </a:p>
          <a:p>
            <a:r>
              <a:rPr lang="en-US" dirty="0" smtClean="0"/>
              <a:t>6- Experiential (Humanistic approach).</a:t>
            </a:r>
          </a:p>
          <a:p>
            <a:r>
              <a:rPr lang="en-US" dirty="0" smtClean="0"/>
              <a:t>7- Rehabilitation and activity therapies.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Group Psychotherapy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Definition</a:t>
            </a:r>
            <a:endParaRPr lang="en-US" dirty="0" smtClean="0"/>
          </a:p>
          <a:p>
            <a:r>
              <a:rPr lang="en-US" dirty="0" smtClean="0"/>
              <a:t>A form of therapy in which therapeutic changes occur as a result of the interactions of patients with other patients and at least one trained professional therapist in a group setting.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Group Psychotherapy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Goals</a:t>
            </a:r>
            <a:endParaRPr lang="en-US" dirty="0" smtClean="0"/>
          </a:p>
          <a:p>
            <a:r>
              <a:rPr lang="en-US" dirty="0" smtClean="0"/>
              <a:t>1- Relief of symptoms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2- Resolution of </a:t>
            </a:r>
            <a:r>
              <a:rPr lang="en-US" dirty="0" err="1" smtClean="0"/>
              <a:t>intrapsychic</a:t>
            </a:r>
            <a:r>
              <a:rPr lang="en-US" dirty="0" smtClean="0"/>
              <a:t> and interpersonal problems through insight and corrective </a:t>
            </a:r>
            <a:r>
              <a:rPr lang="en-US" dirty="0" smtClean="0"/>
              <a:t>experiences.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3- Encouraging personality growth and development.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Group Psychotherapy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Characteristics</a:t>
            </a:r>
            <a:endParaRPr lang="en-US" dirty="0" smtClean="0"/>
          </a:p>
          <a:p>
            <a:r>
              <a:rPr lang="en-US" dirty="0" smtClean="0"/>
              <a:t>-Size: 6-12 patients (optimum 8).</a:t>
            </a:r>
          </a:p>
          <a:p>
            <a:r>
              <a:rPr lang="en-US" dirty="0" smtClean="0"/>
              <a:t>-Time: 1-2 hours once or twice weekly.</a:t>
            </a:r>
          </a:p>
          <a:p>
            <a:r>
              <a:rPr lang="en-US" dirty="0" smtClean="0"/>
              <a:t>-</a:t>
            </a:r>
            <a:r>
              <a:rPr lang="en-US" dirty="0" smtClean="0"/>
              <a:t>Duration: months to years depending on goals and therapy model.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Group Psychotherapy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Type </a:t>
            </a:r>
            <a:r>
              <a:rPr lang="en-US" b="1" dirty="0" smtClean="0"/>
              <a:t>of patients:</a:t>
            </a:r>
          </a:p>
          <a:p>
            <a:r>
              <a:rPr lang="en-US" dirty="0" smtClean="0"/>
              <a:t>1.  Heterogeneous (different diagnoses).</a:t>
            </a:r>
          </a:p>
          <a:p>
            <a:r>
              <a:rPr lang="en-US" dirty="0" smtClean="0"/>
              <a:t>2.  Homogeneous (single diagnosis, e.g., special groups for substance abuse or PTSD).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Psychotherapy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- Model of therapy (content):</a:t>
            </a:r>
          </a:p>
          <a:p>
            <a:r>
              <a:rPr lang="en-US" dirty="0" smtClean="0"/>
              <a:t>supportive</a:t>
            </a:r>
            <a:r>
              <a:rPr lang="en-US" dirty="0" smtClean="0"/>
              <a:t>,   </a:t>
            </a:r>
            <a:endParaRPr lang="en-US" dirty="0" smtClean="0"/>
          </a:p>
          <a:p>
            <a:r>
              <a:rPr lang="en-US" dirty="0" smtClean="0"/>
              <a:t>psychodynamic</a:t>
            </a:r>
            <a:r>
              <a:rPr lang="en-US" dirty="0" smtClean="0"/>
              <a:t>, </a:t>
            </a:r>
            <a:endParaRPr lang="en-US" dirty="0" smtClean="0"/>
          </a:p>
          <a:p>
            <a:r>
              <a:rPr lang="en-US" dirty="0" smtClean="0"/>
              <a:t>experiential</a:t>
            </a:r>
            <a:r>
              <a:rPr lang="en-US" dirty="0" smtClean="0"/>
              <a:t>, </a:t>
            </a:r>
            <a:endParaRPr lang="en-US" dirty="0" smtClean="0"/>
          </a:p>
          <a:p>
            <a:r>
              <a:rPr lang="en-US" dirty="0" smtClean="0"/>
              <a:t>cognitive </a:t>
            </a:r>
            <a:r>
              <a:rPr lang="en-US" dirty="0" smtClean="0"/>
              <a:t>and behavioral models. </a:t>
            </a:r>
            <a:endParaRPr lang="en-US" dirty="0" smtClean="0"/>
          </a:p>
          <a:p>
            <a:r>
              <a:rPr lang="en-US" dirty="0" smtClean="0"/>
              <a:t>interactional </a:t>
            </a:r>
            <a:r>
              <a:rPr lang="en-US" dirty="0" smtClean="0"/>
              <a:t>model (</a:t>
            </a:r>
            <a:r>
              <a:rPr lang="en-US" dirty="0" err="1" smtClean="0"/>
              <a:t>Yalom</a:t>
            </a:r>
            <a:r>
              <a:rPr lang="en-US" dirty="0" smtClean="0"/>
              <a:t>), </a:t>
            </a:r>
            <a:endParaRPr lang="en-US" dirty="0" smtClean="0"/>
          </a:p>
          <a:p>
            <a:r>
              <a:rPr lang="en-US" dirty="0" smtClean="0"/>
              <a:t>Transactional </a:t>
            </a:r>
            <a:r>
              <a:rPr lang="en-US" dirty="0" smtClean="0"/>
              <a:t>analysis (Bern) and </a:t>
            </a:r>
            <a:endParaRPr lang="en-US" dirty="0" smtClean="0"/>
          </a:p>
          <a:p>
            <a:r>
              <a:rPr lang="en-US" dirty="0" smtClean="0"/>
              <a:t>Psychodrama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il_fi" descr="http://www.ctrfamilyguidance.com/Assets/grp_therpy_mo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3810000"/>
            <a:ext cx="2971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Psychotherapy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Indications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Almost all diagnoses </a:t>
            </a:r>
            <a:r>
              <a:rPr lang="en-US" dirty="0" smtClean="0"/>
              <a:t>except: </a:t>
            </a:r>
          </a:p>
          <a:p>
            <a:r>
              <a:rPr lang="en-US" dirty="0" smtClean="0"/>
              <a:t>acute </a:t>
            </a:r>
            <a:r>
              <a:rPr lang="en-US" dirty="0" smtClean="0"/>
              <a:t>manic or </a:t>
            </a:r>
            <a:endParaRPr lang="en-US" dirty="0" smtClean="0"/>
          </a:p>
          <a:p>
            <a:r>
              <a:rPr lang="en-US" dirty="0" smtClean="0"/>
              <a:t>Acute psychotic </a:t>
            </a:r>
            <a:r>
              <a:rPr lang="en-US" dirty="0" smtClean="0"/>
              <a:t>episodes and </a:t>
            </a:r>
            <a:endParaRPr lang="en-US" dirty="0" smtClean="0"/>
          </a:p>
          <a:p>
            <a:r>
              <a:rPr lang="en-US" dirty="0" smtClean="0"/>
              <a:t>antisocial </a:t>
            </a:r>
            <a:r>
              <a:rPr lang="en-US" dirty="0" smtClean="0"/>
              <a:t>personality disorder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il_fi" descr="http://assets.sbnation.com/assets/34568/group_therapy_mediu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399" y="3352800"/>
            <a:ext cx="632460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Family Therapy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Family </a:t>
            </a:r>
            <a:r>
              <a:rPr lang="en-US" dirty="0" smtClean="0"/>
              <a:t>therapy is based on the idea that the patient's psychological disturbance reflects a significant disturbance of his family</a:t>
            </a:r>
            <a:r>
              <a:rPr lang="en-US" dirty="0" smtClean="0"/>
              <a:t>,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i.e., disturbed patterns of behaviors and relations among his family members.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il_fi" descr="http://flahec.org/hlthcareers/Images/w06MARRIAG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733800"/>
            <a:ext cx="4876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Family Therapy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Therapy </a:t>
            </a:r>
            <a:r>
              <a:rPr lang="en-US" dirty="0" smtClean="0"/>
              <a:t>aims at helping family members gain insight into </a:t>
            </a:r>
            <a:r>
              <a:rPr lang="en-US" dirty="0" smtClean="0"/>
              <a:t>their problems </a:t>
            </a:r>
            <a:r>
              <a:rPr lang="en-US" dirty="0" smtClean="0"/>
              <a:t>and </a:t>
            </a:r>
            <a:r>
              <a:rPr lang="en-US" b="1" i="1" u="sng" dirty="0" smtClean="0"/>
              <a:t>disturbed relational patterns </a:t>
            </a:r>
            <a:r>
              <a:rPr lang="en-US" dirty="0" smtClean="0"/>
              <a:t>and change </a:t>
            </a:r>
            <a:r>
              <a:rPr lang="en-US" dirty="0" smtClean="0"/>
              <a:t>their dysfunctional </a:t>
            </a:r>
            <a:r>
              <a:rPr lang="en-US" dirty="0" smtClean="0"/>
              <a:t>behavior and emotions into a healthier pattern.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il_fi" descr="http://www.evencentre.org/wp-content/uploads/2010/03/Couples-Therap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191000"/>
            <a:ext cx="411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Family Therapy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focus of therapy is the family </a:t>
            </a:r>
            <a:r>
              <a:rPr lang="en-US" b="1" i="1" u="sng" dirty="0" smtClean="0"/>
              <a:t>as a whole</a:t>
            </a:r>
            <a:r>
              <a:rPr lang="en-US" dirty="0" smtClean="0"/>
              <a:t> rather than the individual patient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The family is viewed as a </a:t>
            </a:r>
            <a:r>
              <a:rPr lang="en-US" b="1" i="1" u="sng" dirty="0" smtClean="0"/>
              <a:t>system suffering from dysfunctions</a:t>
            </a:r>
            <a:r>
              <a:rPr lang="en-US" dirty="0" smtClean="0"/>
              <a:t> resulting from disturbed rules, roles and relations among its members.</a:t>
            </a:r>
          </a:p>
          <a:p>
            <a:endParaRPr lang="en-US" dirty="0"/>
          </a:p>
        </p:txBody>
      </p:sp>
      <p:pic>
        <p:nvPicPr>
          <p:cNvPr id="4" name="il_fi" descr="http://www.lindapiantieri.com/pb/images/img298244a4cebcc37c0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657600"/>
            <a:ext cx="4800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Marital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dirty="0" smtClean="0"/>
              <a:t>form of therapy concerned with maladjusted marital couples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It aims at resolving </a:t>
            </a:r>
            <a:r>
              <a:rPr lang="en-US" b="1" i="1" u="sng" dirty="0" smtClean="0"/>
              <a:t>interpersonal </a:t>
            </a:r>
            <a:r>
              <a:rPr lang="en-US" dirty="0" smtClean="0"/>
              <a:t>and related </a:t>
            </a:r>
            <a:r>
              <a:rPr lang="en-US" b="1" i="1" u="sng" dirty="0" err="1" smtClean="0"/>
              <a:t>intrapsychic</a:t>
            </a:r>
            <a:r>
              <a:rPr lang="en-US" b="1" i="1" u="sng" dirty="0" smtClean="0"/>
              <a:t> </a:t>
            </a:r>
            <a:r>
              <a:rPr lang="en-US" dirty="0" smtClean="0"/>
              <a:t>individual problems of the couple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therapy is focused on the "</a:t>
            </a:r>
            <a:r>
              <a:rPr lang="en-US" b="1" i="1" u="sng" dirty="0" smtClean="0"/>
              <a:t>relationship"</a:t>
            </a:r>
            <a:r>
              <a:rPr lang="en-US" dirty="0" smtClean="0"/>
              <a:t> rather than any of the individual partners.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il_fi" descr="http://www.firstchoicementalhealth.com/wp-content/uploads/2011/05/marriage-counseling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4343401"/>
            <a:ext cx="4267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Supportive Psychotherapy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Definition </a:t>
            </a:r>
            <a:r>
              <a:rPr lang="en-US" b="1" dirty="0" smtClean="0"/>
              <a:t>and Aims</a:t>
            </a:r>
            <a:endParaRPr lang="en-US" dirty="0" smtClean="0"/>
          </a:p>
          <a:p>
            <a:r>
              <a:rPr lang="en-US" dirty="0" smtClean="0"/>
              <a:t>It is the form of therapy that deals with conscious conflicts and current problems.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 smtClean="0"/>
              <a:t>aims at supporting the patient and helping him to:</a:t>
            </a:r>
          </a:p>
          <a:p>
            <a:r>
              <a:rPr lang="en-US" dirty="0" smtClean="0"/>
              <a:t>1- Relieve symptoms and resolve problems.</a:t>
            </a:r>
          </a:p>
          <a:p>
            <a:r>
              <a:rPr lang="en-US" dirty="0" smtClean="0"/>
              <a:t>2- Regain equilibrium and maintain stability.</a:t>
            </a:r>
          </a:p>
          <a:p>
            <a:r>
              <a:rPr lang="en-US" dirty="0" smtClean="0"/>
              <a:t>3- Achieve better adaptation, coping and functioning.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Rehabilitation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</a:t>
            </a:r>
            <a:r>
              <a:rPr lang="en-US" dirty="0" smtClean="0"/>
              <a:t>is management of disabilities and handicaps resulting </a:t>
            </a:r>
            <a:r>
              <a:rPr lang="en-US" dirty="0" smtClean="0"/>
              <a:t>from psychiatric </a:t>
            </a:r>
            <a:r>
              <a:rPr lang="en-US" dirty="0" smtClean="0"/>
              <a:t>disorder conducted by trained therapists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It is particularly important in chronic psychiatric disorders (such as chronic schizophrenia and mood disorders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il_fi" descr="http://ithp.org/images/music-therap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886200"/>
            <a:ext cx="3806190" cy="270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Rehabilitation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Aiming to improve </a:t>
            </a:r>
            <a:r>
              <a:rPr lang="en-US" dirty="0" smtClean="0"/>
              <a:t>the patient's performance in different functional domains including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1</a:t>
            </a:r>
            <a:r>
              <a:rPr lang="en-US" dirty="0" smtClean="0"/>
              <a:t>.  Personal hygiene and self-care skills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2.   Social and interpersonal </a:t>
            </a:r>
            <a:r>
              <a:rPr lang="en-US" dirty="0" smtClean="0"/>
              <a:t>skills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3.  Vocational (work) and/or educational skills (occupational therapy</a:t>
            </a:r>
            <a:r>
              <a:rPr lang="en-US" dirty="0" smtClean="0"/>
              <a:t>).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4.   Recreation and activity therapies, e.g., art, music, sports, celebration of social events, etc....</a:t>
            </a:r>
          </a:p>
          <a:p>
            <a:endParaRPr lang="en-US" dirty="0"/>
          </a:p>
        </p:txBody>
      </p:sp>
      <p:pic>
        <p:nvPicPr>
          <p:cNvPr id="5" name="il_fi" descr="http://healingsense.org/wp-content/uploads/2011/04/a127_art-therapy-comb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4572000"/>
            <a:ext cx="4953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Milieu Therapy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An </a:t>
            </a:r>
            <a:r>
              <a:rPr lang="en-US" dirty="0" smtClean="0"/>
              <a:t>environment that is structured (organized) to assist patients to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1. Control and modify problematic (maladaptive) behaviors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2.  Promote adaptive psychosocial skills in coping with the self, others and the environment.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Milieu Therapy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focus is on social relationships as well as occupational </a:t>
            </a:r>
            <a:r>
              <a:rPr lang="en-US" dirty="0" smtClean="0"/>
              <a:t>and recreational </a:t>
            </a:r>
            <a:r>
              <a:rPr lang="en-US" dirty="0" smtClean="0"/>
              <a:t>activities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To achieve its goals it uses different therapeutic modalities particularly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1- Group therapies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2-  Different   </a:t>
            </a:r>
            <a:r>
              <a:rPr lang="en-US" dirty="0" smtClean="0"/>
              <a:t>rehabilitative techniques.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3-  Structured activities of daily living for all patients.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ilieu Therapy Part 1 of 8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Team involved in Milieu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Therapy is based on the coordinated work of a </a:t>
            </a:r>
            <a:r>
              <a:rPr lang="en-US" b="1" i="1" u="sng" dirty="0" smtClean="0"/>
              <a:t>multidisciplinary team </a:t>
            </a:r>
            <a:r>
              <a:rPr lang="en-US" dirty="0" smtClean="0"/>
              <a:t>which includes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psychiatrists, </a:t>
            </a:r>
            <a:endParaRPr lang="en-US" dirty="0" smtClean="0"/>
          </a:p>
          <a:p>
            <a:r>
              <a:rPr lang="en-US" dirty="0" smtClean="0"/>
              <a:t>psychologists</a:t>
            </a:r>
            <a:r>
              <a:rPr lang="en-US" dirty="0" smtClean="0"/>
              <a:t>, </a:t>
            </a:r>
            <a:endParaRPr lang="en-US" dirty="0" smtClean="0"/>
          </a:p>
          <a:p>
            <a:r>
              <a:rPr lang="en-US" dirty="0" smtClean="0"/>
              <a:t>psychiatric </a:t>
            </a:r>
            <a:r>
              <a:rPr lang="en-US" dirty="0" smtClean="0"/>
              <a:t>nursing staff, </a:t>
            </a:r>
            <a:r>
              <a:rPr lang="en-US" dirty="0" smtClean="0"/>
              <a:t>and</a:t>
            </a:r>
          </a:p>
          <a:p>
            <a:r>
              <a:rPr lang="en-US" dirty="0" smtClean="0"/>
              <a:t> </a:t>
            </a:r>
            <a:r>
              <a:rPr lang="en-US" dirty="0" smtClean="0"/>
              <a:t>social workers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 smtClean="0"/>
              <a:t>also includes occupational, art, play and recreational therapists.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l_fi" descr="http://img.docstoccdn.com/thumb/orig/115492391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l_fi" descr="http://storage.iseverance.com/contentsobj_2007/DSC_0220.JPG?oid=2117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 of Milieu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It can be established in different locations, e.g</a:t>
            </a:r>
            <a:r>
              <a:rPr lang="en-US" dirty="0" smtClean="0"/>
              <a:t>.,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psychiatric </a:t>
            </a:r>
            <a:r>
              <a:rPr lang="en-US" dirty="0" smtClean="0"/>
              <a:t>hospitals, </a:t>
            </a:r>
            <a:endParaRPr lang="en-US" dirty="0" smtClean="0"/>
          </a:p>
          <a:p>
            <a:r>
              <a:rPr lang="en-US" dirty="0" smtClean="0"/>
              <a:t>psychiatric </a:t>
            </a:r>
            <a:r>
              <a:rPr lang="en-US" dirty="0" smtClean="0"/>
              <a:t>inpatient ward of a </a:t>
            </a:r>
            <a:endParaRPr lang="en-US" dirty="0" smtClean="0"/>
          </a:p>
          <a:p>
            <a:r>
              <a:rPr lang="en-US" dirty="0" smtClean="0"/>
              <a:t>general </a:t>
            </a:r>
            <a:r>
              <a:rPr lang="en-US" dirty="0" smtClean="0"/>
              <a:t>hospital, </a:t>
            </a:r>
            <a:endParaRPr lang="en-US" dirty="0" smtClean="0"/>
          </a:p>
          <a:p>
            <a:r>
              <a:rPr lang="en-US" dirty="0" smtClean="0"/>
              <a:t>day </a:t>
            </a:r>
            <a:r>
              <a:rPr lang="en-US" dirty="0" smtClean="0"/>
              <a:t>hospital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 smtClean="0"/>
              <a:t>special houses for geriatric patients, etc....</a:t>
            </a:r>
          </a:p>
          <a:p>
            <a:endParaRPr lang="en-US" dirty="0"/>
          </a:p>
        </p:txBody>
      </p:sp>
      <p:pic>
        <p:nvPicPr>
          <p:cNvPr id="4" name="il_fi" descr="http://www.studyhome.org/images/cottage00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524000"/>
            <a:ext cx="3048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" name="il_fi" descr="http://www.rosezohs.com.au/images/byronsunset.jpg?686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Supportive Psychotherapy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Indications</a:t>
            </a:r>
            <a:endParaRPr lang="en-US" dirty="0" smtClean="0"/>
          </a:p>
          <a:p>
            <a:r>
              <a:rPr lang="en-US" dirty="0" smtClean="0"/>
              <a:t>1 - Crisis, acute distress or acute adjustment disorders.</a:t>
            </a:r>
          </a:p>
          <a:p>
            <a:r>
              <a:rPr lang="en-US" dirty="0" smtClean="0"/>
              <a:t>2- Chronic or  handicapped patients (e.g., chronic Schizophrenia, mood or personality disorders).</a:t>
            </a:r>
          </a:p>
          <a:p>
            <a:r>
              <a:rPr lang="en-US" dirty="0" smtClean="0"/>
              <a:t>3- Patients who do not need (not motivated) or not fit (lacking ego strength or intellectual ability) for deeper expressive therapy.</a:t>
            </a:r>
            <a:endParaRPr lang="en-US" dirty="0"/>
          </a:p>
        </p:txBody>
      </p:sp>
      <p:pic>
        <p:nvPicPr>
          <p:cNvPr id="4" name="il_fi" descr="http://latimesblogs.latimes.com/photos/uncategorized/2008/09/30/psycho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4267200"/>
            <a:ext cx="2438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Techniques of supportive psychotherapy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49884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Establishing </a:t>
            </a:r>
            <a:r>
              <a:rPr lang="en-US" dirty="0" smtClean="0"/>
              <a:t>an emphatic understanding relation (therapeutic alliance).</a:t>
            </a:r>
          </a:p>
          <a:p>
            <a:r>
              <a:rPr lang="en-US" dirty="0" smtClean="0"/>
              <a:t>Active </a:t>
            </a:r>
            <a:r>
              <a:rPr lang="en-US" dirty="0" smtClean="0"/>
              <a:t>listening (empathic).</a:t>
            </a:r>
          </a:p>
          <a:p>
            <a:r>
              <a:rPr lang="en-US" dirty="0" smtClean="0"/>
              <a:t>Reassurance </a:t>
            </a:r>
            <a:r>
              <a:rPr lang="en-US" dirty="0" smtClean="0"/>
              <a:t>and encouragement.</a:t>
            </a:r>
          </a:p>
          <a:p>
            <a:r>
              <a:rPr lang="en-US" dirty="0" smtClean="0"/>
              <a:t>Suggestion</a:t>
            </a:r>
            <a:r>
              <a:rPr lang="en-US" dirty="0" smtClean="0"/>
              <a:t>, advice and persuasion.</a:t>
            </a:r>
          </a:p>
          <a:p>
            <a:r>
              <a:rPr lang="en-US" dirty="0" smtClean="0"/>
              <a:t>Clarification </a:t>
            </a:r>
            <a:r>
              <a:rPr lang="en-US" dirty="0" smtClean="0"/>
              <a:t>and explanation (education), e.g., as regards symptoms, interpersonal problems and ways of coping.</a:t>
            </a:r>
          </a:p>
          <a:p>
            <a:r>
              <a:rPr lang="en-US" dirty="0" smtClean="0"/>
              <a:t>Strengthening </a:t>
            </a:r>
            <a:r>
              <a:rPr lang="en-US" dirty="0" smtClean="0"/>
              <a:t>useful defenses.</a:t>
            </a:r>
          </a:p>
          <a:p>
            <a:r>
              <a:rPr lang="en-US" dirty="0" smtClean="0"/>
              <a:t>Suppression </a:t>
            </a:r>
            <a:r>
              <a:rPr lang="en-US" dirty="0" smtClean="0"/>
              <a:t>of unwanted conflicts.</a:t>
            </a:r>
          </a:p>
          <a:p>
            <a:r>
              <a:rPr lang="en-US" dirty="0" smtClean="0"/>
              <a:t>Improving </a:t>
            </a:r>
            <a:r>
              <a:rPr lang="en-US" dirty="0" smtClean="0"/>
              <a:t>ego strength and functioning (e.g., </a:t>
            </a:r>
            <a:r>
              <a:rPr lang="en-US" dirty="0" smtClean="0"/>
              <a:t>reality testing</a:t>
            </a:r>
            <a:r>
              <a:rPr lang="en-US" dirty="0" smtClean="0"/>
              <a:t>, autonomy, etc...).</a:t>
            </a:r>
          </a:p>
          <a:p>
            <a:r>
              <a:rPr lang="en-US" dirty="0" smtClean="0"/>
              <a:t>Environmental </a:t>
            </a:r>
            <a:r>
              <a:rPr lang="en-US" dirty="0" smtClean="0"/>
              <a:t>manipulation and modification.</a:t>
            </a:r>
          </a:p>
          <a:p>
            <a:r>
              <a:rPr lang="en-US" dirty="0" smtClean="0"/>
              <a:t> </a:t>
            </a:r>
            <a:r>
              <a:rPr lang="en-US" dirty="0" smtClean="0"/>
              <a:t>Help in improving insight.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Supportive psychotherapy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Duration of Psychotherapy</a:t>
            </a:r>
            <a:endParaRPr lang="en-US" dirty="0" smtClean="0"/>
          </a:p>
          <a:p>
            <a:r>
              <a:rPr lang="en-US" dirty="0" smtClean="0"/>
              <a:t>According to the patient's needs, it could be a single session or prolonged to many years.</a:t>
            </a:r>
          </a:p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b="1" dirty="0" smtClean="0"/>
              <a:t>Format</a:t>
            </a:r>
            <a:endParaRPr lang="en-US" dirty="0" smtClean="0"/>
          </a:p>
          <a:p>
            <a:r>
              <a:rPr lang="en-US" dirty="0" smtClean="0"/>
              <a:t>It is usually individual but can be used in all formats.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Complications</a:t>
            </a:r>
            <a:endParaRPr lang="en-US" dirty="0" smtClean="0"/>
          </a:p>
          <a:p>
            <a:r>
              <a:rPr lang="en-US" dirty="0" smtClean="0"/>
              <a:t>Mainly dependency on therapist</a:t>
            </a:r>
          </a:p>
          <a:p>
            <a:endParaRPr lang="en-US" dirty="0"/>
          </a:p>
        </p:txBody>
      </p:sp>
      <p:pic>
        <p:nvPicPr>
          <p:cNvPr id="4" name="il_fi" descr="http://www.minddisorders.com/photos/interpersonal-therapy-86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971800"/>
            <a:ext cx="2819400" cy="251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Psychodynamic (Expressive) Therapy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183880" cy="4187952"/>
          </a:xfrm>
        </p:spPr>
        <p:txBody>
          <a:bodyPr>
            <a:normAutofit/>
          </a:bodyPr>
          <a:lstStyle/>
          <a:p>
            <a:r>
              <a:rPr lang="ar-SA" dirty="0" smtClean="0"/>
              <a:t>•</a:t>
            </a:r>
            <a:r>
              <a:rPr lang="en-US" dirty="0" smtClean="0"/>
              <a:t> </a:t>
            </a:r>
            <a:r>
              <a:rPr lang="en-US" dirty="0" smtClean="0"/>
              <a:t>A group of deep therapies that aim at symptom resolution as well as producing positive fundamental changes in the patient's</a:t>
            </a:r>
          </a:p>
          <a:p>
            <a:r>
              <a:rPr lang="en-US" dirty="0" smtClean="0"/>
              <a:t>character or personality.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Psychodynamic (Expressive) Therapy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This </a:t>
            </a:r>
            <a:r>
              <a:rPr lang="en-US" b="1" dirty="0" smtClean="0"/>
              <a:t>is achieved through:</a:t>
            </a:r>
            <a:endParaRPr lang="en-US" dirty="0" smtClean="0"/>
          </a:p>
          <a:p>
            <a:r>
              <a:rPr lang="en-US" dirty="0" smtClean="0"/>
              <a:t>  </a:t>
            </a:r>
            <a:r>
              <a:rPr lang="en-US" dirty="0" smtClean="0"/>
              <a:t>Uncovering unconscious conflicts and shift them to </a:t>
            </a:r>
            <a:r>
              <a:rPr lang="en-US" dirty="0" smtClean="0"/>
              <a:t>the conscious </a:t>
            </a:r>
            <a:r>
              <a:rPr lang="en-US" dirty="0" smtClean="0"/>
              <a:t>awareness of the patient.</a:t>
            </a:r>
          </a:p>
          <a:p>
            <a:r>
              <a:rPr lang="en-US" dirty="0" smtClean="0"/>
              <a:t>  </a:t>
            </a:r>
            <a:r>
              <a:rPr lang="en-US" dirty="0" smtClean="0"/>
              <a:t>Help the patient resolve the conflicts and correct </a:t>
            </a:r>
            <a:r>
              <a:rPr lang="en-US" dirty="0" smtClean="0"/>
              <a:t>deficits through </a:t>
            </a:r>
            <a:r>
              <a:rPr lang="en-US" dirty="0" smtClean="0"/>
              <a:t>understanding and insight</a:t>
            </a:r>
          </a:p>
          <a:p>
            <a:r>
              <a:rPr lang="en-US" dirty="0" smtClean="0"/>
              <a:t> </a:t>
            </a:r>
            <a:r>
              <a:rPr lang="en-US" dirty="0" smtClean="0"/>
              <a:t>Induce change motivated by insight.</a:t>
            </a:r>
          </a:p>
          <a:p>
            <a:r>
              <a:rPr lang="en-US" dirty="0" smtClean="0"/>
              <a:t>Corrective </a:t>
            </a:r>
            <a:r>
              <a:rPr lang="en-US" dirty="0" smtClean="0"/>
              <a:t>relational and emotional experiences with the therapist.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188</TotalTime>
  <Words>1653</Words>
  <Application>Microsoft Office PowerPoint</Application>
  <PresentationFormat>On-screen Show (4:3)</PresentationFormat>
  <Paragraphs>243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Aspect</vt:lpstr>
      <vt:lpstr>Psychotherapy </vt:lpstr>
      <vt:lpstr>Psychotherapy </vt:lpstr>
      <vt:lpstr>Types of Psychotherapy </vt:lpstr>
      <vt:lpstr>Supportive Psychotherapy </vt:lpstr>
      <vt:lpstr>Supportive Psychotherapy </vt:lpstr>
      <vt:lpstr>Techniques of supportive psychotherapy </vt:lpstr>
      <vt:lpstr>Supportive psychotherapy</vt:lpstr>
      <vt:lpstr>Psychodynamic (Expressive) Therapy </vt:lpstr>
      <vt:lpstr>Psychodynamic (Expressive) Therapy </vt:lpstr>
      <vt:lpstr>Types of psychodynamic therapy</vt:lpstr>
      <vt:lpstr>Slide 11</vt:lpstr>
      <vt:lpstr>Psychodynamic therapy</vt:lpstr>
      <vt:lpstr>Slide 13</vt:lpstr>
      <vt:lpstr>Psychodynamic therapy</vt:lpstr>
      <vt:lpstr>Slide 15</vt:lpstr>
      <vt:lpstr>Behavioral Therapies </vt:lpstr>
      <vt:lpstr>Techniques of behavioral therapy </vt:lpstr>
      <vt:lpstr>Biofeedback </vt:lpstr>
      <vt:lpstr>Method of biofeedback </vt:lpstr>
      <vt:lpstr>Slide 20</vt:lpstr>
      <vt:lpstr>Indications of biofeedback </vt:lpstr>
      <vt:lpstr>Cognitive-Behavioral Therapy </vt:lpstr>
      <vt:lpstr>Aim of cognitive behavioral therapy </vt:lpstr>
      <vt:lpstr>Slide 24</vt:lpstr>
      <vt:lpstr>Techniques of CBT </vt:lpstr>
      <vt:lpstr>Techniques of CBT </vt:lpstr>
      <vt:lpstr>Slide 27</vt:lpstr>
      <vt:lpstr>Characteristic Features of CBT </vt:lpstr>
      <vt:lpstr>Indications of CBT </vt:lpstr>
      <vt:lpstr>Group Psychotherapy </vt:lpstr>
      <vt:lpstr>Group Psychotherapy </vt:lpstr>
      <vt:lpstr>Group Psychotherapy </vt:lpstr>
      <vt:lpstr>Group Psychotherapy </vt:lpstr>
      <vt:lpstr>Group Psychotherapy</vt:lpstr>
      <vt:lpstr>Group Psychotherapy</vt:lpstr>
      <vt:lpstr>Family Therapy </vt:lpstr>
      <vt:lpstr>Family Therapy </vt:lpstr>
      <vt:lpstr>Family Therapy </vt:lpstr>
      <vt:lpstr>Marital Therapy</vt:lpstr>
      <vt:lpstr>Rehabilitation </vt:lpstr>
      <vt:lpstr>Rehabilitation </vt:lpstr>
      <vt:lpstr>Milieu Therapy </vt:lpstr>
      <vt:lpstr>Milieu Therapy </vt:lpstr>
      <vt:lpstr>Slide 44</vt:lpstr>
      <vt:lpstr>Team involved in Milieu therapy</vt:lpstr>
      <vt:lpstr>Slide 46</vt:lpstr>
      <vt:lpstr>Slide 47</vt:lpstr>
      <vt:lpstr>Place of Milieu therapy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Psychotherapy </dc:title>
  <dc:creator>hala</dc:creator>
  <cp:lastModifiedBy>hala</cp:lastModifiedBy>
  <cp:revision>35</cp:revision>
  <dcterms:created xsi:type="dcterms:W3CDTF">2006-08-16T00:00:00Z</dcterms:created>
  <dcterms:modified xsi:type="dcterms:W3CDTF">2012-07-07T08:53:20Z</dcterms:modified>
</cp:coreProperties>
</file>